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2" r:id="rId3"/>
    <p:sldId id="258" r:id="rId4"/>
    <p:sldId id="259" r:id="rId5"/>
    <p:sldId id="289" r:id="rId6"/>
    <p:sldId id="290" r:id="rId7"/>
    <p:sldId id="288" r:id="rId8"/>
    <p:sldId id="283" r:id="rId9"/>
    <p:sldId id="287" r:id="rId10"/>
    <p:sldId id="291" r:id="rId11"/>
    <p:sldId id="292" r:id="rId12"/>
    <p:sldId id="279" r:id="rId1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Fira Sans Extra Condensed" panose="020F0502020204030204" pitchFamily="34" charset="0"/>
      <p:regular r:id="rId19"/>
      <p:bold r:id="rId20"/>
      <p:italic r:id="rId21"/>
      <p:boldItalic r:id="rId22"/>
    </p:embeddedFont>
    <p:embeddedFont>
      <p:font typeface="Fira Sans Extra Condensed Medium" panose="020B05030500000200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2">
          <p15:clr>
            <a:srgbClr val="FF0000"/>
          </p15:clr>
        </p15:guide>
        <p15:guide id="2" pos="288">
          <p15:clr>
            <a:srgbClr val="FF0000"/>
          </p15:clr>
        </p15:guide>
        <p15:guide id="3" pos="5472">
          <p15:clr>
            <a:srgbClr val="FF0000"/>
          </p15:clr>
        </p15:guide>
        <p15:guide id="4" orient="horz" pos="2984">
          <p15:clr>
            <a:srgbClr val="FF0000"/>
          </p15:clr>
        </p15:guide>
        <p15:guide id="5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90123"/>
  </p:normalViewPr>
  <p:slideViewPr>
    <p:cSldViewPr snapToGrid="0">
      <p:cViewPr varScale="1">
        <p:scale>
          <a:sx n="152" d="100"/>
          <a:sy n="152" d="100"/>
        </p:scale>
        <p:origin x="880" y="176"/>
      </p:cViewPr>
      <p:guideLst>
        <p:guide orient="horz" pos="262"/>
        <p:guide pos="288"/>
        <p:guide pos="5472"/>
        <p:guide orient="horz" pos="298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9237506a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9237506a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METER 100 eventos e energia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Fonte de </a:t>
            </a:r>
            <a:r>
              <a:rPr lang="pt-PT" dirty="0" err="1"/>
              <a:t>PencilBeam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771B6DC-8049-F34B-BA5E-95DB5099F6E7}" type="slidenum">
              <a:rPr lang="pt-PT" smtClean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45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9237506a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9237506a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METER 100 eventos e energia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Fonte de </a:t>
            </a:r>
            <a:r>
              <a:rPr lang="pt-PT" dirty="0" err="1"/>
              <a:t>PencilBeam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771B6DC-8049-F34B-BA5E-95DB5099F6E7}" type="slidenum">
              <a:rPr lang="pt-PT" smtClean="0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040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9237506a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9237506a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237506a2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237506a2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39a006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139a006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From</a:t>
            </a:r>
            <a:r>
              <a:rPr lang="pt-PT" dirty="0"/>
              <a:t> ANTS2 to TOPAS</a:t>
            </a:r>
          </a:p>
          <a:p>
            <a:endParaRPr lang="pt-PT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139a006c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139a006c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237506a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237506a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237506a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237506a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Hélio = alfa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Direçoes</a:t>
            </a:r>
            <a:r>
              <a:rPr lang="pt-PT" dirty="0"/>
              <a:t> opostas conservação do momento/ apenas uma visto que </a:t>
            </a:r>
            <a:r>
              <a:rPr lang="pt-PT" dirty="0" err="1"/>
              <a:t>vao</a:t>
            </a:r>
            <a:r>
              <a:rPr lang="pt-PT" dirty="0"/>
              <a:t> em </a:t>
            </a:r>
            <a:r>
              <a:rPr lang="pt-PT" dirty="0" err="1"/>
              <a:t>direçoes</a:t>
            </a:r>
            <a:r>
              <a:rPr lang="pt-PT" dirty="0"/>
              <a:t> opostas ioniza o </a:t>
            </a:r>
            <a:r>
              <a:rPr lang="pt-PT" dirty="0" err="1"/>
              <a:t>gas</a:t>
            </a:r>
            <a:r>
              <a:rPr lang="pt-PT" dirty="0"/>
              <a:t>/ tem massas diferentes o valor de energia cinética tem de compensar esta diferença para o momento ser conservado.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24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237506a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237506a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nRPC</a:t>
            </a:r>
            <a:r>
              <a:rPr lang="pt-PT" dirty="0"/>
              <a:t> dupla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58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9237506a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9237506a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we’ve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far</a:t>
            </a:r>
            <a:r>
              <a:rPr lang="pt-PT" dirty="0"/>
              <a:t>? In </a:t>
            </a:r>
            <a:r>
              <a:rPr lang="pt-PT" dirty="0" err="1"/>
              <a:t>order</a:t>
            </a:r>
            <a:r>
              <a:rPr lang="pt-PT" dirty="0"/>
              <a:t> to </a:t>
            </a:r>
            <a:r>
              <a:rPr lang="pt-PT" dirty="0" err="1"/>
              <a:t>simulate</a:t>
            </a:r>
            <a:r>
              <a:rPr lang="pt-PT" dirty="0"/>
              <a:t> a </a:t>
            </a:r>
            <a:r>
              <a:rPr lang="pt-PT" dirty="0" err="1"/>
              <a:t>nRPC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topas,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needed</a:t>
            </a:r>
            <a:r>
              <a:rPr lang="pt-PT" dirty="0"/>
              <a:t> to define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layer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detector</a:t>
            </a:r>
            <a:r>
              <a:rPr lang="pt-PT" dirty="0"/>
              <a:t>. </a:t>
            </a:r>
            <a:r>
              <a:rPr lang="pt-PT" dirty="0" err="1"/>
              <a:t>Therefore</a:t>
            </a:r>
            <a:r>
              <a:rPr lang="pt-PT" dirty="0"/>
              <a:t> to </a:t>
            </a:r>
            <a:r>
              <a:rPr lang="pt-PT" dirty="0" err="1"/>
              <a:t>simulate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materials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crucial to define </a:t>
            </a:r>
            <a:r>
              <a:rPr lang="pt-PT" dirty="0" err="1"/>
              <a:t>each</a:t>
            </a:r>
            <a:r>
              <a:rPr lang="pt-PT" dirty="0"/>
              <a:t> material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shown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Picture (</a:t>
            </a:r>
            <a:r>
              <a:rPr lang="pt-PT" dirty="0" err="1"/>
              <a:t>left</a:t>
            </a:r>
            <a:r>
              <a:rPr lang="pt-PT" dirty="0"/>
              <a:t>).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aspects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had</a:t>
            </a:r>
            <a:r>
              <a:rPr lang="pt-PT" dirty="0"/>
              <a:t> to define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beam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neutrons</a:t>
            </a:r>
            <a:r>
              <a:rPr lang="pt-PT" dirty="0"/>
              <a:t>, ...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9237506a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9237506a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METER 100 eventos e energia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Fonte de </a:t>
            </a:r>
            <a:r>
              <a:rPr lang="pt-PT" dirty="0" err="1"/>
              <a:t>PencilBeam</a:t>
            </a:r>
            <a:endParaRPr lang="pt-P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771B6DC-8049-F34B-BA5E-95DB5099F6E7}" type="slidenum">
              <a:rPr lang="pt-PT" smtClean="0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11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4572000" y="1927375"/>
            <a:ext cx="3479100" cy="17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Fira Sans Extra Condensed"/>
                <a:cs typeface="Fira Sans Extra Condensed"/>
                <a:sym typeface="Fira Sans Extra Condensed"/>
              </a:rPr>
              <a:t>nRPC</a:t>
            </a:r>
            <a:r>
              <a:rPr lang="en" sz="4000" b="1" dirty="0">
                <a:latin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4000" dirty="0">
                <a:latin typeface="Fira Sans Extra Condensed"/>
                <a:cs typeface="Fira Sans Extra Condensed"/>
                <a:sym typeface="Fira Sans Extra Condensed"/>
              </a:rPr>
              <a:t>simulation with TOPAS</a:t>
            </a:r>
            <a:endParaRPr sz="40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4572000" y="3719450"/>
            <a:ext cx="43920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Carolina </a:t>
            </a:r>
            <a:r>
              <a:rPr lang="en" sz="1200" dirty="0" err="1"/>
              <a:t>Felgueiras</a:t>
            </a:r>
            <a:endParaRPr lang="e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 err="1"/>
              <a:t>Supervisiors</a:t>
            </a:r>
            <a:r>
              <a:rPr lang="pt-PT" sz="1200" dirty="0"/>
              <a:t> Rita Pestana </a:t>
            </a:r>
            <a:r>
              <a:rPr lang="pt-PT" sz="1200" dirty="0" err="1"/>
              <a:t>and</a:t>
            </a:r>
            <a:r>
              <a:rPr lang="pt-PT" sz="1200" dirty="0"/>
              <a:t> Daniel </a:t>
            </a:r>
            <a:r>
              <a:rPr lang="pt-PT" sz="1200" dirty="0" err="1"/>
              <a:t>Galaviz</a:t>
            </a:r>
            <a:endParaRPr lang="pt-PT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B84EAE-F8F0-7B58-0E84-BAC04215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91" y="287421"/>
            <a:ext cx="795437" cy="8050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DCA782-4B9A-1AF0-0165-3DDAEF324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649" y="287421"/>
            <a:ext cx="1368635" cy="805079"/>
          </a:xfrm>
          <a:prstGeom prst="rect">
            <a:avLst/>
          </a:prstGeom>
        </p:spPr>
      </p:pic>
      <p:sp>
        <p:nvSpPr>
          <p:cNvPr id="2" name="Google Shape;63;p15">
            <a:extLst>
              <a:ext uri="{FF2B5EF4-FFF2-40B4-BE49-F238E27FC236}">
                <a16:creationId xmlns:a16="http://schemas.microsoft.com/office/drawing/2014/main" id="{D22F82B2-62CF-64ED-0615-4CCC7A0EB862}"/>
              </a:ext>
            </a:extLst>
          </p:cNvPr>
          <p:cNvSpPr/>
          <p:nvPr/>
        </p:nvSpPr>
        <p:spPr>
          <a:xfrm>
            <a:off x="784273" y="1356659"/>
            <a:ext cx="3171300" cy="31713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1363612" y="1927375"/>
            <a:ext cx="1081132" cy="1194748"/>
            <a:chOff x="3085258" y="1214650"/>
            <a:chExt cx="3078393" cy="3401901"/>
          </a:xfrm>
        </p:grpSpPr>
        <p:sp>
          <p:nvSpPr>
            <p:cNvPr id="57" name="Google Shape;57;p15"/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15"/>
          <p:cNvGrpSpPr/>
          <p:nvPr/>
        </p:nvGrpSpPr>
        <p:grpSpPr>
          <a:xfrm rot="-1800798">
            <a:off x="2597698" y="2357026"/>
            <a:ext cx="872066" cy="963711"/>
            <a:chOff x="3085258" y="1214650"/>
            <a:chExt cx="3078393" cy="3401901"/>
          </a:xfrm>
        </p:grpSpPr>
        <p:sp>
          <p:nvSpPr>
            <p:cNvPr id="93" name="Google Shape;93;p15"/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6;p15">
            <a:extLst>
              <a:ext uri="{FF2B5EF4-FFF2-40B4-BE49-F238E27FC236}">
                <a16:creationId xmlns:a16="http://schemas.microsoft.com/office/drawing/2014/main" id="{3303F351-91AF-04E1-3AA1-CC59C80B251A}"/>
              </a:ext>
            </a:extLst>
          </p:cNvPr>
          <p:cNvGrpSpPr/>
          <p:nvPr/>
        </p:nvGrpSpPr>
        <p:grpSpPr>
          <a:xfrm rot="662626">
            <a:off x="1972235" y="3148038"/>
            <a:ext cx="795437" cy="739722"/>
            <a:chOff x="3085258" y="1214650"/>
            <a:chExt cx="3078393" cy="3401901"/>
          </a:xfrm>
          <a:solidFill>
            <a:schemeClr val="accent2"/>
          </a:solidFill>
        </p:grpSpPr>
        <p:sp>
          <p:nvSpPr>
            <p:cNvPr id="6" name="Google Shape;57;p15">
              <a:extLst>
                <a:ext uri="{FF2B5EF4-FFF2-40B4-BE49-F238E27FC236}">
                  <a16:creationId xmlns:a16="http://schemas.microsoft.com/office/drawing/2014/main" id="{C84FDF71-45BB-C772-4AF9-7BA1BB169354}"/>
                </a:ext>
              </a:extLst>
            </p:cNvPr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58;p15">
              <a:extLst>
                <a:ext uri="{FF2B5EF4-FFF2-40B4-BE49-F238E27FC236}">
                  <a16:creationId xmlns:a16="http://schemas.microsoft.com/office/drawing/2014/main" id="{EB21A402-CE02-24AB-53CC-78CACB6420A5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;p15">
              <a:extLst>
                <a:ext uri="{FF2B5EF4-FFF2-40B4-BE49-F238E27FC236}">
                  <a16:creationId xmlns:a16="http://schemas.microsoft.com/office/drawing/2014/main" id="{518803CD-C6B4-AEFA-F092-DB5F840CC5CE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4CA3E6C-F4ED-ABCF-CD63-02C9377802F7}"/>
              </a:ext>
            </a:extLst>
          </p:cNvPr>
          <p:cNvSpPr/>
          <p:nvPr/>
        </p:nvSpPr>
        <p:spPr>
          <a:xfrm>
            <a:off x="5808038" y="1645323"/>
            <a:ext cx="2871909" cy="234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Google Shape;1509;p42">
            <a:extLst>
              <a:ext uri="{FF2B5EF4-FFF2-40B4-BE49-F238E27FC236}">
                <a16:creationId xmlns:a16="http://schemas.microsoft.com/office/drawing/2014/main" id="{BA46A558-04D4-2F76-E08F-0F915A265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Results</a:t>
            </a:r>
            <a:endParaRPr sz="3200" b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165224-9E88-D2B1-841F-37ECD57DDBE9}"/>
              </a:ext>
            </a:extLst>
          </p:cNvPr>
          <p:cNvSpPr txBox="1"/>
          <p:nvPr/>
        </p:nvSpPr>
        <p:spPr>
          <a:xfrm>
            <a:off x="5975212" y="1725008"/>
            <a:ext cx="2416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Energies simulated: 2.5e-8 to 2.5e-2 eV (log scale)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Maximum efficiency: 2.5e-6 eV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Thermal neutrons (2.5e-2 eV): the efficiency is 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00735D-C2B4-F1D7-F4B8-3D3AAF4E9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8"/>
          <a:stretch/>
        </p:blipFill>
        <p:spPr>
          <a:xfrm>
            <a:off x="434377" y="1157649"/>
            <a:ext cx="5373662" cy="36277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00E8BF-E181-D7F2-CFA6-D2D4AE355E84}"/>
              </a:ext>
            </a:extLst>
          </p:cNvPr>
          <p:cNvSpPr txBox="1"/>
          <p:nvPr/>
        </p:nvSpPr>
        <p:spPr>
          <a:xfrm>
            <a:off x="8679948" y="46821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3541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4CA3E6C-F4ED-ABCF-CD63-02C9377802F7}"/>
              </a:ext>
            </a:extLst>
          </p:cNvPr>
          <p:cNvSpPr/>
          <p:nvPr/>
        </p:nvSpPr>
        <p:spPr>
          <a:xfrm>
            <a:off x="5808038" y="1645323"/>
            <a:ext cx="2871909" cy="234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Google Shape;1509;p42">
            <a:extLst>
              <a:ext uri="{FF2B5EF4-FFF2-40B4-BE49-F238E27FC236}">
                <a16:creationId xmlns:a16="http://schemas.microsoft.com/office/drawing/2014/main" id="{BA46A558-04D4-2F76-E08F-0F915A265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Results</a:t>
            </a:r>
            <a:endParaRPr sz="3200" b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165224-9E88-D2B1-841F-37ECD57DDBE9}"/>
              </a:ext>
            </a:extLst>
          </p:cNvPr>
          <p:cNvSpPr txBox="1"/>
          <p:nvPr/>
        </p:nvSpPr>
        <p:spPr>
          <a:xfrm>
            <a:off x="5975212" y="1725008"/>
            <a:ext cx="2416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Energies simulated: 2.5e-8 to 2.5e-2 eV (log scale)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Maximum efficiency: 2.5e-6 eV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/>
              <a:t>Thermal neutrons (2.5e-2 eV): the efficiency is 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00E8BF-E181-D7F2-CFA6-D2D4AE355E84}"/>
              </a:ext>
            </a:extLst>
          </p:cNvPr>
          <p:cNvSpPr txBox="1"/>
          <p:nvPr/>
        </p:nvSpPr>
        <p:spPr>
          <a:xfrm>
            <a:off x="8679948" y="46821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25927CC-D9D6-CD9D-D464-D61DDE82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16"/>
          <a:stretch/>
        </p:blipFill>
        <p:spPr>
          <a:xfrm>
            <a:off x="464053" y="1157649"/>
            <a:ext cx="5381500" cy="36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8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Next Steps</a:t>
            </a:r>
            <a:endParaRPr sz="3200" b="0" dirty="0"/>
          </a:p>
        </p:txBody>
      </p:sp>
      <p:sp>
        <p:nvSpPr>
          <p:cNvPr id="1291" name="Google Shape;1291;p38"/>
          <p:cNvSpPr txBox="1"/>
          <p:nvPr/>
        </p:nvSpPr>
        <p:spPr>
          <a:xfrm>
            <a:off x="1705597" y="3691317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Simulations with a RPC stack</a:t>
            </a:r>
            <a:endParaRPr sz="1700" dirty="0">
              <a:solidFill>
                <a:srgbClr val="0573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4" name="Google Shape;1294;p38"/>
          <p:cNvSpPr txBox="1"/>
          <p:nvPr/>
        </p:nvSpPr>
        <p:spPr>
          <a:xfrm>
            <a:off x="5966397" y="3690834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Simulations with a paraffin moderator</a:t>
            </a:r>
            <a:endParaRPr sz="1700" dirty="0">
              <a:solidFill>
                <a:srgbClr val="0573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8" name="Google Shape;1298;p38"/>
          <p:cNvSpPr txBox="1"/>
          <p:nvPr/>
        </p:nvSpPr>
        <p:spPr>
          <a:xfrm>
            <a:off x="3835997" y="3698438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Simulations with different energies</a:t>
            </a:r>
            <a:endParaRPr sz="1700" dirty="0">
              <a:solidFill>
                <a:srgbClr val="0573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" name="Google Shape;590;p24">
            <a:extLst>
              <a:ext uri="{FF2B5EF4-FFF2-40B4-BE49-F238E27FC236}">
                <a16:creationId xmlns:a16="http://schemas.microsoft.com/office/drawing/2014/main" id="{2EDE87F2-D723-FDDB-4731-FFCAC43D372D}"/>
              </a:ext>
            </a:extLst>
          </p:cNvPr>
          <p:cNvGrpSpPr/>
          <p:nvPr/>
        </p:nvGrpSpPr>
        <p:grpSpPr>
          <a:xfrm>
            <a:off x="1593425" y="1790189"/>
            <a:ext cx="5909790" cy="1563122"/>
            <a:chOff x="457228" y="1844353"/>
            <a:chExt cx="5909790" cy="1563122"/>
          </a:xfrm>
        </p:grpSpPr>
        <p:cxnSp>
          <p:nvCxnSpPr>
            <p:cNvPr id="3" name="Google Shape;591;p24">
              <a:extLst>
                <a:ext uri="{FF2B5EF4-FFF2-40B4-BE49-F238E27FC236}">
                  <a16:creationId xmlns:a16="http://schemas.microsoft.com/office/drawing/2014/main" id="{68F48B53-30C6-6F51-E539-0B76B3F76B6B}"/>
                </a:ext>
              </a:extLst>
            </p:cNvPr>
            <p:cNvCxnSpPr/>
            <p:nvPr/>
          </p:nvCxnSpPr>
          <p:spPr>
            <a:xfrm>
              <a:off x="1371600" y="2076075"/>
              <a:ext cx="0" cy="1331400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oogle Shape;592;p24">
              <a:extLst>
                <a:ext uri="{FF2B5EF4-FFF2-40B4-BE49-F238E27FC236}">
                  <a16:creationId xmlns:a16="http://schemas.microsoft.com/office/drawing/2014/main" id="{46C6F911-FC99-EB2A-96A5-E1A43839846C}"/>
                </a:ext>
              </a:extLst>
            </p:cNvPr>
            <p:cNvCxnSpPr/>
            <p:nvPr/>
          </p:nvCxnSpPr>
          <p:spPr>
            <a:xfrm>
              <a:off x="3502900" y="2076075"/>
              <a:ext cx="0" cy="1331400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Google Shape;593;p24">
              <a:extLst>
                <a:ext uri="{FF2B5EF4-FFF2-40B4-BE49-F238E27FC236}">
                  <a16:creationId xmlns:a16="http://schemas.microsoft.com/office/drawing/2014/main" id="{EBB6F34A-3946-6818-2825-25D51DB888E9}"/>
                </a:ext>
              </a:extLst>
            </p:cNvPr>
            <p:cNvCxnSpPr/>
            <p:nvPr/>
          </p:nvCxnSpPr>
          <p:spPr>
            <a:xfrm>
              <a:off x="5641075" y="2076075"/>
              <a:ext cx="0" cy="13314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" name="Google Shape;595;p24">
              <a:extLst>
                <a:ext uri="{FF2B5EF4-FFF2-40B4-BE49-F238E27FC236}">
                  <a16:creationId xmlns:a16="http://schemas.microsoft.com/office/drawing/2014/main" id="{35D638DF-792E-9C16-645D-A3B3A84B6D10}"/>
                </a:ext>
              </a:extLst>
            </p:cNvPr>
            <p:cNvGrpSpPr/>
            <p:nvPr/>
          </p:nvGrpSpPr>
          <p:grpSpPr>
            <a:xfrm>
              <a:off x="457228" y="1844353"/>
              <a:ext cx="5909790" cy="823542"/>
              <a:chOff x="457228" y="2294403"/>
              <a:chExt cx="5909790" cy="823542"/>
            </a:xfrm>
          </p:grpSpPr>
          <p:sp>
            <p:nvSpPr>
              <p:cNvPr id="8" name="Google Shape;596;p24">
                <a:extLst>
                  <a:ext uri="{FF2B5EF4-FFF2-40B4-BE49-F238E27FC236}">
                    <a16:creationId xmlns:a16="http://schemas.microsoft.com/office/drawing/2014/main" id="{1EE7AF8E-B81C-FC53-F56B-5625AEC12347}"/>
                  </a:ext>
                </a:extLst>
              </p:cNvPr>
              <p:cNvSpPr/>
              <p:nvPr/>
            </p:nvSpPr>
            <p:spPr>
              <a:xfrm>
                <a:off x="457228" y="2657975"/>
                <a:ext cx="5909790" cy="176352"/>
              </a:xfrm>
              <a:custGeom>
                <a:avLst/>
                <a:gdLst/>
                <a:ahLst/>
                <a:cxnLst/>
                <a:rect l="l" t="t" r="r" b="b"/>
                <a:pathLst>
                  <a:path w="39277" h="741" extrusionOk="0">
                    <a:moveTo>
                      <a:pt x="1" y="0"/>
                    </a:moveTo>
                    <a:lnTo>
                      <a:pt x="1" y="741"/>
                    </a:lnTo>
                    <a:lnTo>
                      <a:pt x="39277" y="741"/>
                    </a:lnTo>
                    <a:lnTo>
                      <a:pt x="39277" y="0"/>
                    </a:lnTo>
                    <a:close/>
                  </a:path>
                </a:pathLst>
              </a:custGeom>
              <a:solidFill>
                <a:srgbClr val="0873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9" name="Google Shape;597;p24">
                <a:extLst>
                  <a:ext uri="{FF2B5EF4-FFF2-40B4-BE49-F238E27FC236}">
                    <a16:creationId xmlns:a16="http://schemas.microsoft.com/office/drawing/2014/main" id="{AD95FD79-F3AB-7524-45A8-E7899A567576}"/>
                  </a:ext>
                </a:extLst>
              </p:cNvPr>
              <p:cNvGrpSpPr/>
              <p:nvPr/>
            </p:nvGrpSpPr>
            <p:grpSpPr>
              <a:xfrm>
                <a:off x="950498" y="2294403"/>
                <a:ext cx="828563" cy="823542"/>
                <a:chOff x="2456898" y="2294403"/>
                <a:chExt cx="828563" cy="823542"/>
              </a:xfrm>
            </p:grpSpPr>
            <p:sp>
              <p:nvSpPr>
                <p:cNvPr id="19" name="Google Shape;598;p24">
                  <a:extLst>
                    <a:ext uri="{FF2B5EF4-FFF2-40B4-BE49-F238E27FC236}">
                      <a16:creationId xmlns:a16="http://schemas.microsoft.com/office/drawing/2014/main" id="{1E0AFB49-EA7E-B7EF-336C-0E777F6B921E}"/>
                    </a:ext>
                  </a:extLst>
                </p:cNvPr>
                <p:cNvSpPr/>
                <p:nvPr/>
              </p:nvSpPr>
              <p:spPr>
                <a:xfrm>
                  <a:off x="2456898" y="2294403"/>
                  <a:ext cx="828563" cy="823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6" h="6397" extrusionOk="0">
                      <a:moveTo>
                        <a:pt x="3218" y="1"/>
                      </a:moveTo>
                      <a:cubicBezTo>
                        <a:pt x="1451" y="1"/>
                        <a:pt x="1" y="1413"/>
                        <a:pt x="1" y="3179"/>
                      </a:cubicBezTo>
                      <a:cubicBezTo>
                        <a:pt x="1" y="4984"/>
                        <a:pt x="1451" y="6396"/>
                        <a:pt x="3218" y="6396"/>
                      </a:cubicBezTo>
                      <a:cubicBezTo>
                        <a:pt x="4985" y="6396"/>
                        <a:pt x="6435" y="4984"/>
                        <a:pt x="6435" y="3179"/>
                      </a:cubicBezTo>
                      <a:cubicBezTo>
                        <a:pt x="6435" y="1413"/>
                        <a:pt x="4985" y="1"/>
                        <a:pt x="32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99;p24">
                  <a:extLst>
                    <a:ext uri="{FF2B5EF4-FFF2-40B4-BE49-F238E27FC236}">
                      <a16:creationId xmlns:a16="http://schemas.microsoft.com/office/drawing/2014/main" id="{605558CC-4659-0A6F-0C51-2BDC11823407}"/>
                    </a:ext>
                  </a:extLst>
                </p:cNvPr>
                <p:cNvSpPr/>
                <p:nvPr/>
              </p:nvSpPr>
              <p:spPr>
                <a:xfrm>
                  <a:off x="2531439" y="2364953"/>
                  <a:ext cx="679483" cy="682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5301" extrusionOk="0">
                      <a:moveTo>
                        <a:pt x="2639" y="0"/>
                      </a:moveTo>
                      <a:cubicBezTo>
                        <a:pt x="1158" y="0"/>
                        <a:pt x="1" y="1189"/>
                        <a:pt x="1" y="2631"/>
                      </a:cubicBezTo>
                      <a:cubicBezTo>
                        <a:pt x="1" y="4112"/>
                        <a:pt x="1158" y="5301"/>
                        <a:pt x="2639" y="5301"/>
                      </a:cubicBezTo>
                      <a:cubicBezTo>
                        <a:pt x="4089" y="5301"/>
                        <a:pt x="5278" y="4112"/>
                        <a:pt x="5278" y="2631"/>
                      </a:cubicBezTo>
                      <a:cubicBezTo>
                        <a:pt x="5278" y="1189"/>
                        <a:pt x="4089" y="0"/>
                        <a:pt x="2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602;p24">
                <a:extLst>
                  <a:ext uri="{FF2B5EF4-FFF2-40B4-BE49-F238E27FC236}">
                    <a16:creationId xmlns:a16="http://schemas.microsoft.com/office/drawing/2014/main" id="{064E9130-EE77-5304-8E7A-87F48DC4567B}"/>
                  </a:ext>
                </a:extLst>
              </p:cNvPr>
              <p:cNvSpPr/>
              <p:nvPr/>
            </p:nvSpPr>
            <p:spPr>
              <a:xfrm>
                <a:off x="3090228" y="2294403"/>
                <a:ext cx="827404" cy="823542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6397" extrusionOk="0">
                    <a:moveTo>
                      <a:pt x="3217" y="1"/>
                    </a:moveTo>
                    <a:cubicBezTo>
                      <a:pt x="1451" y="1"/>
                      <a:pt x="0" y="1413"/>
                      <a:pt x="0" y="3179"/>
                    </a:cubicBezTo>
                    <a:cubicBezTo>
                      <a:pt x="0" y="4946"/>
                      <a:pt x="1451" y="6396"/>
                      <a:pt x="3217" y="6396"/>
                    </a:cubicBezTo>
                    <a:cubicBezTo>
                      <a:pt x="4984" y="6396"/>
                      <a:pt x="6427" y="4946"/>
                      <a:pt x="6427" y="3179"/>
                    </a:cubicBezTo>
                    <a:cubicBezTo>
                      <a:pt x="6427" y="1413"/>
                      <a:pt x="4984" y="1"/>
                      <a:pt x="32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8;p24">
                <a:extLst>
                  <a:ext uri="{FF2B5EF4-FFF2-40B4-BE49-F238E27FC236}">
                    <a16:creationId xmlns:a16="http://schemas.microsoft.com/office/drawing/2014/main" id="{A8A40119-B2BD-5F49-324C-ECBF88C3DC92}"/>
                  </a:ext>
                </a:extLst>
              </p:cNvPr>
              <p:cNvSpPr/>
              <p:nvPr/>
            </p:nvSpPr>
            <p:spPr>
              <a:xfrm>
                <a:off x="5228806" y="2294403"/>
                <a:ext cx="824443" cy="823542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6397" extrusionOk="0">
                    <a:moveTo>
                      <a:pt x="3186" y="1"/>
                    </a:moveTo>
                    <a:cubicBezTo>
                      <a:pt x="1420" y="1"/>
                      <a:pt x="0" y="1413"/>
                      <a:pt x="0" y="3179"/>
                    </a:cubicBezTo>
                    <a:cubicBezTo>
                      <a:pt x="0" y="4946"/>
                      <a:pt x="1420" y="6396"/>
                      <a:pt x="3186" y="6396"/>
                    </a:cubicBezTo>
                    <a:cubicBezTo>
                      <a:pt x="4953" y="6396"/>
                      <a:pt x="6403" y="4946"/>
                      <a:pt x="6403" y="3179"/>
                    </a:cubicBezTo>
                    <a:cubicBezTo>
                      <a:pt x="6403" y="1413"/>
                      <a:pt x="4953" y="1"/>
                      <a:pt x="3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968A63CF-CB54-DFE9-9F30-F0B06B47FBDD}"/>
              </a:ext>
            </a:extLst>
          </p:cNvPr>
          <p:cNvCxnSpPr/>
          <p:nvPr/>
        </p:nvCxnSpPr>
        <p:spPr>
          <a:xfrm>
            <a:off x="2280745" y="2201960"/>
            <a:ext cx="115614" cy="1281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75C269BE-A527-0913-ED11-5FA6ACE5351D}"/>
              </a:ext>
            </a:extLst>
          </p:cNvPr>
          <p:cNvCxnSpPr/>
          <p:nvPr/>
        </p:nvCxnSpPr>
        <p:spPr>
          <a:xfrm flipV="1">
            <a:off x="2396359" y="2077656"/>
            <a:ext cx="277393" cy="2524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ua 27">
            <a:extLst>
              <a:ext uri="{FF2B5EF4-FFF2-40B4-BE49-F238E27FC236}">
                <a16:creationId xmlns:a16="http://schemas.microsoft.com/office/drawing/2014/main" id="{2E047B45-BBA5-E888-7E62-23B39B872ACA}"/>
              </a:ext>
            </a:extLst>
          </p:cNvPr>
          <p:cNvSpPr/>
          <p:nvPr/>
        </p:nvSpPr>
        <p:spPr>
          <a:xfrm>
            <a:off x="4292693" y="1874267"/>
            <a:ext cx="350171" cy="677928"/>
          </a:xfrm>
          <a:prstGeom prst="mo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Lua 28">
            <a:extLst>
              <a:ext uri="{FF2B5EF4-FFF2-40B4-BE49-F238E27FC236}">
                <a16:creationId xmlns:a16="http://schemas.microsoft.com/office/drawing/2014/main" id="{943CD8E5-2F31-7BE7-1126-EBA36E48187F}"/>
              </a:ext>
            </a:extLst>
          </p:cNvPr>
          <p:cNvSpPr/>
          <p:nvPr/>
        </p:nvSpPr>
        <p:spPr>
          <a:xfrm>
            <a:off x="4390346" y="1883141"/>
            <a:ext cx="255626" cy="660042"/>
          </a:xfrm>
          <a:prstGeom prst="mo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6D96B8-AFDE-031E-3C3F-180B8701E28F}"/>
              </a:ext>
            </a:extLst>
          </p:cNvPr>
          <p:cNvSpPr txBox="1"/>
          <p:nvPr/>
        </p:nvSpPr>
        <p:spPr>
          <a:xfrm>
            <a:off x="8679948" y="46821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6;p24">
            <a:extLst>
              <a:ext uri="{FF2B5EF4-FFF2-40B4-BE49-F238E27FC236}">
                <a16:creationId xmlns:a16="http://schemas.microsoft.com/office/drawing/2014/main" id="{FD2E5DB8-B0C6-6D69-08EE-446905127B3D}"/>
              </a:ext>
            </a:extLst>
          </p:cNvPr>
          <p:cNvSpPr/>
          <p:nvPr/>
        </p:nvSpPr>
        <p:spPr>
          <a:xfrm>
            <a:off x="457228" y="2207925"/>
            <a:ext cx="8229616" cy="95375"/>
          </a:xfrm>
          <a:custGeom>
            <a:avLst/>
            <a:gdLst/>
            <a:ahLst/>
            <a:cxnLst/>
            <a:rect l="l" t="t" r="r" b="b"/>
            <a:pathLst>
              <a:path w="39277" h="741" extrusionOk="0">
                <a:moveTo>
                  <a:pt x="1" y="0"/>
                </a:moveTo>
                <a:lnTo>
                  <a:pt x="1" y="741"/>
                </a:lnTo>
                <a:lnTo>
                  <a:pt x="39277" y="741"/>
                </a:lnTo>
                <a:lnTo>
                  <a:pt x="39277" y="0"/>
                </a:lnTo>
                <a:close/>
              </a:path>
            </a:pathLst>
          </a:custGeom>
          <a:solidFill>
            <a:srgbClr val="087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Introduction</a:t>
            </a:r>
            <a:endParaRPr sz="3600" b="0" dirty="0"/>
          </a:p>
        </p:txBody>
      </p:sp>
      <p:sp>
        <p:nvSpPr>
          <p:cNvPr id="912" name="Google Shape;912;p31"/>
          <p:cNvSpPr txBox="1"/>
          <p:nvPr/>
        </p:nvSpPr>
        <p:spPr>
          <a:xfrm>
            <a:off x="5406350" y="29517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Source and Physics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4" name="Google Shape;914;p31"/>
          <p:cNvSpPr txBox="1"/>
          <p:nvPr/>
        </p:nvSpPr>
        <p:spPr>
          <a:xfrm>
            <a:off x="670799" y="2839130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Motivation</a:t>
            </a:r>
            <a:endParaRPr sz="1700" dirty="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6" name="Google Shape;916;p31"/>
          <p:cNvSpPr txBox="1"/>
          <p:nvPr/>
        </p:nvSpPr>
        <p:spPr>
          <a:xfrm>
            <a:off x="3827850" y="29517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Materials and Geometry</a:t>
            </a:r>
            <a:endParaRPr sz="1700" dirty="0">
              <a:solidFill>
                <a:srgbClr val="0573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9" name="Google Shape;919;p31"/>
          <p:cNvSpPr txBox="1"/>
          <p:nvPr/>
        </p:nvSpPr>
        <p:spPr>
          <a:xfrm>
            <a:off x="1451788" y="4172388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What is a </a:t>
            </a:r>
            <a:r>
              <a:rPr lang="en" sz="1700" dirty="0" err="1">
                <a:solidFill>
                  <a:schemeClr val="tx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nRPC</a:t>
            </a:r>
            <a:r>
              <a:rPr lang="en" sz="1700" dirty="0">
                <a:solidFill>
                  <a:schemeClr val="tx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sz="1700" dirty="0">
              <a:solidFill>
                <a:schemeClr val="tx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0" name="Google Shape;920;p31"/>
          <p:cNvSpPr txBox="1"/>
          <p:nvPr/>
        </p:nvSpPr>
        <p:spPr>
          <a:xfrm>
            <a:off x="7018713" y="29517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Simulations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31"/>
          <p:cNvSpPr/>
          <p:nvPr/>
        </p:nvSpPr>
        <p:spPr>
          <a:xfrm>
            <a:off x="5709673" y="1860898"/>
            <a:ext cx="881653" cy="882560"/>
          </a:xfrm>
          <a:custGeom>
            <a:avLst/>
            <a:gdLst/>
            <a:ahLst/>
            <a:cxnLst/>
            <a:rect l="l" t="t" r="r" b="b"/>
            <a:pathLst>
              <a:path w="7777" h="7785" extrusionOk="0">
                <a:moveTo>
                  <a:pt x="3889" y="132"/>
                </a:moveTo>
                <a:cubicBezTo>
                  <a:pt x="5948" y="132"/>
                  <a:pt x="7653" y="1837"/>
                  <a:pt x="7653" y="3897"/>
                </a:cubicBezTo>
                <a:cubicBezTo>
                  <a:pt x="7653" y="5949"/>
                  <a:pt x="5948" y="7654"/>
                  <a:pt x="3889" y="7654"/>
                </a:cubicBezTo>
                <a:cubicBezTo>
                  <a:pt x="1829" y="7654"/>
                  <a:pt x="131" y="5949"/>
                  <a:pt x="131" y="3897"/>
                </a:cubicBezTo>
                <a:cubicBezTo>
                  <a:pt x="131" y="1837"/>
                  <a:pt x="1829" y="132"/>
                  <a:pt x="3889" y="132"/>
                </a:cubicBezTo>
                <a:close/>
                <a:moveTo>
                  <a:pt x="3889" y="1"/>
                </a:moveTo>
                <a:cubicBezTo>
                  <a:pt x="1736" y="1"/>
                  <a:pt x="0" y="1737"/>
                  <a:pt x="0" y="3897"/>
                </a:cubicBezTo>
                <a:cubicBezTo>
                  <a:pt x="0" y="6049"/>
                  <a:pt x="1736" y="7785"/>
                  <a:pt x="3889" y="7785"/>
                </a:cubicBezTo>
                <a:cubicBezTo>
                  <a:pt x="6010" y="7785"/>
                  <a:pt x="7777" y="6049"/>
                  <a:pt x="7777" y="3897"/>
                </a:cubicBezTo>
                <a:cubicBezTo>
                  <a:pt x="7777" y="1737"/>
                  <a:pt x="6010" y="1"/>
                  <a:pt x="3889" y="1"/>
                </a:cubicBezTo>
                <a:close/>
              </a:path>
            </a:pathLst>
          </a:custGeom>
          <a:solidFill>
            <a:srgbClr val="E8716B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1"/>
          <p:cNvSpPr/>
          <p:nvPr/>
        </p:nvSpPr>
        <p:spPr>
          <a:xfrm>
            <a:off x="974186" y="1863064"/>
            <a:ext cx="881628" cy="878227"/>
          </a:xfrm>
          <a:custGeom>
            <a:avLst/>
            <a:gdLst/>
            <a:ahLst/>
            <a:cxnLst/>
            <a:rect l="l" t="t" r="r" b="b"/>
            <a:pathLst>
              <a:path w="7777" h="7747" extrusionOk="0">
                <a:moveTo>
                  <a:pt x="3889" y="124"/>
                </a:moveTo>
                <a:cubicBezTo>
                  <a:pt x="5948" y="124"/>
                  <a:pt x="7653" y="1798"/>
                  <a:pt x="7653" y="3858"/>
                </a:cubicBezTo>
                <a:cubicBezTo>
                  <a:pt x="7653" y="5941"/>
                  <a:pt x="5948" y="7615"/>
                  <a:pt x="3889" y="7615"/>
                </a:cubicBezTo>
                <a:cubicBezTo>
                  <a:pt x="1829" y="7615"/>
                  <a:pt x="131" y="5941"/>
                  <a:pt x="131" y="3858"/>
                </a:cubicBezTo>
                <a:cubicBezTo>
                  <a:pt x="131" y="1798"/>
                  <a:pt x="1829" y="124"/>
                  <a:pt x="3889" y="124"/>
                </a:cubicBezTo>
                <a:close/>
                <a:moveTo>
                  <a:pt x="3889" y="1"/>
                </a:moveTo>
                <a:cubicBezTo>
                  <a:pt x="1736" y="1"/>
                  <a:pt x="0" y="1737"/>
                  <a:pt x="0" y="3858"/>
                </a:cubicBezTo>
                <a:cubicBezTo>
                  <a:pt x="0" y="6011"/>
                  <a:pt x="1736" y="7746"/>
                  <a:pt x="3889" y="7746"/>
                </a:cubicBezTo>
                <a:cubicBezTo>
                  <a:pt x="6010" y="7746"/>
                  <a:pt x="7777" y="6011"/>
                  <a:pt x="7777" y="3858"/>
                </a:cubicBezTo>
                <a:cubicBezTo>
                  <a:pt x="7777" y="1737"/>
                  <a:pt x="6010" y="1"/>
                  <a:pt x="3889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0" name="Google Shape;930;p31"/>
          <p:cNvSpPr/>
          <p:nvPr/>
        </p:nvSpPr>
        <p:spPr>
          <a:xfrm>
            <a:off x="4131186" y="1863121"/>
            <a:ext cx="881628" cy="878113"/>
          </a:xfrm>
          <a:custGeom>
            <a:avLst/>
            <a:gdLst/>
            <a:ahLst/>
            <a:cxnLst/>
            <a:rect l="l" t="t" r="r" b="b"/>
            <a:pathLst>
              <a:path w="7777" h="7746" extrusionOk="0">
                <a:moveTo>
                  <a:pt x="3889" y="124"/>
                </a:moveTo>
                <a:cubicBezTo>
                  <a:pt x="5948" y="124"/>
                  <a:pt x="7653" y="1798"/>
                  <a:pt x="7653" y="3858"/>
                </a:cubicBezTo>
                <a:cubicBezTo>
                  <a:pt x="7653" y="5941"/>
                  <a:pt x="5948" y="7615"/>
                  <a:pt x="3889" y="7615"/>
                </a:cubicBezTo>
                <a:cubicBezTo>
                  <a:pt x="1829" y="7615"/>
                  <a:pt x="131" y="5941"/>
                  <a:pt x="131" y="3858"/>
                </a:cubicBezTo>
                <a:cubicBezTo>
                  <a:pt x="131" y="1798"/>
                  <a:pt x="1829" y="124"/>
                  <a:pt x="3889" y="124"/>
                </a:cubicBezTo>
                <a:close/>
                <a:moveTo>
                  <a:pt x="3889" y="0"/>
                </a:moveTo>
                <a:cubicBezTo>
                  <a:pt x="1736" y="0"/>
                  <a:pt x="0" y="1736"/>
                  <a:pt x="0" y="3858"/>
                </a:cubicBezTo>
                <a:cubicBezTo>
                  <a:pt x="0" y="6010"/>
                  <a:pt x="1736" y="7746"/>
                  <a:pt x="3889" y="7746"/>
                </a:cubicBezTo>
                <a:cubicBezTo>
                  <a:pt x="6010" y="7746"/>
                  <a:pt x="7777" y="6010"/>
                  <a:pt x="7777" y="3858"/>
                </a:cubicBezTo>
                <a:cubicBezTo>
                  <a:pt x="7777" y="1736"/>
                  <a:pt x="6010" y="0"/>
                  <a:pt x="3889" y="0"/>
                </a:cubicBezTo>
                <a:close/>
              </a:path>
            </a:pathLst>
          </a:custGeom>
          <a:solidFill>
            <a:srgbClr val="E8716B"/>
          </a:solidFill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1"/>
          <p:cNvSpPr/>
          <p:nvPr/>
        </p:nvSpPr>
        <p:spPr>
          <a:xfrm>
            <a:off x="2552674" y="1860911"/>
            <a:ext cx="881628" cy="882535"/>
          </a:xfrm>
          <a:custGeom>
            <a:avLst/>
            <a:gdLst/>
            <a:ahLst/>
            <a:cxnLst/>
            <a:rect l="l" t="t" r="r" b="b"/>
            <a:pathLst>
              <a:path w="7777" h="7785" extrusionOk="0">
                <a:moveTo>
                  <a:pt x="3889" y="131"/>
                </a:moveTo>
                <a:cubicBezTo>
                  <a:pt x="5948" y="131"/>
                  <a:pt x="7653" y="1836"/>
                  <a:pt x="7653" y="3896"/>
                </a:cubicBezTo>
                <a:cubicBezTo>
                  <a:pt x="7653" y="5979"/>
                  <a:pt x="5948" y="7653"/>
                  <a:pt x="3889" y="7653"/>
                </a:cubicBezTo>
                <a:cubicBezTo>
                  <a:pt x="1829" y="7653"/>
                  <a:pt x="131" y="5979"/>
                  <a:pt x="131" y="3896"/>
                </a:cubicBezTo>
                <a:cubicBezTo>
                  <a:pt x="131" y="1836"/>
                  <a:pt x="1829" y="131"/>
                  <a:pt x="3889" y="131"/>
                </a:cubicBezTo>
                <a:close/>
                <a:moveTo>
                  <a:pt x="3889" y="0"/>
                </a:moveTo>
                <a:cubicBezTo>
                  <a:pt x="1736" y="0"/>
                  <a:pt x="0" y="1775"/>
                  <a:pt x="0" y="3896"/>
                </a:cubicBezTo>
                <a:cubicBezTo>
                  <a:pt x="0" y="6049"/>
                  <a:pt x="1736" y="7784"/>
                  <a:pt x="3889" y="7784"/>
                </a:cubicBezTo>
                <a:cubicBezTo>
                  <a:pt x="6010" y="7784"/>
                  <a:pt x="7777" y="6049"/>
                  <a:pt x="7777" y="3896"/>
                </a:cubicBezTo>
                <a:cubicBezTo>
                  <a:pt x="7777" y="1775"/>
                  <a:pt x="6010" y="0"/>
                  <a:pt x="3889" y="0"/>
                </a:cubicBezTo>
                <a:close/>
              </a:path>
            </a:pathLst>
          </a:custGeom>
          <a:solidFill>
            <a:srgbClr val="E8716B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1"/>
          <p:cNvSpPr/>
          <p:nvPr/>
        </p:nvSpPr>
        <p:spPr>
          <a:xfrm>
            <a:off x="7322049" y="1863121"/>
            <a:ext cx="881628" cy="878113"/>
          </a:xfrm>
          <a:custGeom>
            <a:avLst/>
            <a:gdLst/>
            <a:ahLst/>
            <a:cxnLst/>
            <a:rect l="l" t="t" r="r" b="b"/>
            <a:pathLst>
              <a:path w="7777" h="7746" extrusionOk="0">
                <a:moveTo>
                  <a:pt x="3889" y="124"/>
                </a:moveTo>
                <a:cubicBezTo>
                  <a:pt x="5948" y="124"/>
                  <a:pt x="7653" y="1798"/>
                  <a:pt x="7653" y="3889"/>
                </a:cubicBezTo>
                <a:cubicBezTo>
                  <a:pt x="7653" y="5941"/>
                  <a:pt x="5948" y="7615"/>
                  <a:pt x="3889" y="7615"/>
                </a:cubicBezTo>
                <a:cubicBezTo>
                  <a:pt x="1829" y="7615"/>
                  <a:pt x="131" y="5941"/>
                  <a:pt x="131" y="3889"/>
                </a:cubicBezTo>
                <a:cubicBezTo>
                  <a:pt x="131" y="1798"/>
                  <a:pt x="1829" y="124"/>
                  <a:pt x="3889" y="124"/>
                </a:cubicBezTo>
                <a:close/>
                <a:moveTo>
                  <a:pt x="3889" y="0"/>
                </a:moveTo>
                <a:cubicBezTo>
                  <a:pt x="1736" y="0"/>
                  <a:pt x="0" y="1736"/>
                  <a:pt x="0" y="3889"/>
                </a:cubicBezTo>
                <a:cubicBezTo>
                  <a:pt x="0" y="6010"/>
                  <a:pt x="1736" y="7746"/>
                  <a:pt x="3889" y="7746"/>
                </a:cubicBezTo>
                <a:cubicBezTo>
                  <a:pt x="6010" y="7746"/>
                  <a:pt x="7777" y="6010"/>
                  <a:pt x="7777" y="3889"/>
                </a:cubicBezTo>
                <a:cubicBezTo>
                  <a:pt x="7777" y="1736"/>
                  <a:pt x="6010" y="0"/>
                  <a:pt x="3889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99;p24">
            <a:extLst>
              <a:ext uri="{FF2B5EF4-FFF2-40B4-BE49-F238E27FC236}">
                <a16:creationId xmlns:a16="http://schemas.microsoft.com/office/drawing/2014/main" id="{D5FE1825-7056-BE41-F2E7-2855EB179840}"/>
              </a:ext>
            </a:extLst>
          </p:cNvPr>
          <p:cNvSpPr/>
          <p:nvPr/>
        </p:nvSpPr>
        <p:spPr>
          <a:xfrm>
            <a:off x="1075208" y="196090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99;p24">
            <a:extLst>
              <a:ext uri="{FF2B5EF4-FFF2-40B4-BE49-F238E27FC236}">
                <a16:creationId xmlns:a16="http://schemas.microsoft.com/office/drawing/2014/main" id="{80331515-15D7-1D11-475E-08BC774D0D3B}"/>
              </a:ext>
            </a:extLst>
          </p:cNvPr>
          <p:cNvSpPr/>
          <p:nvPr/>
        </p:nvSpPr>
        <p:spPr>
          <a:xfrm>
            <a:off x="2653746" y="196090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99;p24">
            <a:extLst>
              <a:ext uri="{FF2B5EF4-FFF2-40B4-BE49-F238E27FC236}">
                <a16:creationId xmlns:a16="http://schemas.microsoft.com/office/drawing/2014/main" id="{03E9E9CF-F487-1EC8-50EA-1966CCD5FBFE}"/>
              </a:ext>
            </a:extLst>
          </p:cNvPr>
          <p:cNvSpPr/>
          <p:nvPr/>
        </p:nvSpPr>
        <p:spPr>
          <a:xfrm>
            <a:off x="4232246" y="196090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99;p24">
            <a:extLst>
              <a:ext uri="{FF2B5EF4-FFF2-40B4-BE49-F238E27FC236}">
                <a16:creationId xmlns:a16="http://schemas.microsoft.com/office/drawing/2014/main" id="{FF9D2BC4-BCDA-1C85-D377-1D6AC2292266}"/>
              </a:ext>
            </a:extLst>
          </p:cNvPr>
          <p:cNvSpPr/>
          <p:nvPr/>
        </p:nvSpPr>
        <p:spPr>
          <a:xfrm>
            <a:off x="5810757" y="196090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99;p24">
            <a:extLst>
              <a:ext uri="{FF2B5EF4-FFF2-40B4-BE49-F238E27FC236}">
                <a16:creationId xmlns:a16="http://schemas.microsoft.com/office/drawing/2014/main" id="{CBA02AC5-1E65-CDD9-B467-5014EC70C7A6}"/>
              </a:ext>
            </a:extLst>
          </p:cNvPr>
          <p:cNvSpPr/>
          <p:nvPr/>
        </p:nvSpPr>
        <p:spPr>
          <a:xfrm>
            <a:off x="7426036" y="196090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96;p24">
            <a:extLst>
              <a:ext uri="{FF2B5EF4-FFF2-40B4-BE49-F238E27FC236}">
                <a16:creationId xmlns:a16="http://schemas.microsoft.com/office/drawing/2014/main" id="{FFF522EA-860D-2A76-6B5B-40FEF0B04442}"/>
              </a:ext>
            </a:extLst>
          </p:cNvPr>
          <p:cNvSpPr/>
          <p:nvPr/>
        </p:nvSpPr>
        <p:spPr>
          <a:xfrm rot="5400000">
            <a:off x="1493933" y="2881382"/>
            <a:ext cx="1404012" cy="95375"/>
          </a:xfrm>
          <a:custGeom>
            <a:avLst/>
            <a:gdLst/>
            <a:ahLst/>
            <a:cxnLst/>
            <a:rect l="l" t="t" r="r" b="b"/>
            <a:pathLst>
              <a:path w="39277" h="741" extrusionOk="0">
                <a:moveTo>
                  <a:pt x="1" y="0"/>
                </a:moveTo>
                <a:lnTo>
                  <a:pt x="1" y="741"/>
                </a:lnTo>
                <a:lnTo>
                  <a:pt x="39277" y="741"/>
                </a:lnTo>
                <a:lnTo>
                  <a:pt x="39277" y="0"/>
                </a:lnTo>
                <a:close/>
              </a:path>
            </a:pathLst>
          </a:custGeom>
          <a:solidFill>
            <a:srgbClr val="087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32;p31">
            <a:extLst>
              <a:ext uri="{FF2B5EF4-FFF2-40B4-BE49-F238E27FC236}">
                <a16:creationId xmlns:a16="http://schemas.microsoft.com/office/drawing/2014/main" id="{18E382BE-9100-AA6F-0017-9FD15E87207B}"/>
              </a:ext>
            </a:extLst>
          </p:cNvPr>
          <p:cNvSpPr/>
          <p:nvPr/>
        </p:nvSpPr>
        <p:spPr>
          <a:xfrm>
            <a:off x="1755667" y="3186531"/>
            <a:ext cx="881628" cy="882535"/>
          </a:xfrm>
          <a:custGeom>
            <a:avLst/>
            <a:gdLst/>
            <a:ahLst/>
            <a:cxnLst/>
            <a:rect l="l" t="t" r="r" b="b"/>
            <a:pathLst>
              <a:path w="7777" h="7785" extrusionOk="0">
                <a:moveTo>
                  <a:pt x="3889" y="131"/>
                </a:moveTo>
                <a:cubicBezTo>
                  <a:pt x="5948" y="131"/>
                  <a:pt x="7653" y="1836"/>
                  <a:pt x="7653" y="3896"/>
                </a:cubicBezTo>
                <a:cubicBezTo>
                  <a:pt x="7653" y="5979"/>
                  <a:pt x="5948" y="7653"/>
                  <a:pt x="3889" y="7653"/>
                </a:cubicBezTo>
                <a:cubicBezTo>
                  <a:pt x="1829" y="7653"/>
                  <a:pt x="131" y="5979"/>
                  <a:pt x="131" y="3896"/>
                </a:cubicBezTo>
                <a:cubicBezTo>
                  <a:pt x="131" y="1836"/>
                  <a:pt x="1829" y="131"/>
                  <a:pt x="3889" y="131"/>
                </a:cubicBezTo>
                <a:close/>
                <a:moveTo>
                  <a:pt x="3889" y="0"/>
                </a:moveTo>
                <a:cubicBezTo>
                  <a:pt x="1736" y="0"/>
                  <a:pt x="0" y="1775"/>
                  <a:pt x="0" y="3896"/>
                </a:cubicBezTo>
                <a:cubicBezTo>
                  <a:pt x="0" y="6049"/>
                  <a:pt x="1736" y="7784"/>
                  <a:pt x="3889" y="7784"/>
                </a:cubicBezTo>
                <a:cubicBezTo>
                  <a:pt x="6010" y="7784"/>
                  <a:pt x="7777" y="6049"/>
                  <a:pt x="7777" y="3896"/>
                </a:cubicBezTo>
                <a:cubicBezTo>
                  <a:pt x="7777" y="1775"/>
                  <a:pt x="6010" y="0"/>
                  <a:pt x="3889" y="0"/>
                </a:cubicBezTo>
                <a:close/>
              </a:path>
            </a:pathLst>
          </a:custGeom>
          <a:solidFill>
            <a:srgbClr val="E8716B"/>
          </a:solidFill>
          <a:ln w="190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99;p24">
            <a:extLst>
              <a:ext uri="{FF2B5EF4-FFF2-40B4-BE49-F238E27FC236}">
                <a16:creationId xmlns:a16="http://schemas.microsoft.com/office/drawing/2014/main" id="{C3CDD936-AE80-E626-B669-23C4A66B6729}"/>
              </a:ext>
            </a:extLst>
          </p:cNvPr>
          <p:cNvSpPr/>
          <p:nvPr/>
        </p:nvSpPr>
        <p:spPr>
          <a:xfrm>
            <a:off x="1856197" y="3289853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CFEB58-C23E-0952-ECD2-94C384A6A494}"/>
              </a:ext>
            </a:extLst>
          </p:cNvPr>
          <p:cNvSpPr txBox="1"/>
          <p:nvPr/>
        </p:nvSpPr>
        <p:spPr>
          <a:xfrm>
            <a:off x="2385725" y="2839130"/>
            <a:ext cx="121552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</a:t>
            </a:r>
            <a:r>
              <a:rPr lang="pt-PT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does </a:t>
            </a:r>
            <a:r>
              <a:rPr lang="pt-PT" sz="17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it</a:t>
            </a:r>
            <a:r>
              <a:rPr lang="pt-PT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PT" sz="17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work</a:t>
            </a:r>
            <a:r>
              <a:rPr lang="pt-PT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</a:p>
        </p:txBody>
      </p:sp>
      <p:sp>
        <p:nvSpPr>
          <p:cNvPr id="14" name="Google Shape;596;p24">
            <a:extLst>
              <a:ext uri="{FF2B5EF4-FFF2-40B4-BE49-F238E27FC236}">
                <a16:creationId xmlns:a16="http://schemas.microsoft.com/office/drawing/2014/main" id="{074F5E13-70DA-3F0B-4797-59A883AEEC71}"/>
              </a:ext>
            </a:extLst>
          </p:cNvPr>
          <p:cNvSpPr/>
          <p:nvPr/>
        </p:nvSpPr>
        <p:spPr>
          <a:xfrm rot="5400000">
            <a:off x="6282844" y="2922771"/>
            <a:ext cx="1404012" cy="95375"/>
          </a:xfrm>
          <a:custGeom>
            <a:avLst/>
            <a:gdLst/>
            <a:ahLst/>
            <a:cxnLst/>
            <a:rect l="l" t="t" r="r" b="b"/>
            <a:pathLst>
              <a:path w="39277" h="741" extrusionOk="0">
                <a:moveTo>
                  <a:pt x="1" y="0"/>
                </a:moveTo>
                <a:lnTo>
                  <a:pt x="1" y="741"/>
                </a:lnTo>
                <a:lnTo>
                  <a:pt x="39277" y="741"/>
                </a:lnTo>
                <a:lnTo>
                  <a:pt x="39277" y="0"/>
                </a:lnTo>
                <a:close/>
              </a:path>
            </a:pathLst>
          </a:custGeom>
          <a:solidFill>
            <a:srgbClr val="087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36;p31">
            <a:extLst>
              <a:ext uri="{FF2B5EF4-FFF2-40B4-BE49-F238E27FC236}">
                <a16:creationId xmlns:a16="http://schemas.microsoft.com/office/drawing/2014/main" id="{28D6D6EE-E60C-D961-9A21-98FA5321B38C}"/>
              </a:ext>
            </a:extLst>
          </p:cNvPr>
          <p:cNvSpPr/>
          <p:nvPr/>
        </p:nvSpPr>
        <p:spPr>
          <a:xfrm>
            <a:off x="6544036" y="3299324"/>
            <a:ext cx="881628" cy="878113"/>
          </a:xfrm>
          <a:custGeom>
            <a:avLst/>
            <a:gdLst/>
            <a:ahLst/>
            <a:cxnLst/>
            <a:rect l="l" t="t" r="r" b="b"/>
            <a:pathLst>
              <a:path w="7777" h="7746" extrusionOk="0">
                <a:moveTo>
                  <a:pt x="3889" y="124"/>
                </a:moveTo>
                <a:cubicBezTo>
                  <a:pt x="5948" y="124"/>
                  <a:pt x="7653" y="1798"/>
                  <a:pt x="7653" y="3889"/>
                </a:cubicBezTo>
                <a:cubicBezTo>
                  <a:pt x="7653" y="5941"/>
                  <a:pt x="5948" y="7615"/>
                  <a:pt x="3889" y="7615"/>
                </a:cubicBezTo>
                <a:cubicBezTo>
                  <a:pt x="1829" y="7615"/>
                  <a:pt x="131" y="5941"/>
                  <a:pt x="131" y="3889"/>
                </a:cubicBezTo>
                <a:cubicBezTo>
                  <a:pt x="131" y="1798"/>
                  <a:pt x="1829" y="124"/>
                  <a:pt x="3889" y="124"/>
                </a:cubicBezTo>
                <a:close/>
                <a:moveTo>
                  <a:pt x="3889" y="0"/>
                </a:moveTo>
                <a:cubicBezTo>
                  <a:pt x="1736" y="0"/>
                  <a:pt x="0" y="1736"/>
                  <a:pt x="0" y="3889"/>
                </a:cubicBezTo>
                <a:cubicBezTo>
                  <a:pt x="0" y="6010"/>
                  <a:pt x="1736" y="7746"/>
                  <a:pt x="3889" y="7746"/>
                </a:cubicBezTo>
                <a:cubicBezTo>
                  <a:pt x="6010" y="7746"/>
                  <a:pt x="7777" y="6010"/>
                  <a:pt x="7777" y="3889"/>
                </a:cubicBezTo>
                <a:cubicBezTo>
                  <a:pt x="7777" y="1736"/>
                  <a:pt x="6010" y="0"/>
                  <a:pt x="3889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99;p24">
            <a:extLst>
              <a:ext uri="{FF2B5EF4-FFF2-40B4-BE49-F238E27FC236}">
                <a16:creationId xmlns:a16="http://schemas.microsoft.com/office/drawing/2014/main" id="{0726FD1F-9ECA-EF81-C687-F74DCBB6B4FA}"/>
              </a:ext>
            </a:extLst>
          </p:cNvPr>
          <p:cNvSpPr/>
          <p:nvPr/>
        </p:nvSpPr>
        <p:spPr>
          <a:xfrm>
            <a:off x="6645108" y="3399417"/>
            <a:ext cx="679483" cy="682444"/>
          </a:xfrm>
          <a:custGeom>
            <a:avLst/>
            <a:gdLst/>
            <a:ahLst/>
            <a:cxnLst/>
            <a:rect l="l" t="t" r="r" b="b"/>
            <a:pathLst>
              <a:path w="5278" h="5301" extrusionOk="0">
                <a:moveTo>
                  <a:pt x="2639" y="0"/>
                </a:moveTo>
                <a:cubicBezTo>
                  <a:pt x="1158" y="0"/>
                  <a:pt x="1" y="1189"/>
                  <a:pt x="1" y="2631"/>
                </a:cubicBezTo>
                <a:cubicBezTo>
                  <a:pt x="1" y="4112"/>
                  <a:pt x="1158" y="5301"/>
                  <a:pt x="2639" y="5301"/>
                </a:cubicBezTo>
                <a:cubicBezTo>
                  <a:pt x="4089" y="5301"/>
                  <a:pt x="5278" y="4112"/>
                  <a:pt x="5278" y="2631"/>
                </a:cubicBezTo>
                <a:cubicBezTo>
                  <a:pt x="5278" y="1189"/>
                  <a:pt x="4089" y="0"/>
                  <a:pt x="263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20;p31">
            <a:extLst>
              <a:ext uri="{FF2B5EF4-FFF2-40B4-BE49-F238E27FC236}">
                <a16:creationId xmlns:a16="http://schemas.microsoft.com/office/drawing/2014/main" id="{7B033981-7112-9344-75E3-F2E16D85D64F}"/>
              </a:ext>
            </a:extLst>
          </p:cNvPr>
          <p:cNvSpPr txBox="1"/>
          <p:nvPr/>
        </p:nvSpPr>
        <p:spPr>
          <a:xfrm>
            <a:off x="6207373" y="4200160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Results</a:t>
            </a:r>
            <a:endParaRPr sz="1700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029E76-90C1-A31F-7965-BDA55813740C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5963425" y="1561500"/>
            <a:ext cx="2338200" cy="2373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8CFE3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880082" y="1561500"/>
            <a:ext cx="2338200" cy="2373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7AF60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Motivation</a:t>
            </a:r>
            <a:endParaRPr sz="3600" b="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034956" y="16525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ANTS2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042311" y="248060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dirty="0"/>
              <a:t>ANTS2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experimental data </a:t>
            </a:r>
            <a:r>
              <a:rPr lang="pt-PT" dirty="0" err="1"/>
              <a:t>processing</a:t>
            </a:r>
            <a:r>
              <a:rPr lang="pt-PT" dirty="0"/>
              <a:t> package for </a:t>
            </a:r>
            <a:r>
              <a:rPr lang="pt-PT" dirty="0" err="1"/>
              <a:t>Anger</a:t>
            </a:r>
            <a:r>
              <a:rPr lang="pt-PT" dirty="0"/>
              <a:t> </a:t>
            </a:r>
            <a:r>
              <a:rPr lang="pt-PT" dirty="0" err="1"/>
              <a:t>camera-type</a:t>
            </a:r>
            <a:r>
              <a:rPr lang="pt-PT" dirty="0"/>
              <a:t> </a:t>
            </a:r>
            <a:r>
              <a:rPr lang="pt-PT" dirty="0" err="1"/>
              <a:t>detectors</a:t>
            </a:r>
            <a:r>
              <a:rPr lang="pt-PT" dirty="0"/>
              <a:t> 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6112375" y="162728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573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TOPAS</a:t>
            </a:r>
            <a:endParaRPr sz="1700" dirty="0">
              <a:solidFill>
                <a:srgbClr val="0573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186075" y="248060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/>
              <a:t>An advanced Monte Carlo simulation code that extends the Geant4 Simulation Toolkit</a:t>
            </a:r>
            <a:r>
              <a:rPr lang="pt-PT" sz="1200" dirty="0"/>
              <a:t> 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3577021" y="1602804"/>
            <a:ext cx="1935875" cy="2475200"/>
            <a:chOff x="3577021" y="1602804"/>
            <a:chExt cx="1935875" cy="2475200"/>
          </a:xfrm>
        </p:grpSpPr>
        <p:sp>
          <p:nvSpPr>
            <p:cNvPr id="145" name="Google Shape;145;p17"/>
            <p:cNvSpPr/>
            <p:nvPr/>
          </p:nvSpPr>
          <p:spPr>
            <a:xfrm>
              <a:off x="3799671" y="1602804"/>
              <a:ext cx="1713225" cy="2475200"/>
            </a:xfrm>
            <a:custGeom>
              <a:avLst/>
              <a:gdLst/>
              <a:ahLst/>
              <a:cxnLst/>
              <a:rect l="l" t="t" r="r" b="b"/>
              <a:pathLst>
                <a:path w="68529" h="99008" extrusionOk="0">
                  <a:moveTo>
                    <a:pt x="22756" y="99008"/>
                  </a:moveTo>
                  <a:cubicBezTo>
                    <a:pt x="19204" y="95650"/>
                    <a:pt x="-6174" y="87449"/>
                    <a:pt x="1446" y="78860"/>
                  </a:cubicBezTo>
                  <a:cubicBezTo>
                    <a:pt x="9066" y="70271"/>
                    <a:pt x="67637" y="59746"/>
                    <a:pt x="68476" y="47476"/>
                  </a:cubicBezTo>
                  <a:cubicBezTo>
                    <a:pt x="69316" y="35207"/>
                    <a:pt x="13070" y="13121"/>
                    <a:pt x="6483" y="5243"/>
                  </a:cubicBezTo>
                  <a:cubicBezTo>
                    <a:pt x="-104" y="-2635"/>
                    <a:pt x="25211" y="1046"/>
                    <a:pt x="28956" y="20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46" name="Google Shape;146;p17"/>
            <p:cNvSpPr/>
            <p:nvPr/>
          </p:nvSpPr>
          <p:spPr>
            <a:xfrm flipH="1">
              <a:off x="3577021" y="1602804"/>
              <a:ext cx="1713225" cy="2475200"/>
            </a:xfrm>
            <a:custGeom>
              <a:avLst/>
              <a:gdLst/>
              <a:ahLst/>
              <a:cxnLst/>
              <a:rect l="l" t="t" r="r" b="b"/>
              <a:pathLst>
                <a:path w="68529" h="99008" extrusionOk="0">
                  <a:moveTo>
                    <a:pt x="22756" y="99008"/>
                  </a:moveTo>
                  <a:cubicBezTo>
                    <a:pt x="19204" y="95650"/>
                    <a:pt x="-6174" y="87449"/>
                    <a:pt x="1446" y="78860"/>
                  </a:cubicBezTo>
                  <a:cubicBezTo>
                    <a:pt x="9066" y="70271"/>
                    <a:pt x="67637" y="59746"/>
                    <a:pt x="68476" y="47476"/>
                  </a:cubicBezTo>
                  <a:cubicBezTo>
                    <a:pt x="69316" y="35207"/>
                    <a:pt x="13070" y="13121"/>
                    <a:pt x="6483" y="5243"/>
                  </a:cubicBezTo>
                  <a:cubicBezTo>
                    <a:pt x="-104" y="-2635"/>
                    <a:pt x="25211" y="1046"/>
                    <a:pt x="28956" y="206"/>
                  </a:cubicBezTo>
                </a:path>
              </a:pathLst>
            </a:custGeom>
            <a:noFill/>
            <a:ln w="19050" cap="flat" cmpd="sng">
              <a:solidFill>
                <a:srgbClr val="F4992D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47" name="Google Shape;147;p17"/>
          <p:cNvSpPr/>
          <p:nvPr/>
        </p:nvSpPr>
        <p:spPr>
          <a:xfrm>
            <a:off x="4150600" y="1263988"/>
            <a:ext cx="726600" cy="726600"/>
          </a:xfrm>
          <a:prstGeom prst="ellipse">
            <a:avLst/>
          </a:prstGeom>
          <a:solidFill>
            <a:srgbClr val="F7AF60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4150600" y="3663150"/>
            <a:ext cx="726600" cy="726600"/>
          </a:xfrm>
          <a:prstGeom prst="ellipse">
            <a:avLst/>
          </a:prstGeom>
          <a:solidFill>
            <a:srgbClr val="B8CFE3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TOPAS">
            <a:extLst>
              <a:ext uri="{FF2B5EF4-FFF2-40B4-BE49-F238E27FC236}">
                <a16:creationId xmlns:a16="http://schemas.microsoft.com/office/drawing/2014/main" id="{F9AC3C71-5D44-078F-D050-A2A9A66F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23" y="3913494"/>
            <a:ext cx="796954" cy="3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033C30-0D46-1197-1189-5455A9F0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44" y="1407911"/>
            <a:ext cx="557911" cy="4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786DD5-2E16-88C5-6ECC-DF60ACD457E1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3756832" y="1568518"/>
            <a:ext cx="15291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dirty="0" err="1">
                <a:solidFill>
                  <a:schemeClr val="accent5"/>
                </a:solidFill>
              </a:rPr>
              <a:t>n</a:t>
            </a:r>
            <a:r>
              <a:rPr lang="pt-PT" sz="3200" b="0" dirty="0" err="1">
                <a:solidFill>
                  <a:schemeClr val="accent1"/>
                </a:solidFill>
              </a:rPr>
              <a:t>RPC</a:t>
            </a:r>
            <a:endParaRPr sz="3200" b="0" dirty="0">
              <a:solidFill>
                <a:schemeClr val="accent1"/>
              </a:solidFill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764610" y="1181676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Resistive Plate Chamber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673838" y="1181676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neutron</a:t>
            </a:r>
            <a:endParaRPr sz="1700" dirty="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17" name="Google Shape;217;p18"/>
          <p:cNvCxnSpPr>
            <a:cxnSpLocks/>
          </p:cNvCxnSpPr>
          <p:nvPr/>
        </p:nvCxnSpPr>
        <p:spPr>
          <a:xfrm rot="10800000">
            <a:off x="1476039" y="1181676"/>
            <a:ext cx="2549030" cy="74967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218" name="Google Shape;218;p18"/>
          <p:cNvCxnSpPr>
            <a:cxnSpLocks/>
            <a:stCxn id="214" idx="1"/>
            <a:endCxn id="172" idx="2"/>
          </p:cNvCxnSpPr>
          <p:nvPr/>
        </p:nvCxnSpPr>
        <p:spPr>
          <a:xfrm rot="10800000" flipV="1">
            <a:off x="4521424" y="1396476"/>
            <a:ext cx="2243186" cy="744742"/>
          </a:xfrm>
          <a:prstGeom prst="bentConnector4">
            <a:avLst>
              <a:gd name="adj1" fmla="val 32957"/>
              <a:gd name="adj2" fmla="val 130695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AFA9A2-9F66-3AEE-B9DC-700431B6DCBC}"/>
              </a:ext>
            </a:extLst>
          </p:cNvPr>
          <p:cNvSpPr/>
          <p:nvPr/>
        </p:nvSpPr>
        <p:spPr>
          <a:xfrm>
            <a:off x="1790344" y="3270902"/>
            <a:ext cx="5563312" cy="115368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E7B378-33DA-E900-4C26-EEA2B097C73A}"/>
              </a:ext>
            </a:extLst>
          </p:cNvPr>
          <p:cNvSpPr txBox="1"/>
          <p:nvPr/>
        </p:nvSpPr>
        <p:spPr>
          <a:xfrm>
            <a:off x="2235424" y="3478411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Gaseous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detectors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used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in a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wide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range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of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applications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such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as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large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particles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physics</a:t>
            </a:r>
            <a:r>
              <a:rPr lang="pt-PT" dirty="0">
                <a:solidFill>
                  <a:schemeClr val="accent6"/>
                </a:solidFill>
                <a:latin typeface="Fira Sans" panose="020B0503050000020004" pitchFamily="34" charset="0"/>
              </a:rPr>
              <a:t> </a:t>
            </a:r>
            <a:r>
              <a:rPr lang="pt-PT" dirty="0" err="1">
                <a:solidFill>
                  <a:schemeClr val="accent6"/>
                </a:solidFill>
                <a:latin typeface="Fira Sans" panose="020B0503050000020004" pitchFamily="34" charset="0"/>
              </a:rPr>
              <a:t>experiments</a:t>
            </a:r>
            <a:endParaRPr lang="pt-PT" sz="1400" dirty="0">
              <a:solidFill>
                <a:schemeClr val="accent6"/>
              </a:solidFill>
              <a:latin typeface="Fira Sans" panose="020B05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" name="Google Shape;56;p15">
            <a:extLst>
              <a:ext uri="{FF2B5EF4-FFF2-40B4-BE49-F238E27FC236}">
                <a16:creationId xmlns:a16="http://schemas.microsoft.com/office/drawing/2014/main" id="{FAF3AF75-BFA3-9165-7FC1-1B763FD482DA}"/>
              </a:ext>
            </a:extLst>
          </p:cNvPr>
          <p:cNvGrpSpPr/>
          <p:nvPr/>
        </p:nvGrpSpPr>
        <p:grpSpPr>
          <a:xfrm>
            <a:off x="433794" y="1021637"/>
            <a:ext cx="682391" cy="749675"/>
            <a:chOff x="3085258" y="1214650"/>
            <a:chExt cx="3078393" cy="3401901"/>
          </a:xfrm>
        </p:grpSpPr>
        <p:sp>
          <p:nvSpPr>
            <p:cNvPr id="17" name="Google Shape;57;p15">
              <a:extLst>
                <a:ext uri="{FF2B5EF4-FFF2-40B4-BE49-F238E27FC236}">
                  <a16:creationId xmlns:a16="http://schemas.microsoft.com/office/drawing/2014/main" id="{068D34B4-9EC9-E4F1-7FE0-79F0A0530794}"/>
                </a:ext>
              </a:extLst>
            </p:cNvPr>
            <p:cNvSpPr/>
            <p:nvPr/>
          </p:nvSpPr>
          <p:spPr>
            <a:xfrm>
              <a:off x="4128458" y="1214650"/>
              <a:ext cx="991749" cy="3401901"/>
            </a:xfrm>
            <a:custGeom>
              <a:avLst/>
              <a:gdLst/>
              <a:ahLst/>
              <a:cxnLst/>
              <a:rect l="l" t="t" r="r" b="b"/>
              <a:pathLst>
                <a:path w="17336" h="59466" extrusionOk="0">
                  <a:moveTo>
                    <a:pt x="8660" y="488"/>
                  </a:moveTo>
                  <a:cubicBezTo>
                    <a:pt x="10780" y="488"/>
                    <a:pt x="12852" y="3557"/>
                    <a:pt x="14399" y="8946"/>
                  </a:cubicBezTo>
                  <a:cubicBezTo>
                    <a:pt x="15989" y="14489"/>
                    <a:pt x="16874" y="21887"/>
                    <a:pt x="16874" y="29746"/>
                  </a:cubicBezTo>
                  <a:cubicBezTo>
                    <a:pt x="16874" y="37584"/>
                    <a:pt x="15989" y="44982"/>
                    <a:pt x="14399" y="50525"/>
                  </a:cubicBezTo>
                  <a:cubicBezTo>
                    <a:pt x="12852" y="55910"/>
                    <a:pt x="10780" y="58983"/>
                    <a:pt x="8660" y="58983"/>
                  </a:cubicBezTo>
                  <a:cubicBezTo>
                    <a:pt x="6562" y="58983"/>
                    <a:pt x="4463" y="55910"/>
                    <a:pt x="2937" y="50525"/>
                  </a:cubicBezTo>
                  <a:cubicBezTo>
                    <a:pt x="1347" y="44982"/>
                    <a:pt x="467" y="37584"/>
                    <a:pt x="467" y="29746"/>
                  </a:cubicBezTo>
                  <a:cubicBezTo>
                    <a:pt x="467" y="21887"/>
                    <a:pt x="1347" y="14489"/>
                    <a:pt x="2937" y="8946"/>
                  </a:cubicBezTo>
                  <a:cubicBezTo>
                    <a:pt x="4463" y="3557"/>
                    <a:pt x="6562" y="488"/>
                    <a:pt x="8660" y="488"/>
                  </a:cubicBezTo>
                  <a:close/>
                  <a:moveTo>
                    <a:pt x="8660" y="1"/>
                  </a:moveTo>
                  <a:cubicBezTo>
                    <a:pt x="6297" y="1"/>
                    <a:pt x="4108" y="3138"/>
                    <a:pt x="2476" y="8814"/>
                  </a:cubicBezTo>
                  <a:cubicBezTo>
                    <a:pt x="886" y="14399"/>
                    <a:pt x="1" y="21840"/>
                    <a:pt x="1" y="29746"/>
                  </a:cubicBezTo>
                  <a:cubicBezTo>
                    <a:pt x="1" y="37627"/>
                    <a:pt x="886" y="45072"/>
                    <a:pt x="2476" y="50658"/>
                  </a:cubicBezTo>
                  <a:cubicBezTo>
                    <a:pt x="4108" y="56334"/>
                    <a:pt x="6297" y="59465"/>
                    <a:pt x="8660" y="59465"/>
                  </a:cubicBezTo>
                  <a:cubicBezTo>
                    <a:pt x="11045" y="59465"/>
                    <a:pt x="13228" y="56334"/>
                    <a:pt x="14860" y="50658"/>
                  </a:cubicBezTo>
                  <a:cubicBezTo>
                    <a:pt x="16450" y="45072"/>
                    <a:pt x="17335" y="37627"/>
                    <a:pt x="17335" y="29746"/>
                  </a:cubicBezTo>
                  <a:cubicBezTo>
                    <a:pt x="17335" y="21840"/>
                    <a:pt x="16450" y="14399"/>
                    <a:pt x="14860" y="8814"/>
                  </a:cubicBezTo>
                  <a:cubicBezTo>
                    <a:pt x="13228" y="3138"/>
                    <a:pt x="11045" y="1"/>
                    <a:pt x="8660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;p15">
              <a:extLst>
                <a:ext uri="{FF2B5EF4-FFF2-40B4-BE49-F238E27FC236}">
                  <a16:creationId xmlns:a16="http://schemas.microsoft.com/office/drawing/2014/main" id="{A56E9530-A9A1-5381-4E2E-42B6B4E07A33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47934" y="483"/>
                  </a:moveTo>
                  <a:cubicBezTo>
                    <a:pt x="50122" y="483"/>
                    <a:pt x="51622" y="1034"/>
                    <a:pt x="52221" y="2073"/>
                  </a:cubicBezTo>
                  <a:cubicBezTo>
                    <a:pt x="53281" y="3885"/>
                    <a:pt x="51643" y="7240"/>
                    <a:pt x="47759" y="11283"/>
                  </a:cubicBezTo>
                  <a:cubicBezTo>
                    <a:pt x="43763" y="15433"/>
                    <a:pt x="37801" y="19895"/>
                    <a:pt x="31002" y="23822"/>
                  </a:cubicBezTo>
                  <a:cubicBezTo>
                    <a:pt x="21262" y="29476"/>
                    <a:pt x="11612" y="32963"/>
                    <a:pt x="5872" y="32963"/>
                  </a:cubicBezTo>
                  <a:cubicBezTo>
                    <a:pt x="3662" y="32963"/>
                    <a:pt x="2184" y="32412"/>
                    <a:pt x="1590" y="31373"/>
                  </a:cubicBezTo>
                  <a:cubicBezTo>
                    <a:pt x="531" y="29566"/>
                    <a:pt x="2163" y="26206"/>
                    <a:pt x="6047" y="22168"/>
                  </a:cubicBezTo>
                  <a:cubicBezTo>
                    <a:pt x="10043" y="18019"/>
                    <a:pt x="16005" y="13578"/>
                    <a:pt x="22788" y="9624"/>
                  </a:cubicBezTo>
                  <a:cubicBezTo>
                    <a:pt x="32544" y="3996"/>
                    <a:pt x="42173" y="483"/>
                    <a:pt x="47934" y="483"/>
                  </a:cubicBezTo>
                  <a:close/>
                  <a:moveTo>
                    <a:pt x="47934" y="1"/>
                  </a:moveTo>
                  <a:cubicBezTo>
                    <a:pt x="45130" y="1"/>
                    <a:pt x="41309" y="838"/>
                    <a:pt x="36895" y="2428"/>
                  </a:cubicBezTo>
                  <a:cubicBezTo>
                    <a:pt x="32391" y="4060"/>
                    <a:pt x="27425" y="6402"/>
                    <a:pt x="22565" y="9227"/>
                  </a:cubicBezTo>
                  <a:cubicBezTo>
                    <a:pt x="15719" y="13180"/>
                    <a:pt x="9736" y="17664"/>
                    <a:pt x="5697" y="21861"/>
                  </a:cubicBezTo>
                  <a:cubicBezTo>
                    <a:pt x="1590" y="26100"/>
                    <a:pt x="1" y="29566"/>
                    <a:pt x="1166" y="31617"/>
                  </a:cubicBezTo>
                  <a:cubicBezTo>
                    <a:pt x="1877" y="32831"/>
                    <a:pt x="3466" y="33451"/>
                    <a:pt x="5872" y="33451"/>
                  </a:cubicBezTo>
                  <a:cubicBezTo>
                    <a:pt x="8676" y="33451"/>
                    <a:pt x="12497" y="32613"/>
                    <a:pt x="16890" y="31024"/>
                  </a:cubicBezTo>
                  <a:cubicBezTo>
                    <a:pt x="21416" y="29386"/>
                    <a:pt x="26386" y="27049"/>
                    <a:pt x="31241" y="24219"/>
                  </a:cubicBezTo>
                  <a:cubicBezTo>
                    <a:pt x="38087" y="20271"/>
                    <a:pt x="44070" y="15788"/>
                    <a:pt x="48114" y="11591"/>
                  </a:cubicBezTo>
                  <a:cubicBezTo>
                    <a:pt x="52200" y="7351"/>
                    <a:pt x="53811" y="3885"/>
                    <a:pt x="52618" y="1829"/>
                  </a:cubicBezTo>
                  <a:cubicBezTo>
                    <a:pt x="51935" y="615"/>
                    <a:pt x="50345" y="1"/>
                    <a:pt x="47934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;p15">
              <a:extLst>
                <a:ext uri="{FF2B5EF4-FFF2-40B4-BE49-F238E27FC236}">
                  <a16:creationId xmlns:a16="http://schemas.microsoft.com/office/drawing/2014/main" id="{0AA7772F-A8F0-F1CC-D4CF-8ECEE5C54330}"/>
                </a:ext>
              </a:extLst>
            </p:cNvPr>
            <p:cNvSpPr/>
            <p:nvPr/>
          </p:nvSpPr>
          <p:spPr>
            <a:xfrm>
              <a:off x="3085258" y="1958930"/>
              <a:ext cx="3078393" cy="1913648"/>
            </a:xfrm>
            <a:custGeom>
              <a:avLst/>
              <a:gdLst/>
              <a:ahLst/>
              <a:cxnLst/>
              <a:rect l="l" t="t" r="r" b="b"/>
              <a:pathLst>
                <a:path w="53811" h="33451" extrusionOk="0">
                  <a:moveTo>
                    <a:pt x="5872" y="483"/>
                  </a:moveTo>
                  <a:cubicBezTo>
                    <a:pt x="11612" y="483"/>
                    <a:pt x="21262" y="3996"/>
                    <a:pt x="31002" y="9624"/>
                  </a:cubicBezTo>
                  <a:cubicBezTo>
                    <a:pt x="37801" y="13578"/>
                    <a:pt x="43763" y="18019"/>
                    <a:pt x="47759" y="22168"/>
                  </a:cubicBezTo>
                  <a:cubicBezTo>
                    <a:pt x="51643" y="26206"/>
                    <a:pt x="53281" y="29566"/>
                    <a:pt x="52221" y="31373"/>
                  </a:cubicBezTo>
                  <a:cubicBezTo>
                    <a:pt x="51622" y="32412"/>
                    <a:pt x="50122" y="32963"/>
                    <a:pt x="47934" y="32963"/>
                  </a:cubicBezTo>
                  <a:cubicBezTo>
                    <a:pt x="42173" y="32963"/>
                    <a:pt x="32544" y="29476"/>
                    <a:pt x="22788" y="23822"/>
                  </a:cubicBezTo>
                  <a:cubicBezTo>
                    <a:pt x="16005" y="19895"/>
                    <a:pt x="10043" y="15433"/>
                    <a:pt x="6047" y="11283"/>
                  </a:cubicBezTo>
                  <a:cubicBezTo>
                    <a:pt x="2163" y="7240"/>
                    <a:pt x="531" y="3885"/>
                    <a:pt x="1590" y="2073"/>
                  </a:cubicBezTo>
                  <a:cubicBezTo>
                    <a:pt x="2184" y="1034"/>
                    <a:pt x="3662" y="483"/>
                    <a:pt x="5872" y="483"/>
                  </a:cubicBezTo>
                  <a:close/>
                  <a:moveTo>
                    <a:pt x="5872" y="1"/>
                  </a:moveTo>
                  <a:cubicBezTo>
                    <a:pt x="3466" y="1"/>
                    <a:pt x="1877" y="615"/>
                    <a:pt x="1166" y="1829"/>
                  </a:cubicBezTo>
                  <a:cubicBezTo>
                    <a:pt x="1" y="3885"/>
                    <a:pt x="1590" y="7351"/>
                    <a:pt x="5697" y="11591"/>
                  </a:cubicBezTo>
                  <a:cubicBezTo>
                    <a:pt x="9736" y="15788"/>
                    <a:pt x="15719" y="20271"/>
                    <a:pt x="22565" y="24219"/>
                  </a:cubicBezTo>
                  <a:cubicBezTo>
                    <a:pt x="27425" y="27049"/>
                    <a:pt x="32391" y="29386"/>
                    <a:pt x="36895" y="31024"/>
                  </a:cubicBezTo>
                  <a:cubicBezTo>
                    <a:pt x="41309" y="32613"/>
                    <a:pt x="45130" y="33451"/>
                    <a:pt x="47934" y="33451"/>
                  </a:cubicBezTo>
                  <a:cubicBezTo>
                    <a:pt x="50345" y="33451"/>
                    <a:pt x="51935" y="32831"/>
                    <a:pt x="52618" y="31617"/>
                  </a:cubicBezTo>
                  <a:cubicBezTo>
                    <a:pt x="53811" y="29566"/>
                    <a:pt x="52200" y="26100"/>
                    <a:pt x="48114" y="21861"/>
                  </a:cubicBezTo>
                  <a:cubicBezTo>
                    <a:pt x="44070" y="17664"/>
                    <a:pt x="38087" y="13180"/>
                    <a:pt x="31241" y="9227"/>
                  </a:cubicBezTo>
                  <a:cubicBezTo>
                    <a:pt x="26386" y="6402"/>
                    <a:pt x="21416" y="4060"/>
                    <a:pt x="16890" y="2428"/>
                  </a:cubicBezTo>
                  <a:cubicBezTo>
                    <a:pt x="12497" y="838"/>
                    <a:pt x="8676" y="1"/>
                    <a:pt x="5872" y="1"/>
                  </a:cubicBezTo>
                  <a:close/>
                </a:path>
              </a:pathLst>
            </a:custGeom>
            <a:solidFill>
              <a:srgbClr val="057380"/>
            </a:solidFill>
            <a:ln w="19050" cap="flat" cmpd="sng">
              <a:solidFill>
                <a:srgbClr val="0573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6261A-D297-7B1E-B497-7650D1EA2F2E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2018E7-A3B1-0E49-0483-621B03753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r="39934"/>
          <a:stretch/>
        </p:blipFill>
        <p:spPr>
          <a:xfrm>
            <a:off x="3129798" y="1748134"/>
            <a:ext cx="2884404" cy="2211057"/>
          </a:xfrm>
          <a:prstGeom prst="rect">
            <a:avLst/>
          </a:prstGeom>
        </p:spPr>
      </p:pic>
      <p:sp>
        <p:nvSpPr>
          <p:cNvPr id="682" name="Google Shape;682;p26"/>
          <p:cNvSpPr/>
          <p:nvPr/>
        </p:nvSpPr>
        <p:spPr>
          <a:xfrm>
            <a:off x="6333475" y="3621426"/>
            <a:ext cx="2496534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6"/>
          <p:cNvSpPr/>
          <p:nvPr/>
        </p:nvSpPr>
        <p:spPr>
          <a:xfrm>
            <a:off x="6333475" y="1298975"/>
            <a:ext cx="2496534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6"/>
          <p:cNvSpPr/>
          <p:nvPr/>
        </p:nvSpPr>
        <p:spPr>
          <a:xfrm>
            <a:off x="310965" y="1783077"/>
            <a:ext cx="2496534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6"/>
          <p:cNvSpPr/>
          <p:nvPr/>
        </p:nvSpPr>
        <p:spPr>
          <a:xfrm>
            <a:off x="314025" y="3621426"/>
            <a:ext cx="2496534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6"/>
          <p:cNvSpPr txBox="1"/>
          <p:nvPr/>
        </p:nvSpPr>
        <p:spPr>
          <a:xfrm>
            <a:off x="921000" y="3792587"/>
            <a:ext cx="1279525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Resistive Ink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1" name="Google Shape;691;p26"/>
          <p:cNvSpPr txBox="1"/>
          <p:nvPr/>
        </p:nvSpPr>
        <p:spPr>
          <a:xfrm>
            <a:off x="1072748" y="1946577"/>
            <a:ext cx="846327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Spacers</a:t>
            </a:r>
            <a:endParaRPr sz="17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3" name="Google Shape;693;p26"/>
          <p:cNvSpPr txBox="1"/>
          <p:nvPr/>
        </p:nvSpPr>
        <p:spPr>
          <a:xfrm>
            <a:off x="6634000" y="153600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 err="1">
                <a:latin typeface="Fira Sans"/>
                <a:ea typeface="Fira Sans"/>
                <a:cs typeface="Fira Sans"/>
                <a:sym typeface="Fira Sans"/>
              </a:rPr>
              <a:t>due</a:t>
            </a:r>
            <a:r>
              <a:rPr lang="pt-PT" sz="1200" dirty="0">
                <a:latin typeface="Fira Sans"/>
                <a:ea typeface="Fira Sans"/>
                <a:cs typeface="Fira Sans"/>
                <a:sym typeface="Fira Sans"/>
              </a:rPr>
              <a:t> to </a:t>
            </a:r>
            <a:r>
              <a:rPr lang="pt-PT" sz="1200" dirty="0" err="1">
                <a:latin typeface="Fira Sans"/>
                <a:ea typeface="Fira Sans"/>
                <a:cs typeface="Fira Sans"/>
                <a:sym typeface="Fira Sans"/>
              </a:rPr>
              <a:t>neutrons</a:t>
            </a:r>
            <a:r>
              <a:rPr lang="pt-PT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pt-PT" sz="1200" dirty="0" err="1">
                <a:latin typeface="Fira Sans"/>
                <a:ea typeface="Fira Sans"/>
                <a:cs typeface="Fira Sans"/>
                <a:sym typeface="Fira Sans"/>
              </a:rPr>
              <a:t>being</a:t>
            </a:r>
            <a:r>
              <a:rPr lang="pt-PT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pt-PT" sz="1200" dirty="0" err="1">
                <a:latin typeface="Fira Sans"/>
                <a:ea typeface="Fira Sans"/>
                <a:cs typeface="Fira Sans"/>
                <a:sym typeface="Fira Sans"/>
              </a:rPr>
              <a:t>uncharged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4" name="Google Shape;694;p26"/>
          <p:cNvSpPr txBox="1"/>
          <p:nvPr/>
        </p:nvSpPr>
        <p:spPr>
          <a:xfrm>
            <a:off x="6634000" y="126535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Neutron converter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7" name="Google Shape;697;p26"/>
          <p:cNvSpPr txBox="1"/>
          <p:nvPr/>
        </p:nvSpPr>
        <p:spPr>
          <a:xfrm>
            <a:off x="7171153" y="3786677"/>
            <a:ext cx="965993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Insulator</a:t>
            </a:r>
            <a:endParaRPr sz="1700" dirty="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701" name="Google Shape;701;p26"/>
          <p:cNvCxnSpPr>
            <a:cxnSpLocks/>
          </p:cNvCxnSpPr>
          <p:nvPr/>
        </p:nvCxnSpPr>
        <p:spPr>
          <a:xfrm rot="5400000">
            <a:off x="5551031" y="2014908"/>
            <a:ext cx="1103753" cy="4386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3" name="Google Shape;703;p26"/>
          <p:cNvCxnSpPr>
            <a:cxnSpLocks/>
          </p:cNvCxnSpPr>
          <p:nvPr/>
        </p:nvCxnSpPr>
        <p:spPr>
          <a:xfrm rot="16200000" flipV="1">
            <a:off x="5834892" y="3571210"/>
            <a:ext cx="593118" cy="36655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" name="Google Shape;703;p26">
            <a:extLst>
              <a:ext uri="{FF2B5EF4-FFF2-40B4-BE49-F238E27FC236}">
                <a16:creationId xmlns:a16="http://schemas.microsoft.com/office/drawing/2014/main" id="{AFE95285-ADAC-D9DF-F94B-EA826F52A4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36884" y="3492066"/>
            <a:ext cx="729595" cy="388362"/>
          </a:xfrm>
          <a:prstGeom prst="bentConnector3">
            <a:avLst>
              <a:gd name="adj1" fmla="val 99195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703;p26">
            <a:extLst>
              <a:ext uri="{FF2B5EF4-FFF2-40B4-BE49-F238E27FC236}">
                <a16:creationId xmlns:a16="http://schemas.microsoft.com/office/drawing/2014/main" id="{DC098244-27E7-4CE7-DF63-D84B96AB98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76723" y="2299813"/>
            <a:ext cx="714466" cy="452911"/>
          </a:xfrm>
          <a:prstGeom prst="bentConnector3">
            <a:avLst>
              <a:gd name="adj1" fmla="val 97844"/>
            </a:avLst>
          </a:prstGeom>
          <a:noFill/>
          <a:ln w="19050" cap="flat" cmpd="sng">
            <a:solidFill>
              <a:srgbClr val="05738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Google Shape;680;p26">
            <a:extLst>
              <a:ext uri="{FF2B5EF4-FFF2-40B4-BE49-F238E27FC236}">
                <a16:creationId xmlns:a16="http://schemas.microsoft.com/office/drawing/2014/main" id="{6E5A420F-0E52-253B-0283-458223427D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How does a </a:t>
            </a:r>
            <a:r>
              <a:rPr lang="en" sz="3200" b="0" dirty="0" err="1"/>
              <a:t>nRPC</a:t>
            </a:r>
            <a:r>
              <a:rPr lang="en" sz="3200" b="0" dirty="0"/>
              <a:t> work?</a:t>
            </a:r>
            <a:endParaRPr sz="3200" b="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8BAA17-D8A9-B0CE-FCE0-BF38CCB8A2B8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2018E7-A3B1-0E49-0483-621B03753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r="39934"/>
          <a:stretch/>
        </p:blipFill>
        <p:spPr>
          <a:xfrm>
            <a:off x="322026" y="1720468"/>
            <a:ext cx="2884404" cy="2211057"/>
          </a:xfrm>
          <a:prstGeom prst="rect">
            <a:avLst/>
          </a:prstGeom>
        </p:spPr>
      </p:pic>
      <p:sp>
        <p:nvSpPr>
          <p:cNvPr id="6" name="Google Shape;680;p26">
            <a:extLst>
              <a:ext uri="{FF2B5EF4-FFF2-40B4-BE49-F238E27FC236}">
                <a16:creationId xmlns:a16="http://schemas.microsoft.com/office/drawing/2014/main" id="{6E5A420F-0E52-253B-0283-458223427D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How does a </a:t>
            </a:r>
            <a:r>
              <a:rPr lang="en" sz="3200" b="0" dirty="0" err="1"/>
              <a:t>nRPC</a:t>
            </a:r>
            <a:r>
              <a:rPr lang="en" sz="3200" b="0" dirty="0"/>
              <a:t> work?</a:t>
            </a:r>
            <a:endParaRPr sz="3200" b="0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D965C169-C799-F329-AEC5-F39F80174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92" y="2374084"/>
            <a:ext cx="4853456" cy="106001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71CFE4E-8118-DC04-305A-B882403E65D4}"/>
              </a:ext>
            </a:extLst>
          </p:cNvPr>
          <p:cNvSpPr/>
          <p:nvPr/>
        </p:nvSpPr>
        <p:spPr>
          <a:xfrm>
            <a:off x="3637578" y="2128209"/>
            <a:ext cx="5184396" cy="1395577"/>
          </a:xfrm>
          <a:prstGeom prst="ellipse">
            <a:avLst/>
          </a:prstGeom>
          <a:noFill/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8FA9181F-7730-876D-C27D-D65EF7464BA9}"/>
              </a:ext>
            </a:extLst>
          </p:cNvPr>
          <p:cNvCxnSpPr>
            <a:cxnSpLocks/>
          </p:cNvCxnSpPr>
          <p:nvPr/>
        </p:nvCxnSpPr>
        <p:spPr>
          <a:xfrm>
            <a:off x="1879134" y="2746505"/>
            <a:ext cx="1758444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481C21-0A09-2D07-2266-0216828E49DB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124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b="0" dirty="0"/>
              <a:t>Materials and Geometry</a:t>
            </a:r>
            <a:endParaRPr sz="3200" b="0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223C9A6-73CF-D43A-DEBB-B8D616791460}"/>
              </a:ext>
            </a:extLst>
          </p:cNvPr>
          <p:cNvGrpSpPr/>
          <p:nvPr/>
        </p:nvGrpSpPr>
        <p:grpSpPr>
          <a:xfrm>
            <a:off x="480506" y="1258516"/>
            <a:ext cx="4928072" cy="2626468"/>
            <a:chOff x="889068" y="1498060"/>
            <a:chExt cx="5602696" cy="2653099"/>
          </a:xfrm>
        </p:grpSpPr>
        <p:pic>
          <p:nvPicPr>
            <p:cNvPr id="5" name="Imagem 4" descr="Uma imagem com texto, monitor, eletrónica, captura de ecrã&#10;&#10;Descrição gerada automaticamente">
              <a:extLst>
                <a:ext uri="{FF2B5EF4-FFF2-40B4-BE49-F238E27FC236}">
                  <a16:creationId xmlns:a16="http://schemas.microsoft.com/office/drawing/2014/main" id="{FF297937-949F-A9E2-6228-515791F11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48" t="8230"/>
            <a:stretch/>
          </p:blipFill>
          <p:spPr>
            <a:xfrm>
              <a:off x="3579779" y="1498060"/>
              <a:ext cx="2911985" cy="2653099"/>
            </a:xfrm>
            <a:prstGeom prst="rect">
              <a:avLst/>
            </a:prstGeom>
          </p:spPr>
        </p:pic>
        <p:pic>
          <p:nvPicPr>
            <p:cNvPr id="9" name="Imagem 8" descr="Uma imagem com texto, monitor, ecrã, eletrónica&#10;&#10;Descrição gerada automaticamente">
              <a:extLst>
                <a:ext uri="{FF2B5EF4-FFF2-40B4-BE49-F238E27FC236}">
                  <a16:creationId xmlns:a16="http://schemas.microsoft.com/office/drawing/2014/main" id="{DA45C44F-6C5D-0D1C-A99F-ED6A0AACE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971" t="19113" r="5616" b="11801"/>
            <a:stretch/>
          </p:blipFill>
          <p:spPr>
            <a:xfrm>
              <a:off x="889068" y="1719081"/>
              <a:ext cx="2120629" cy="2211057"/>
            </a:xfrm>
            <a:prstGeom prst="rect">
              <a:avLst/>
            </a:prstGeom>
          </p:spPr>
        </p:pic>
        <p:cxnSp>
          <p:nvCxnSpPr>
            <p:cNvPr id="15" name="Conexão Reta Unidirecional 14">
              <a:extLst>
                <a:ext uri="{FF2B5EF4-FFF2-40B4-BE49-F238E27FC236}">
                  <a16:creationId xmlns:a16="http://schemas.microsoft.com/office/drawing/2014/main" id="{F25CAE0E-C61C-DE51-35BE-118E96008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697" y="1498060"/>
              <a:ext cx="570082" cy="221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id="{3174CEFE-357E-FA86-8C3B-C8D5D8D2FAA5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97" y="3928329"/>
              <a:ext cx="570082" cy="22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5768DAE-C6DA-4860-2B5C-D52919B2CD1A}"/>
              </a:ext>
            </a:extLst>
          </p:cNvPr>
          <p:cNvGrpSpPr/>
          <p:nvPr/>
        </p:nvGrpSpPr>
        <p:grpSpPr>
          <a:xfrm>
            <a:off x="5910016" y="1074289"/>
            <a:ext cx="2776693" cy="3413732"/>
            <a:chOff x="5987745" y="1130061"/>
            <a:chExt cx="2561350" cy="3344720"/>
          </a:xfrm>
        </p:grpSpPr>
        <p:sp>
          <p:nvSpPr>
            <p:cNvPr id="24" name="Retângulo Arredondado 23">
              <a:extLst>
                <a:ext uri="{FF2B5EF4-FFF2-40B4-BE49-F238E27FC236}">
                  <a16:creationId xmlns:a16="http://schemas.microsoft.com/office/drawing/2014/main" id="{BDC43565-924D-9208-F4F0-3D831976AF67}"/>
                </a:ext>
              </a:extLst>
            </p:cNvPr>
            <p:cNvSpPr/>
            <p:nvPr/>
          </p:nvSpPr>
          <p:spPr>
            <a:xfrm>
              <a:off x="5987745" y="1130061"/>
              <a:ext cx="2561350" cy="32162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AF2627F-97BA-E17E-CEE3-51C633FDED97}"/>
                </a:ext>
              </a:extLst>
            </p:cNvPr>
            <p:cNvSpPr txBox="1"/>
            <p:nvPr/>
          </p:nvSpPr>
          <p:spPr>
            <a:xfrm>
              <a:off x="6217704" y="1258516"/>
              <a:ext cx="2101431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/>
                <a:t>1. </a:t>
              </a:r>
              <a:r>
                <a:rPr lang="pt-PT" dirty="0" err="1"/>
                <a:t>PickUp</a:t>
              </a:r>
              <a:r>
                <a:rPr lang="pt-PT" dirty="0"/>
                <a:t> (</a:t>
              </a:r>
              <a:r>
                <a:rPr lang="pt-PT" dirty="0" err="1"/>
                <a:t>copper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2. </a:t>
              </a:r>
              <a:r>
                <a:rPr lang="pt-PT" dirty="0" err="1"/>
                <a:t>Glass</a:t>
              </a:r>
              <a:r>
                <a:rPr lang="pt-PT" dirty="0"/>
                <a:t> (lime </a:t>
              </a:r>
              <a:r>
                <a:rPr lang="pt-PT" dirty="0" err="1"/>
                <a:t>glass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3. </a:t>
              </a:r>
              <a:r>
                <a:rPr lang="pt-PT" dirty="0" err="1"/>
                <a:t>GasGap</a:t>
              </a:r>
              <a:r>
                <a:rPr lang="pt-PT" dirty="0"/>
                <a:t> (C</a:t>
              </a:r>
              <a:r>
                <a:rPr lang="pt-PT" baseline="-25000" dirty="0"/>
                <a:t>2</a:t>
              </a:r>
              <a:r>
                <a:rPr lang="pt-PT" dirty="0"/>
                <a:t>F</a:t>
              </a:r>
              <a:r>
                <a:rPr lang="pt-PT" baseline="-25000" dirty="0"/>
                <a:t>4</a:t>
              </a:r>
              <a:r>
                <a:rPr lang="pt-PT" dirty="0"/>
                <a:t>H</a:t>
              </a:r>
              <a:r>
                <a:rPr lang="pt-PT" baseline="-25000" dirty="0"/>
                <a:t>2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4. Converter (B</a:t>
              </a:r>
              <a:r>
                <a:rPr lang="pt-PT" baseline="-25000" dirty="0"/>
                <a:t>4</a:t>
              </a:r>
              <a:r>
                <a:rPr lang="pt-PT" dirty="0"/>
                <a:t>C)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5. </a:t>
              </a:r>
              <a:r>
                <a:rPr lang="pt-PT" dirty="0" err="1"/>
                <a:t>Cathode</a:t>
              </a:r>
              <a:r>
                <a:rPr lang="pt-PT" dirty="0"/>
                <a:t> (</a:t>
              </a:r>
              <a:r>
                <a:rPr lang="pt-PT" dirty="0" err="1"/>
                <a:t>aluminium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6. Converter (B</a:t>
              </a:r>
              <a:r>
                <a:rPr lang="pt-PT" baseline="-25000" dirty="0"/>
                <a:t>4</a:t>
              </a:r>
              <a:r>
                <a:rPr lang="pt-PT" dirty="0"/>
                <a:t>C)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7. </a:t>
              </a:r>
              <a:r>
                <a:rPr lang="pt-PT" dirty="0" err="1"/>
                <a:t>GasGap</a:t>
              </a:r>
              <a:r>
                <a:rPr lang="pt-PT" dirty="0"/>
                <a:t> (C</a:t>
              </a:r>
              <a:r>
                <a:rPr lang="pt-PT" baseline="-25000" dirty="0"/>
                <a:t>2</a:t>
              </a:r>
              <a:r>
                <a:rPr lang="pt-PT" dirty="0"/>
                <a:t>F</a:t>
              </a:r>
              <a:r>
                <a:rPr lang="pt-PT" baseline="-25000" dirty="0"/>
                <a:t>4</a:t>
              </a:r>
              <a:r>
                <a:rPr lang="pt-PT" dirty="0"/>
                <a:t>H</a:t>
              </a:r>
              <a:r>
                <a:rPr lang="pt-PT" baseline="-25000" dirty="0"/>
                <a:t>2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8. </a:t>
              </a:r>
              <a:r>
                <a:rPr lang="pt-PT" dirty="0" err="1"/>
                <a:t>Glass</a:t>
              </a:r>
              <a:r>
                <a:rPr lang="pt-PT" dirty="0"/>
                <a:t> (lime </a:t>
              </a:r>
              <a:r>
                <a:rPr lang="pt-PT" dirty="0" err="1"/>
                <a:t>glass</a:t>
              </a:r>
              <a:r>
                <a:rPr lang="pt-PT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pt-PT" dirty="0"/>
                <a:t>9. </a:t>
              </a:r>
              <a:r>
                <a:rPr lang="pt-PT" dirty="0" err="1"/>
                <a:t>PickUp</a:t>
              </a:r>
              <a:r>
                <a:rPr lang="pt-PT" dirty="0"/>
                <a:t> (</a:t>
              </a:r>
              <a:r>
                <a:rPr lang="pt-PT" dirty="0" err="1"/>
                <a:t>copper</a:t>
              </a:r>
              <a:r>
                <a:rPr lang="pt-PT" dirty="0"/>
                <a:t>)</a:t>
              </a:r>
            </a:p>
            <a:p>
              <a:endParaRPr lang="pt-PT" dirty="0"/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9D82612-81D4-C886-F74D-AC45E82E2833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038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Materials and Geometry</a:t>
            </a:r>
            <a:endParaRPr sz="3200" b="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0DCEAD8-8923-760C-0E49-453862F3D813}"/>
              </a:ext>
            </a:extLst>
          </p:cNvPr>
          <p:cNvGrpSpPr/>
          <p:nvPr/>
        </p:nvGrpSpPr>
        <p:grpSpPr>
          <a:xfrm>
            <a:off x="759661" y="1290879"/>
            <a:ext cx="3812339" cy="3154171"/>
            <a:chOff x="495344" y="1435426"/>
            <a:chExt cx="3812339" cy="3154171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2022E593-F3D3-A592-6508-F928D7184B2D}"/>
                </a:ext>
              </a:extLst>
            </p:cNvPr>
            <p:cNvGrpSpPr/>
            <p:nvPr/>
          </p:nvGrpSpPr>
          <p:grpSpPr>
            <a:xfrm>
              <a:off x="495344" y="1435426"/>
              <a:ext cx="3812339" cy="2972881"/>
              <a:chOff x="4768336" y="1187598"/>
              <a:chExt cx="3812339" cy="2972881"/>
            </a:xfrm>
          </p:grpSpPr>
          <p:pic>
            <p:nvPicPr>
              <p:cNvPr id="9" name="Imagem 8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5F8EB13C-E695-9060-AE4E-BE1289DE9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336" y="1187598"/>
                <a:ext cx="3812339" cy="666011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CF70B7D5-A022-029A-6F54-F37E80E96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173" y="2161057"/>
                <a:ext cx="2810663" cy="1999422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7F7EDA-C3DB-87EC-84F8-44421A4D0E45}"/>
                </a:ext>
              </a:extLst>
            </p:cNvPr>
            <p:cNvSpPr/>
            <p:nvPr/>
          </p:nvSpPr>
          <p:spPr>
            <a:xfrm>
              <a:off x="681599" y="2227594"/>
              <a:ext cx="3439826" cy="2362003"/>
            </a:xfrm>
            <a:prstGeom prst="ellipse">
              <a:avLst/>
            </a:prstGeom>
            <a:noFill/>
            <a:ln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19" name="Google Shape;217;p18">
            <a:extLst>
              <a:ext uri="{FF2B5EF4-FFF2-40B4-BE49-F238E27FC236}">
                <a16:creationId xmlns:a16="http://schemas.microsoft.com/office/drawing/2014/main" id="{56C8386E-EF4F-8872-DC1C-5E3E423E50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97561" y="1891393"/>
            <a:ext cx="383306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oval" w="med" len="med"/>
          </a:ln>
        </p:spPr>
      </p:cxn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E71E70E9-C47C-B517-6B42-6DCE7860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525" y="1290879"/>
            <a:ext cx="3439825" cy="23620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203B15B-2F47-776C-7909-00428AD26982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4CA3E6C-F4ED-ABCF-CD63-02C9377802F7}"/>
              </a:ext>
            </a:extLst>
          </p:cNvPr>
          <p:cNvSpPr/>
          <p:nvPr/>
        </p:nvSpPr>
        <p:spPr>
          <a:xfrm>
            <a:off x="890983" y="1895685"/>
            <a:ext cx="2561350" cy="234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Google Shape;1509;p42">
            <a:extLst>
              <a:ext uri="{FF2B5EF4-FFF2-40B4-BE49-F238E27FC236}">
                <a16:creationId xmlns:a16="http://schemas.microsoft.com/office/drawing/2014/main" id="{BA46A558-04D4-2F76-E08F-0F915A265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/>
              <a:t>Source and Physics</a:t>
            </a:r>
            <a:endParaRPr sz="3200" b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165224-9E88-D2B1-841F-37ECD57DDBE9}"/>
              </a:ext>
            </a:extLst>
          </p:cNvPr>
          <p:cNvSpPr txBox="1"/>
          <p:nvPr/>
        </p:nvSpPr>
        <p:spPr>
          <a:xfrm>
            <a:off x="1124606" y="2123090"/>
            <a:ext cx="223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700" dirty="0" err="1"/>
              <a:t>Pencil</a:t>
            </a:r>
            <a:r>
              <a:rPr lang="pt-PT" sz="1700" dirty="0"/>
              <a:t> </a:t>
            </a:r>
            <a:r>
              <a:rPr lang="pt-PT" sz="1700" dirty="0" err="1"/>
              <a:t>Beam</a:t>
            </a:r>
            <a:r>
              <a:rPr lang="pt-PT" sz="1700" dirty="0"/>
              <a:t> </a:t>
            </a:r>
            <a:r>
              <a:rPr lang="pt-PT" sz="1700" dirty="0" err="1"/>
              <a:t>Source</a:t>
            </a:r>
            <a:endParaRPr lang="pt-P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700" dirty="0"/>
              <a:t>1000 </a:t>
            </a:r>
            <a:r>
              <a:rPr lang="pt-PT" sz="1700" dirty="0" err="1"/>
              <a:t>events</a:t>
            </a:r>
            <a:endParaRPr lang="pt-P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700" dirty="0" err="1"/>
              <a:t>Thermal</a:t>
            </a:r>
            <a:r>
              <a:rPr lang="pt-PT" sz="1700" dirty="0"/>
              <a:t> </a:t>
            </a:r>
            <a:r>
              <a:rPr lang="pt-PT" sz="1700" dirty="0" err="1"/>
              <a:t>neutrons</a:t>
            </a:r>
            <a:endParaRPr lang="pt-PT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C5EA7E-AAE4-931C-0DC3-2C9F012AE9DD}"/>
              </a:ext>
            </a:extLst>
          </p:cNvPr>
          <p:cNvSpPr txBox="1"/>
          <p:nvPr/>
        </p:nvSpPr>
        <p:spPr>
          <a:xfrm>
            <a:off x="8679948" y="4682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C5298E-D9DC-7955-CB75-E996955C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78" y="1269907"/>
            <a:ext cx="3199839" cy="32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4985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Infographics by Slidesgo">
  <a:themeElements>
    <a:clrScheme name="Simple Light">
      <a:dk1>
        <a:srgbClr val="000000"/>
      </a:dk1>
      <a:lt1>
        <a:srgbClr val="FFFFFF"/>
      </a:lt1>
      <a:dk2>
        <a:srgbClr val="E7716B"/>
      </a:dk2>
      <a:lt2>
        <a:srgbClr val="F2AEA4"/>
      </a:lt2>
      <a:accent1>
        <a:srgbClr val="F49A34"/>
      </a:accent1>
      <a:accent2>
        <a:srgbClr val="F7AF60"/>
      </a:accent2>
      <a:accent3>
        <a:srgbClr val="E4CF0E"/>
      </a:accent3>
      <a:accent4>
        <a:srgbClr val="EFE05F"/>
      </a:accent4>
      <a:accent5>
        <a:srgbClr val="0EAAB5"/>
      </a:accent5>
      <a:accent6>
        <a:srgbClr val="8BC2CB"/>
      </a:accent6>
      <a:hlink>
        <a:srgbClr val="0573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393</Words>
  <Application>Microsoft Macintosh PowerPoint</Application>
  <PresentationFormat>Apresentação no Ecrã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Fira Sans</vt:lpstr>
      <vt:lpstr>Fira Sans Extra Condensed</vt:lpstr>
      <vt:lpstr>Fira Sans Extra Condensed Medium</vt:lpstr>
      <vt:lpstr>Arial</vt:lpstr>
      <vt:lpstr>Science Infographics by Slidesgo</vt:lpstr>
      <vt:lpstr>nRPC simulation with TOPAS</vt:lpstr>
      <vt:lpstr>Introduction</vt:lpstr>
      <vt:lpstr>Motivation</vt:lpstr>
      <vt:lpstr>nRPC</vt:lpstr>
      <vt:lpstr>How does a nRPC work?</vt:lpstr>
      <vt:lpstr>How does a nRPC work?</vt:lpstr>
      <vt:lpstr>Materials and Geometry</vt:lpstr>
      <vt:lpstr>Materials and Geometry</vt:lpstr>
      <vt:lpstr>Source and Physics</vt:lpstr>
      <vt:lpstr>Results</vt:lpstr>
      <vt:lpstr>Results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nRPC simulation with TOPAS</dc:title>
  <cp:lastModifiedBy>fc51371</cp:lastModifiedBy>
  <cp:revision>12</cp:revision>
  <dcterms:modified xsi:type="dcterms:W3CDTF">2022-09-08T10:29:47Z</dcterms:modified>
</cp:coreProperties>
</file>