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70" r:id="rId6"/>
    <p:sldId id="260" r:id="rId7"/>
    <p:sldId id="271" r:id="rId8"/>
    <p:sldId id="261" r:id="rId9"/>
    <p:sldId id="262" r:id="rId10"/>
    <p:sldId id="263" r:id="rId11"/>
    <p:sldId id="264" r:id="rId12"/>
    <p:sldId id="269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9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5D13F-6F72-4AD2-96E1-754C47271854}" type="datetimeFigureOut">
              <a:rPr lang="en-US" smtClean="0"/>
              <a:pPr/>
              <a:t>3/21/2014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19105-25B7-4D7B-BE67-110D4E9271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19105-25B7-4D7B-BE67-110D4E9271C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C64E-61AB-4745-8C21-45A593DC25A8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1EFD5-61C1-4051-BEF3-3A700296AE79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572BC-F830-4000-86DB-5F3E08024A57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AA22-9028-454F-87DD-5BACA9513E96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8602-5F44-4094-86A8-01B9CA78A05C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8B649-6AE9-487C-9325-81A10AE26DF4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B7EF-413B-4655-A9ED-2CD3818A09FF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92393-CF44-4290-AF90-57E2A6300A91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A2C7-FFC1-4908-9EF0-799BD4E3E881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CEB9-0FB8-4D41-8B02-2266723E7F29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1206D-12E5-473B-AAF5-90B3E53993B7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F7635-DA7F-42D9-AA7F-3F2CC79E2722}" type="datetime1">
              <a:rPr lang="en-US" smtClean="0"/>
              <a:pPr/>
              <a:t>3/21/2014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A48EB-6BA1-440E-9E65-9AA2C1070C7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ANTS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2: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sz="4000" dirty="0" smtClean="0">
                <a:solidFill>
                  <a:srgbClr val="002060"/>
                </a:solidFill>
              </a:rPr>
              <a:t>Simulation and data processing package</a:t>
            </a:r>
            <a:br>
              <a:rPr lang="en-US" sz="4000" dirty="0" smtClean="0">
                <a:solidFill>
                  <a:srgbClr val="002060"/>
                </a:solidFill>
              </a:rPr>
            </a:br>
            <a:r>
              <a:rPr lang="en-US" sz="4000" dirty="0" smtClean="0">
                <a:solidFill>
                  <a:srgbClr val="002060"/>
                </a:solidFill>
              </a:rPr>
              <a:t>for Anger camera-type detectors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4725144"/>
            <a:ext cx="7416824" cy="792088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V. </a:t>
            </a:r>
            <a:r>
              <a:rPr lang="en-US" sz="2800" dirty="0" err="1" smtClean="0">
                <a:solidFill>
                  <a:srgbClr val="0070C0"/>
                </a:solidFill>
              </a:rPr>
              <a:t>Chepel</a:t>
            </a:r>
            <a:r>
              <a:rPr lang="en-US" sz="2800" dirty="0" smtClean="0">
                <a:solidFill>
                  <a:srgbClr val="0070C0"/>
                </a:solidFill>
              </a:rPr>
              <a:t>, V. </a:t>
            </a:r>
            <a:r>
              <a:rPr lang="en-US" sz="2800" dirty="0" err="1" smtClean="0">
                <a:solidFill>
                  <a:srgbClr val="0070C0"/>
                </a:solidFill>
              </a:rPr>
              <a:t>Domingos</a:t>
            </a:r>
            <a:r>
              <a:rPr lang="en-US" sz="2800" dirty="0" smtClean="0">
                <a:solidFill>
                  <a:srgbClr val="0070C0"/>
                </a:solidFill>
              </a:rPr>
              <a:t>, R. Martins, A. Morozov, F. </a:t>
            </a:r>
            <a:r>
              <a:rPr lang="en-US" sz="2800" dirty="0" err="1" smtClean="0">
                <a:solidFill>
                  <a:srgbClr val="0070C0"/>
                </a:solidFill>
              </a:rPr>
              <a:t>Neves</a:t>
            </a:r>
            <a:r>
              <a:rPr lang="en-US" sz="2800" dirty="0" smtClean="0">
                <a:solidFill>
                  <a:srgbClr val="0070C0"/>
                </a:solidFill>
              </a:rPr>
              <a:t> and 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V. </a:t>
            </a:r>
            <a:r>
              <a:rPr lang="en-US" sz="2800" dirty="0" err="1" smtClean="0">
                <a:solidFill>
                  <a:srgbClr val="0070C0"/>
                </a:solidFill>
              </a:rPr>
              <a:t>Solovov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332656"/>
            <a:ext cx="1840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LIP-Coimbra 2014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263280" cy="5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Neutron detectors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6860" t="9127" r="480" b="1611"/>
          <a:stretch>
            <a:fillRect/>
          </a:stretch>
        </p:blipFill>
        <p:spPr bwMode="auto">
          <a:xfrm>
            <a:off x="7164288" y="188640"/>
            <a:ext cx="1712327" cy="18299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31640" y="6237312"/>
            <a:ext cx="6958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Neutron “tracks” (red) ending with emission of </a:t>
            </a:r>
            <a:r>
              <a:rPr lang="en-US" sz="2400" b="1" i="1" dirty="0" smtClean="0"/>
              <a:t>p</a:t>
            </a:r>
            <a:r>
              <a:rPr lang="en-US" sz="2400" dirty="0" smtClean="0"/>
              <a:t> and </a:t>
            </a:r>
            <a:r>
              <a:rPr lang="en-US" sz="2400" b="1" i="1" dirty="0" smtClean="0"/>
              <a:t>t</a:t>
            </a:r>
            <a:endParaRPr lang="en-US" sz="2400" b="1" i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10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Dark matter detectors</a:t>
            </a:r>
            <a:endParaRPr lang="en-US" dirty="0"/>
          </a:p>
        </p:txBody>
      </p:sp>
      <p:pic>
        <p:nvPicPr>
          <p:cNvPr id="4" name="Picture 3" descr="LZ-model-2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052736"/>
            <a:ext cx="2592288" cy="2549243"/>
          </a:xfrm>
          <a:prstGeom prst="rect">
            <a:avLst/>
          </a:prstGeom>
        </p:spPr>
      </p:pic>
      <p:pic>
        <p:nvPicPr>
          <p:cNvPr id="5" name="Picture 4" descr="LZ-model-27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573016"/>
            <a:ext cx="2607009" cy="2563720"/>
          </a:xfrm>
          <a:prstGeom prst="rect">
            <a:avLst/>
          </a:prstGeom>
        </p:spPr>
      </p:pic>
      <p:pic>
        <p:nvPicPr>
          <p:cNvPr id="6" name="Picture 5" descr="Screenshot from 2013-11-19 00_04_59.png"/>
          <p:cNvPicPr>
            <a:picLocks noChangeAspect="1"/>
          </p:cNvPicPr>
          <p:nvPr/>
        </p:nvPicPr>
        <p:blipFill>
          <a:blip r:embed="rId4" cstate="print"/>
          <a:srcRect l="491" t="437" r="491" b="437"/>
          <a:stretch>
            <a:fillRect/>
          </a:stretch>
        </p:blipFill>
        <p:spPr>
          <a:xfrm>
            <a:off x="3851920" y="1052736"/>
            <a:ext cx="4491926" cy="50501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5696" y="6309320"/>
            <a:ext cx="5505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LZ detector design optimization: 217 or 271 PMTs? </a:t>
            </a:r>
            <a:endParaRPr lang="en-US" sz="2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11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TrackNew-RightP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76256" y="4437112"/>
            <a:ext cx="2267744" cy="2001354"/>
          </a:xfrm>
          <a:prstGeom prst="rect">
            <a:avLst/>
          </a:prstGeom>
        </p:spPr>
      </p:pic>
      <p:pic>
        <p:nvPicPr>
          <p:cNvPr id="38" name="Picture 37" descr="TrackNew-LeftP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4008" y="4437111"/>
            <a:ext cx="2304256" cy="2033637"/>
          </a:xfrm>
          <a:prstGeom prst="rect">
            <a:avLst/>
          </a:prstGeom>
        </p:spPr>
      </p:pic>
      <p:pic>
        <p:nvPicPr>
          <p:cNvPr id="36" name="Picture 35" descr="TrackNew-Sid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60574" y="1844824"/>
            <a:ext cx="4427450" cy="24858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7" name="Picture 36" descr="TrackNew-To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6200000">
            <a:off x="5216086" y="1056722"/>
            <a:ext cx="3032308" cy="28803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936104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Track reconstruction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232470" y="1130077"/>
            <a:ext cx="4785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Red track</a:t>
            </a:r>
            <a:r>
              <a:rPr lang="en-US" sz="2000" dirty="0" smtClean="0"/>
              <a:t>:  reconstructed using time-</a:t>
            </a:r>
          </a:p>
          <a:p>
            <a:r>
              <a:rPr lang="en-US" sz="2000" dirty="0" smtClean="0"/>
              <a:t>	    resolved secondary scintillation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24128" y="4077072"/>
            <a:ext cx="2020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PMT signals vs time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4437112"/>
            <a:ext cx="4104456" cy="19082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Ionization cloud drifts to the region where secondary scintillation is generated</a:t>
            </a:r>
          </a:p>
          <a:p>
            <a:endParaRPr lang="en-US" sz="2000" dirty="0" smtClean="0"/>
          </a:p>
          <a:p>
            <a:r>
              <a:rPr lang="en-US" sz="2000" dirty="0" smtClean="0"/>
              <a:t>Photons have emission time stamp!</a:t>
            </a:r>
          </a:p>
          <a:p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707904" y="2636912"/>
            <a:ext cx="144016" cy="1944216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251520" y="770037"/>
            <a:ext cx="40743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Blue track:</a:t>
            </a:r>
            <a:r>
              <a:rPr lang="en-US" sz="2000" dirty="0" smtClean="0"/>
              <a:t> simulated  (alpha particle)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6384" y="3212976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PMT1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444208" y="1412776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PMT2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292080" y="4725144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PMT1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956376" y="4725144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PMT2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228184" y="630932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8388424" y="630932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 rot="16200000">
            <a:off x="4171791" y="469330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Signal</a:t>
            </a:r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>
          <a:xfrm>
            <a:off x="7020272" y="6520259"/>
            <a:ext cx="2133600" cy="365125"/>
          </a:xfrm>
        </p:spPr>
        <p:txBody>
          <a:bodyPr/>
          <a:lstStyle/>
          <a:p>
            <a:fld id="{353A48EB-6BA1-440E-9E65-9AA2C1070C7E}" type="slidenum">
              <a:rPr lang="en-US" smtClean="0"/>
              <a:pPr/>
              <a:t>12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2287" t="8541" r="6173" b="5338"/>
          <a:stretch>
            <a:fillRect/>
          </a:stretch>
        </p:blipFill>
        <p:spPr bwMode="auto">
          <a:xfrm>
            <a:off x="5148064" y="955541"/>
            <a:ext cx="3654903" cy="454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Gamma camera + pinhole collimator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13</a:t>
            </a:fld>
            <a:r>
              <a:rPr lang="en-US" dirty="0" smtClean="0"/>
              <a:t>/15</a:t>
            </a:r>
            <a:endParaRPr lang="en-US" dirty="0"/>
          </a:p>
        </p:txBody>
      </p:sp>
      <p:pic>
        <p:nvPicPr>
          <p:cNvPr id="8" name="Picture 7" descr="Med1.png"/>
          <p:cNvPicPr>
            <a:picLocks noChangeAspect="1"/>
          </p:cNvPicPr>
          <p:nvPr/>
        </p:nvPicPr>
        <p:blipFill>
          <a:blip r:embed="rId3" cstate="print"/>
          <a:srcRect l="2632" t="1728" r="2632" b="2305"/>
          <a:stretch>
            <a:fillRect/>
          </a:stretch>
        </p:blipFill>
        <p:spPr>
          <a:xfrm>
            <a:off x="251520" y="1198493"/>
            <a:ext cx="4476541" cy="41430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5610" y="5517232"/>
            <a:ext cx="88683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Co-57 gamma source is positioned behind the phantom (mask)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Red dots </a:t>
            </a:r>
            <a:r>
              <a:rPr lang="en-US" sz="2000" dirty="0" smtClean="0"/>
              <a:t>are reconstructed positions of interaction of gammas with LYSO </a:t>
            </a:r>
            <a:r>
              <a:rPr lang="en-US" sz="2000" dirty="0" err="1" smtClean="0"/>
              <a:t>scintillator</a:t>
            </a:r>
            <a:endParaRPr lang="en-US" sz="2000" dirty="0"/>
          </a:p>
        </p:txBody>
      </p:sp>
      <p:cxnSp>
        <p:nvCxnSpPr>
          <p:cNvPr id="11" name="Straight Arrow Connector 10"/>
          <p:cNvCxnSpPr>
            <a:stCxn id="13" idx="2"/>
          </p:cNvCxnSpPr>
          <p:nvPr/>
        </p:nvCxnSpPr>
        <p:spPr>
          <a:xfrm flipH="1">
            <a:off x="6228184" y="1998132"/>
            <a:ext cx="84954" cy="1214844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68144" y="162880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Pinhole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436096" y="4581128"/>
            <a:ext cx="2275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Lead block </a:t>
            </a:r>
          </a:p>
          <a:p>
            <a:r>
              <a:rPr lang="en-US" dirty="0" smtClean="0"/>
              <a:t>with two conical holes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164288" y="908720"/>
            <a:ext cx="1290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LYSO crystal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932040" y="2132856"/>
            <a:ext cx="1036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Phantom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8028384" y="1196752"/>
            <a:ext cx="0" cy="216024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580112" y="2420888"/>
            <a:ext cx="14099" cy="216024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5940152" y="3429000"/>
            <a:ext cx="1296144" cy="1512168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7236296" y="4149080"/>
            <a:ext cx="144016" cy="792088"/>
          </a:xfrm>
          <a:prstGeom prst="straightConnector1">
            <a:avLst/>
          </a:prstGeom>
          <a:ln w="19050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Experimental data processing</a:t>
            </a:r>
            <a:endParaRPr lang="en-US" dirty="0"/>
          </a:p>
        </p:txBody>
      </p:sp>
      <p:pic>
        <p:nvPicPr>
          <p:cNvPr id="4" name="Picture 3" descr="Screenshot from 2013-11-17 110033.png"/>
          <p:cNvPicPr>
            <a:picLocks noChangeAspect="1"/>
          </p:cNvPicPr>
          <p:nvPr/>
        </p:nvPicPr>
        <p:blipFill>
          <a:blip r:embed="rId2" cstate="print"/>
          <a:srcRect l="1301" t="9061" r="1301" b="1942"/>
          <a:stretch>
            <a:fillRect/>
          </a:stretch>
        </p:blipFill>
        <p:spPr>
          <a:xfrm>
            <a:off x="5436096" y="4509120"/>
            <a:ext cx="2376264" cy="21824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353A48EB-6BA1-440E-9E65-9AA2C1070C7E}" type="slidenum">
              <a:rPr lang="en-US" smtClean="0"/>
              <a:pPr/>
              <a:t>14</a:t>
            </a:fld>
            <a:r>
              <a:rPr lang="en-US" dirty="0" smtClean="0"/>
              <a:t>/15</a:t>
            </a:r>
            <a:endParaRPr lang="en-US" dirty="0"/>
          </a:p>
        </p:txBody>
      </p:sp>
      <p:pic>
        <p:nvPicPr>
          <p:cNvPr id="11" name="Picture 10" descr="dursh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4509120"/>
            <a:ext cx="2458907" cy="2232248"/>
          </a:xfrm>
          <a:prstGeom prst="rect">
            <a:avLst/>
          </a:prstGeom>
        </p:spPr>
      </p:pic>
      <p:pic>
        <p:nvPicPr>
          <p:cNvPr id="12" name="Picture 11" descr="dursh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340768"/>
            <a:ext cx="3384376" cy="307240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7056" y="85696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Processing of first dataset obtained at the detector prototype.</a:t>
            </a:r>
            <a:endParaRPr lang="en-US" sz="2400" dirty="0"/>
          </a:p>
        </p:txBody>
      </p:sp>
      <p:pic>
        <p:nvPicPr>
          <p:cNvPr id="14" name="Picture 13" descr="dursh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1340768"/>
            <a:ext cx="3380578" cy="30689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7544" y="3284984"/>
            <a:ext cx="1111394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Center of </a:t>
            </a:r>
          </a:p>
          <a:p>
            <a:r>
              <a:rPr lang="en-US" dirty="0" smtClean="0"/>
              <a:t>Gravity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283968" y="3284984"/>
            <a:ext cx="1467902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Statistical:</a:t>
            </a:r>
          </a:p>
          <a:p>
            <a:r>
              <a:rPr lang="en-US" dirty="0" smtClean="0"/>
              <a:t>Least Squares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771800" y="5157192"/>
            <a:ext cx="2127505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Sum signal spectrum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164288" y="5229200"/>
            <a:ext cx="1589922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Simulated LRFs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work and future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en-US" sz="2800" dirty="0" smtClean="0"/>
              <a:t>Parameterization of response of optical sensors in 3D</a:t>
            </a:r>
          </a:p>
          <a:p>
            <a:r>
              <a:rPr lang="en-US" sz="2800" dirty="0" smtClean="0"/>
              <a:t>3D reconstruction of events with low number of photons (~5000)</a:t>
            </a:r>
          </a:p>
          <a:p>
            <a:r>
              <a:rPr lang="en-US" sz="2800" dirty="0" smtClean="0"/>
              <a:t>Application of adaptive reconstruction algorithms for medical gamma cameras</a:t>
            </a:r>
          </a:p>
          <a:p>
            <a:r>
              <a:rPr lang="en-US" sz="2800" dirty="0" smtClean="0"/>
              <a:t>Real-time event reconstruction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15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US" dirty="0" smtClean="0"/>
              <a:t>Anger camera-type detectors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7504" y="2774285"/>
            <a:ext cx="1224136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03648" y="2083492"/>
            <a:ext cx="144016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algn="ctr"/>
            <a:r>
              <a:rPr lang="en-US" sz="2400" dirty="0" smtClean="0"/>
              <a:t>Detection </a:t>
            </a:r>
          </a:p>
          <a:p>
            <a:pPr algn="ctr"/>
            <a:r>
              <a:rPr lang="en-US" sz="2400" dirty="0" smtClean="0"/>
              <a:t>medium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2270229"/>
            <a:ext cx="967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Particle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3710389"/>
            <a:ext cx="30243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Interaction of particle with detection medium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Localized emission of light (primary or secondary scintillation)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067944" y="1694165"/>
            <a:ext cx="1656184" cy="21082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sz="1100" dirty="0" smtClean="0"/>
          </a:p>
          <a:p>
            <a:pPr algn="ctr"/>
            <a:r>
              <a:rPr lang="en-US" sz="2400" dirty="0" smtClean="0"/>
              <a:t>Array of </a:t>
            </a:r>
          </a:p>
          <a:p>
            <a:pPr algn="ctr"/>
            <a:r>
              <a:rPr lang="en-US" sz="2400" dirty="0" smtClean="0"/>
              <a:t>optical sensors</a:t>
            </a:r>
          </a:p>
          <a:p>
            <a:endParaRPr lang="en-US" sz="1100" dirty="0" smtClean="0"/>
          </a:p>
          <a:p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2964946" y="1999449"/>
            <a:ext cx="1008112" cy="1512168"/>
            <a:chOff x="3851920" y="2492896"/>
            <a:chExt cx="1008112" cy="1512168"/>
          </a:xfrm>
        </p:grpSpPr>
        <p:cxnSp>
          <p:nvCxnSpPr>
            <p:cNvPr id="17" name="Straight Arrow Connector 16"/>
            <p:cNvCxnSpPr/>
            <p:nvPr/>
          </p:nvCxnSpPr>
          <p:spPr>
            <a:xfrm flipV="1">
              <a:off x="3851920" y="2492896"/>
              <a:ext cx="1008112" cy="43204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3851920" y="3092963"/>
              <a:ext cx="1008112" cy="7200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3851920" y="3332990"/>
              <a:ext cx="1008112" cy="7200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3851920" y="3573016"/>
              <a:ext cx="1008112" cy="43204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4" descr="GSCP19-MLfinal2pi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149080"/>
            <a:ext cx="2937963" cy="23371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2987824" y="1262117"/>
            <a:ext cx="10429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Optical </a:t>
            </a:r>
          </a:p>
          <a:p>
            <a:r>
              <a:rPr lang="en-US" sz="2000" dirty="0" smtClean="0"/>
              <a:t>photons</a:t>
            </a:r>
            <a:endParaRPr lang="en-US" sz="20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5868144" y="2126213"/>
            <a:ext cx="936104" cy="1219200"/>
            <a:chOff x="6876256" y="2633222"/>
            <a:chExt cx="648072" cy="1219200"/>
          </a:xfrm>
        </p:grpSpPr>
        <p:cxnSp>
          <p:nvCxnSpPr>
            <p:cNvPr id="27" name="Straight Arrow Connector 26"/>
            <p:cNvCxnSpPr/>
            <p:nvPr/>
          </p:nvCxnSpPr>
          <p:spPr>
            <a:xfrm>
              <a:off x="6876256" y="26332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6876256" y="27856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6876256" y="29380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6876256" y="30904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6876256" y="32428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6876256" y="33952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6876256" y="35476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6876256" y="37000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6876256" y="3852422"/>
              <a:ext cx="648072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5796136" y="1406133"/>
            <a:ext cx="1085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Electrical </a:t>
            </a:r>
          </a:p>
          <a:p>
            <a:r>
              <a:rPr lang="en-US" dirty="0" smtClean="0"/>
              <a:t>signals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876256" y="1694165"/>
            <a:ext cx="1944216" cy="20005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sz="1100" dirty="0" smtClean="0"/>
          </a:p>
          <a:p>
            <a:pPr algn="ctr"/>
            <a:r>
              <a:rPr lang="en-US" sz="2200" dirty="0" smtClean="0"/>
              <a:t>Event position (or track) reconstruction</a:t>
            </a:r>
          </a:p>
          <a:p>
            <a:endParaRPr lang="en-US" sz="1100" dirty="0" smtClean="0"/>
          </a:p>
          <a:p>
            <a:endParaRPr lang="en-US" dirty="0"/>
          </a:p>
        </p:txBody>
      </p:sp>
      <p:sp>
        <p:nvSpPr>
          <p:cNvPr id="40" name="Down Arrow 39"/>
          <p:cNvSpPr/>
          <p:nvPr/>
        </p:nvSpPr>
        <p:spPr>
          <a:xfrm>
            <a:off x="2123728" y="4384099"/>
            <a:ext cx="14401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Down Arrow 40"/>
          <p:cNvSpPr/>
          <p:nvPr/>
        </p:nvSpPr>
        <p:spPr>
          <a:xfrm>
            <a:off x="7812360" y="3763162"/>
            <a:ext cx="14401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>
          <a:xfrm>
            <a:off x="7020272" y="6525344"/>
            <a:ext cx="2133600" cy="365125"/>
          </a:xfrm>
        </p:spPr>
        <p:txBody>
          <a:bodyPr/>
          <a:lstStyle/>
          <a:p>
            <a:fld id="{353A48EB-6BA1-440E-9E65-9AA2C1070C7E}" type="slidenum">
              <a:rPr lang="en-US" smtClean="0"/>
              <a:pPr/>
              <a:t>2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LIP: three types of Anger camera-type detectors</a:t>
            </a:r>
          </a:p>
          <a:p>
            <a:pPr lvl="1"/>
            <a:r>
              <a:rPr lang="en-US" dirty="0" smtClean="0"/>
              <a:t>Medical gamma cameras (our current project)</a:t>
            </a:r>
          </a:p>
          <a:p>
            <a:pPr lvl="1"/>
            <a:r>
              <a:rPr lang="en-US" dirty="0" smtClean="0"/>
              <a:t>GSPC neutron detectors (FP7-NMI3 collaboration) </a:t>
            </a:r>
          </a:p>
          <a:p>
            <a:pPr lvl="1"/>
            <a:r>
              <a:rPr lang="en-US" dirty="0" err="1" smtClean="0"/>
              <a:t>LXe</a:t>
            </a:r>
            <a:r>
              <a:rPr lang="en-US" dirty="0" smtClean="0"/>
              <a:t> dark matter detectors (ZEPLIN, LUX, LZ)</a:t>
            </a:r>
          </a:p>
          <a:p>
            <a:r>
              <a:rPr lang="en-US" dirty="0" smtClean="0"/>
              <a:t>Simulations are required for:</a:t>
            </a:r>
          </a:p>
          <a:p>
            <a:pPr lvl="1"/>
            <a:r>
              <a:rPr lang="en-US" dirty="0" smtClean="0"/>
              <a:t>Detector design and optimization</a:t>
            </a:r>
          </a:p>
          <a:p>
            <a:pPr lvl="1"/>
            <a:r>
              <a:rPr lang="en-US" dirty="0" smtClean="0"/>
              <a:t>Development of new reconstruction algorithms</a:t>
            </a:r>
          </a:p>
          <a:p>
            <a:r>
              <a:rPr lang="en-US" dirty="0" smtClean="0"/>
              <a:t>Processing of experimental 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3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Package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Simple tools to define detector geometry (3D)</a:t>
            </a:r>
          </a:p>
          <a:p>
            <a:r>
              <a:rPr lang="en-US" dirty="0" smtClean="0"/>
              <a:t>Solid, liquid and gaseous </a:t>
            </a:r>
            <a:r>
              <a:rPr lang="en-US" dirty="0" err="1" smtClean="0"/>
              <a:t>scintillators</a:t>
            </a:r>
            <a:endParaRPr lang="en-US" dirty="0" smtClean="0"/>
          </a:p>
          <a:p>
            <a:r>
              <a:rPr lang="en-US" dirty="0" smtClean="0"/>
              <a:t>Primary and secondary scintillation</a:t>
            </a:r>
          </a:p>
          <a:p>
            <a:r>
              <a:rPr lang="en-US" dirty="0" smtClean="0"/>
              <a:t>Detailed model of optical sensors</a:t>
            </a:r>
          </a:p>
          <a:p>
            <a:r>
              <a:rPr lang="en-US" dirty="0" smtClean="0"/>
              <a:t>Statistical reconstruction of event position (3D); track reconstruction</a:t>
            </a:r>
          </a:p>
          <a:p>
            <a:r>
              <a:rPr lang="en-US" dirty="0" smtClean="0"/>
              <a:t>Large set of tools to analyze data and to test reconstruction quality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4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Package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dirty="0" smtClean="0"/>
              <a:t>Open source (C++)</a:t>
            </a:r>
          </a:p>
          <a:p>
            <a:r>
              <a:rPr lang="en-US" dirty="0" smtClean="0"/>
              <a:t>Multiplatform (Windows, Linux; Mac soon)</a:t>
            </a:r>
          </a:p>
          <a:p>
            <a:r>
              <a:rPr lang="en-US" dirty="0" smtClean="0"/>
              <a:t>Graphical interface (fully interactive) + batch mode</a:t>
            </a:r>
          </a:p>
          <a:p>
            <a:r>
              <a:rPr lang="en-US" dirty="0" smtClean="0"/>
              <a:t>Extensive use of CERN ROOT (3D navigation, visualization, math libraries)</a:t>
            </a:r>
          </a:p>
          <a:p>
            <a:r>
              <a:rPr lang="en-US" dirty="0" smtClean="0"/>
              <a:t>FANN library for artificial neural networks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5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Fully custom detector geometry</a:t>
            </a:r>
            <a:endParaRPr lang="en-US" dirty="0"/>
          </a:p>
        </p:txBody>
      </p:sp>
      <p:pic>
        <p:nvPicPr>
          <p:cNvPr id="4" name="Picture 3" descr="U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4032448" cy="48791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6016" y="5733256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CERN ROOT </a:t>
            </a:r>
            <a:r>
              <a:rPr lang="en-US" dirty="0" err="1" smtClean="0"/>
              <a:t>TGeoManager</a:t>
            </a:r>
            <a:r>
              <a:rPr lang="en-US" dirty="0" smtClean="0"/>
              <a:t> class</a:t>
            </a:r>
          </a:p>
          <a:p>
            <a:r>
              <a:rPr lang="en-US" dirty="0" smtClean="0"/>
              <a:t>is used for 3D navigation and visualization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6</a:t>
            </a:fld>
            <a:r>
              <a:rPr lang="en-US" dirty="0" smtClean="0"/>
              <a:t>/15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844824"/>
            <a:ext cx="5764412" cy="380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en-US" dirty="0" smtClean="0"/>
              <a:t>Simulation modes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2232248"/>
          </a:xfrm>
        </p:spPr>
        <p:txBody>
          <a:bodyPr>
            <a:noAutofit/>
          </a:bodyPr>
          <a:lstStyle/>
          <a:p>
            <a:r>
              <a:rPr lang="en-US" sz="2800" dirty="0" smtClean="0"/>
              <a:t>Direct mode: </a:t>
            </a:r>
          </a:p>
          <a:p>
            <a:pPr>
              <a:buNone/>
            </a:pPr>
            <a:r>
              <a:rPr lang="en-US" sz="2400" dirty="0" smtClean="0"/>
              <a:t>	An event is simulated by generating light emission from one or several point </a:t>
            </a:r>
            <a:r>
              <a:rPr lang="en-US" sz="2400" dirty="0" smtClean="0"/>
              <a:t>sources</a:t>
            </a:r>
            <a:r>
              <a:rPr lang="en-US" sz="2400" dirty="0" smtClean="0"/>
              <a:t>	</a:t>
            </a:r>
          </a:p>
          <a:p>
            <a:endParaRPr lang="en-US" sz="2400" dirty="0" smtClean="0"/>
          </a:p>
          <a:p>
            <a:r>
              <a:rPr lang="en-US" sz="2800" dirty="0" smtClean="0"/>
              <a:t>Simulation of an experiment:</a:t>
            </a:r>
          </a:p>
          <a:p>
            <a:pPr>
              <a:buNone/>
            </a:pPr>
            <a:r>
              <a:rPr lang="en-US" sz="2400" dirty="0" smtClean="0"/>
              <a:t>	User defines a radiation source (or several ones), and provides its characteristics.</a:t>
            </a:r>
          </a:p>
          <a:p>
            <a:pPr>
              <a:buNone/>
            </a:pPr>
            <a:r>
              <a:rPr lang="en-US" sz="2400" dirty="0" smtClean="0"/>
              <a:t>	Energy deposition due to interaction of primary and secondary particles with detector media lead to light emission.	</a:t>
            </a:r>
          </a:p>
          <a:p>
            <a:pPr>
              <a:buNone/>
            </a:pPr>
            <a:r>
              <a:rPr lang="en-US" sz="2400" dirty="0" smtClean="0"/>
              <a:t>     </a:t>
            </a:r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7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9944" y="537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Event reconstruction algorithms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7544" y="1628800"/>
            <a:ext cx="8229600" cy="3816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Center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Gravity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Statistical reconstruction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800" dirty="0" smtClean="0"/>
              <a:t> 3D position reconstruction with one plane of sensors!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800" dirty="0" smtClean="0"/>
              <a:t>Possibility to reconstruct double events!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/>
              <a:t>Adaptive algorithms (work in progress)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/>
              <a:t>Artificial neural networks (work in progress)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8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Compact gamma camera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7130594" cy="49685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91680" y="6165304"/>
            <a:ext cx="6028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Optical photon tracks are shown with teal lines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48EB-6BA1-440E-9E65-9AA2C1070C7E}" type="slidenum">
              <a:rPr lang="en-US" smtClean="0"/>
              <a:pPr/>
              <a:t>9</a:t>
            </a:fld>
            <a:r>
              <a:rPr lang="en-US" dirty="0" smtClean="0"/>
              <a:t>/15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469</Words>
  <Application>Microsoft Office PowerPoint</Application>
  <PresentationFormat>On-screen Show (4:3)</PresentationFormat>
  <Paragraphs>120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ANTS 2: Simulation and data processing package for Anger camera-type detectors</vt:lpstr>
      <vt:lpstr>Anger camera-type detectors</vt:lpstr>
      <vt:lpstr>Motivation</vt:lpstr>
      <vt:lpstr>Package highlights</vt:lpstr>
      <vt:lpstr>Package highlights</vt:lpstr>
      <vt:lpstr>Fully custom detector geometry</vt:lpstr>
      <vt:lpstr>Simulation modes</vt:lpstr>
      <vt:lpstr>Slide 8</vt:lpstr>
      <vt:lpstr>Compact gamma camera</vt:lpstr>
      <vt:lpstr>Neutron detectors</vt:lpstr>
      <vt:lpstr>Dark matter detectors</vt:lpstr>
      <vt:lpstr>Track reconstruction</vt:lpstr>
      <vt:lpstr>Gamma camera + pinhole collimator</vt:lpstr>
      <vt:lpstr>Experimental data processing</vt:lpstr>
      <vt:lpstr>Current work and future plans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ANTS2: Simulation and data processing package for Anger camera-type detectors</dc:title>
  <dc:creator>am</dc:creator>
  <cp:lastModifiedBy>am</cp:lastModifiedBy>
  <cp:revision>79</cp:revision>
  <dcterms:created xsi:type="dcterms:W3CDTF">2014-03-18T21:49:37Z</dcterms:created>
  <dcterms:modified xsi:type="dcterms:W3CDTF">2014-03-21T10:40:33Z</dcterms:modified>
</cp:coreProperties>
</file>