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64" r:id="rId2"/>
    <p:sldId id="256" r:id="rId3"/>
    <p:sldId id="284" r:id="rId4"/>
    <p:sldId id="296" r:id="rId5"/>
    <p:sldId id="265" r:id="rId6"/>
    <p:sldId id="282" r:id="rId7"/>
    <p:sldId id="297" r:id="rId8"/>
    <p:sldId id="263" r:id="rId9"/>
    <p:sldId id="257" r:id="rId10"/>
    <p:sldId id="258" r:id="rId11"/>
    <p:sldId id="269" r:id="rId12"/>
    <p:sldId id="292" r:id="rId13"/>
    <p:sldId id="270" r:id="rId14"/>
    <p:sldId id="295" r:id="rId15"/>
    <p:sldId id="287" r:id="rId16"/>
    <p:sldId id="262" r:id="rId17"/>
    <p:sldId id="298" r:id="rId18"/>
    <p:sldId id="299" r:id="rId19"/>
    <p:sldId id="288" r:id="rId20"/>
    <p:sldId id="289" r:id="rId21"/>
    <p:sldId id="275" r:id="rId22"/>
    <p:sldId id="293" r:id="rId23"/>
    <p:sldId id="290" r:id="rId24"/>
    <p:sldId id="291" r:id="rId25"/>
    <p:sldId id="281" r:id="rId26"/>
    <p:sldId id="300" r:id="rId27"/>
    <p:sldId id="259" r:id="rId28"/>
    <p:sldId id="294" r:id="rId29"/>
  </p:sldIdLst>
  <p:sldSz cx="9144000" cy="6858000" type="screen4x3"/>
  <p:notesSz cx="7102475" cy="102314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CC"/>
    <a:srgbClr val="FFFF99"/>
    <a:srgbClr val="FFFFCC"/>
    <a:srgbClr val="00FF00"/>
    <a:srgbClr val="9900CC"/>
    <a:srgbClr val="CC0099"/>
    <a:srgbClr val="FF9900"/>
    <a:srgbClr val="FF0000"/>
    <a:srgbClr val="BBE0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93" autoAdjust="0"/>
    <p:restoredTop sz="92295" autoAdjust="0"/>
  </p:normalViewPr>
  <p:slideViewPr>
    <p:cSldViewPr>
      <p:cViewPr varScale="1">
        <p:scale>
          <a:sx n="71" d="100"/>
          <a:sy n="71" d="100"/>
        </p:scale>
        <p:origin x="151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mantaiii\R3B\data\proton_runs\sumary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mantaiii\R3B\data\proton_runs\sumary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lip\R3B\ana\n_momentum_jitter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lip\R3B\ana\n_momentum_jitter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lip\R3B\ana\n_momentum_jitter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'800MeV'!$W$13</c:f>
              <c:strCache>
                <c:ptCount val="1"/>
                <c:pt idx="0">
                  <c:v>Plane 1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xVal>
            <c:numRef>
              <c:f>'800MeV'!$B$2:$B$14</c:f>
              <c:numCache>
                <c:formatCode>General</c:formatCode>
                <c:ptCount val="13"/>
                <c:pt idx="1">
                  <c:v>2500</c:v>
                </c:pt>
                <c:pt idx="2">
                  <c:v>2600</c:v>
                </c:pt>
                <c:pt idx="3">
                  <c:v>2700</c:v>
                </c:pt>
                <c:pt idx="4">
                  <c:v>2800</c:v>
                </c:pt>
                <c:pt idx="5">
                  <c:v>2900</c:v>
                </c:pt>
                <c:pt idx="6">
                  <c:v>3000</c:v>
                </c:pt>
                <c:pt idx="7">
                  <c:v>3100</c:v>
                </c:pt>
                <c:pt idx="8">
                  <c:v>3200</c:v>
                </c:pt>
              </c:numCache>
            </c:numRef>
          </c:xVal>
          <c:yVal>
            <c:numRef>
              <c:f>'800MeV'!$W$2:$W$14</c:f>
              <c:numCache>
                <c:formatCode>General</c:formatCode>
                <c:ptCount val="13"/>
                <c:pt idx="1">
                  <c:v>0.29000000000000009</c:v>
                </c:pt>
                <c:pt idx="2">
                  <c:v>0.45493031349540652</c:v>
                </c:pt>
                <c:pt idx="3">
                  <c:v>0.63470915682380447</c:v>
                </c:pt>
                <c:pt idx="4">
                  <c:v>0.76971767258653889</c:v>
                </c:pt>
                <c:pt idx="5">
                  <c:v>0.83811853374334022</c:v>
                </c:pt>
                <c:pt idx="6">
                  <c:v>0.88577708650567444</c:v>
                </c:pt>
                <c:pt idx="7">
                  <c:v>0.91487550137690421</c:v>
                </c:pt>
                <c:pt idx="8">
                  <c:v>0.93140888142833067</c:v>
                </c:pt>
                <c:pt idx="11">
                  <c:v>0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'800MeV'!$X$13</c:f>
              <c:strCache>
                <c:ptCount val="1"/>
                <c:pt idx="0">
                  <c:v>Plane 2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FF0000"/>
              </a:solidFill>
            </c:spPr>
          </c:marker>
          <c:xVal>
            <c:numRef>
              <c:f>'800MeV'!$B$2:$B$14</c:f>
              <c:numCache>
                <c:formatCode>General</c:formatCode>
                <c:ptCount val="13"/>
                <c:pt idx="1">
                  <c:v>2500</c:v>
                </c:pt>
                <c:pt idx="2">
                  <c:v>2600</c:v>
                </c:pt>
                <c:pt idx="3">
                  <c:v>2700</c:v>
                </c:pt>
                <c:pt idx="4">
                  <c:v>2800</c:v>
                </c:pt>
                <c:pt idx="5">
                  <c:v>2900</c:v>
                </c:pt>
                <c:pt idx="6">
                  <c:v>3000</c:v>
                </c:pt>
                <c:pt idx="7">
                  <c:v>3100</c:v>
                </c:pt>
                <c:pt idx="8">
                  <c:v>3200</c:v>
                </c:pt>
              </c:numCache>
            </c:numRef>
          </c:xVal>
          <c:yVal>
            <c:numRef>
              <c:f>'800MeV'!$X$2:$X$14</c:f>
              <c:numCache>
                <c:formatCode>General</c:formatCode>
                <c:ptCount val="13"/>
                <c:pt idx="1">
                  <c:v>0.28000000000000008</c:v>
                </c:pt>
                <c:pt idx="2">
                  <c:v>0.39108651964309615</c:v>
                </c:pt>
                <c:pt idx="3">
                  <c:v>0.55746513571481471</c:v>
                </c:pt>
                <c:pt idx="4">
                  <c:v>0.7288691598466206</c:v>
                </c:pt>
                <c:pt idx="5">
                  <c:v>0.82699428784465812</c:v>
                </c:pt>
                <c:pt idx="6">
                  <c:v>0.88481590235825658</c:v>
                </c:pt>
                <c:pt idx="7">
                  <c:v>0.92687325516500418</c:v>
                </c:pt>
                <c:pt idx="8">
                  <c:v>0.94905957063094371</c:v>
                </c:pt>
                <c:pt idx="11">
                  <c:v>0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'800MeV'!$Y$13</c:f>
              <c:strCache>
                <c:ptCount val="1"/>
                <c:pt idx="0">
                  <c:v>Plane 3</c:v>
                </c:pt>
              </c:strCache>
            </c:strRef>
          </c:tx>
          <c:spPr>
            <a:ln>
              <a:solidFill>
                <a:srgbClr val="00FF00"/>
              </a:solidFill>
            </a:ln>
          </c:spPr>
          <c:marker>
            <c:spPr>
              <a:solidFill>
                <a:srgbClr val="00FF00"/>
              </a:solidFill>
            </c:spPr>
          </c:marker>
          <c:xVal>
            <c:numRef>
              <c:f>'800MeV'!$B$2:$B$14</c:f>
              <c:numCache>
                <c:formatCode>General</c:formatCode>
                <c:ptCount val="13"/>
                <c:pt idx="1">
                  <c:v>2500</c:v>
                </c:pt>
                <c:pt idx="2">
                  <c:v>2600</c:v>
                </c:pt>
                <c:pt idx="3">
                  <c:v>2700</c:v>
                </c:pt>
                <c:pt idx="4">
                  <c:v>2800</c:v>
                </c:pt>
                <c:pt idx="5">
                  <c:v>2900</c:v>
                </c:pt>
                <c:pt idx="6">
                  <c:v>3000</c:v>
                </c:pt>
                <c:pt idx="7">
                  <c:v>3100</c:v>
                </c:pt>
                <c:pt idx="8">
                  <c:v>3200</c:v>
                </c:pt>
              </c:numCache>
            </c:numRef>
          </c:xVal>
          <c:yVal>
            <c:numRef>
              <c:f>'800MeV'!$Y$2:$Y$14</c:f>
              <c:numCache>
                <c:formatCode>General</c:formatCode>
                <c:ptCount val="13"/>
                <c:pt idx="1">
                  <c:v>0.64000000000000024</c:v>
                </c:pt>
                <c:pt idx="2">
                  <c:v>0.77343874370924037</c:v>
                </c:pt>
                <c:pt idx="3">
                  <c:v>0.91025008552463782</c:v>
                </c:pt>
                <c:pt idx="4">
                  <c:v>0.9682125443965991</c:v>
                </c:pt>
                <c:pt idx="5">
                  <c:v>0.98131916715612044</c:v>
                </c:pt>
                <c:pt idx="6">
                  <c:v>0.98645488917337054</c:v>
                </c:pt>
                <c:pt idx="7">
                  <c:v>0.98791647119187631</c:v>
                </c:pt>
                <c:pt idx="11">
                  <c:v>0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'800MeV'!$Z$13</c:f>
              <c:strCache>
                <c:ptCount val="1"/>
                <c:pt idx="0">
                  <c:v>Plane 4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pPr>
              <a:solidFill>
                <a:srgbClr val="7030A0"/>
              </a:solidFill>
            </c:spPr>
          </c:marker>
          <c:xVal>
            <c:numRef>
              <c:f>'800MeV'!$B$2:$B$14</c:f>
              <c:numCache>
                <c:formatCode>General</c:formatCode>
                <c:ptCount val="13"/>
                <c:pt idx="1">
                  <c:v>2500</c:v>
                </c:pt>
                <c:pt idx="2">
                  <c:v>2600</c:v>
                </c:pt>
                <c:pt idx="3">
                  <c:v>2700</c:v>
                </c:pt>
                <c:pt idx="4">
                  <c:v>2800</c:v>
                </c:pt>
                <c:pt idx="5">
                  <c:v>2900</c:v>
                </c:pt>
                <c:pt idx="6">
                  <c:v>3000</c:v>
                </c:pt>
                <c:pt idx="7">
                  <c:v>3100</c:v>
                </c:pt>
                <c:pt idx="8">
                  <c:v>3200</c:v>
                </c:pt>
              </c:numCache>
            </c:numRef>
          </c:xVal>
          <c:yVal>
            <c:numRef>
              <c:f>'800MeV'!$Z$2:$Z$11</c:f>
              <c:numCache>
                <c:formatCode>General</c:formatCode>
                <c:ptCount val="10"/>
                <c:pt idx="1">
                  <c:v>0.47000000000000008</c:v>
                </c:pt>
                <c:pt idx="2">
                  <c:v>0.70259969943820189</c:v>
                </c:pt>
                <c:pt idx="3">
                  <c:v>0.86311331019782545</c:v>
                </c:pt>
                <c:pt idx="4">
                  <c:v>0.91585891331247771</c:v>
                </c:pt>
                <c:pt idx="5">
                  <c:v>0.93277239848399074</c:v>
                </c:pt>
                <c:pt idx="6">
                  <c:v>0.94545382392518973</c:v>
                </c:pt>
                <c:pt idx="7">
                  <c:v>0.94195152248607972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7406400"/>
        <c:axId val="77406960"/>
      </c:scatterChart>
      <c:valAx>
        <c:axId val="77406400"/>
        <c:scaling>
          <c:orientation val="minMax"/>
          <c:min val="2400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pt-PT"/>
          </a:p>
        </c:txPr>
        <c:crossAx val="77406960"/>
        <c:crosses val="autoZero"/>
        <c:crossBetween val="midCat"/>
      </c:valAx>
      <c:valAx>
        <c:axId val="77406960"/>
        <c:scaling>
          <c:orientation val="minMax"/>
          <c:max val="1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pt-PT"/>
          </a:p>
        </c:txPr>
        <c:crossAx val="77406400"/>
        <c:crosses val="autoZero"/>
        <c:crossBetween val="midCat"/>
      </c:valAx>
      <c:spPr>
        <a:ln>
          <a:solidFill>
            <a:schemeClr val="accent1"/>
          </a:solidFill>
        </a:ln>
      </c:spPr>
    </c:plotArea>
    <c:legend>
      <c:legendPos val="t"/>
      <c:layout/>
      <c:overlay val="0"/>
      <c:txPr>
        <a:bodyPr/>
        <a:lstStyle/>
        <a:p>
          <a:pPr>
            <a:defRPr sz="1200" baseline="0"/>
          </a:pPr>
          <a:endParaRPr lang="pt-PT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'800MeV'!$W$13</c:f>
              <c:strCache>
                <c:ptCount val="1"/>
                <c:pt idx="0">
                  <c:v>Plane 1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xVal>
            <c:numRef>
              <c:f>'800MeV'!$B$7:$B$14</c:f>
              <c:numCache>
                <c:formatCode>General</c:formatCode>
                <c:ptCount val="8"/>
                <c:pt idx="0">
                  <c:v>2900</c:v>
                </c:pt>
                <c:pt idx="1">
                  <c:v>3000</c:v>
                </c:pt>
                <c:pt idx="2">
                  <c:v>3100</c:v>
                </c:pt>
                <c:pt idx="3">
                  <c:v>3200</c:v>
                </c:pt>
              </c:numCache>
            </c:numRef>
          </c:xVal>
          <c:yVal>
            <c:numRef>
              <c:f>'800MeV'!$AA$7:$AA$14</c:f>
              <c:numCache>
                <c:formatCode>General</c:formatCode>
                <c:ptCount val="8"/>
                <c:pt idx="0">
                  <c:v>120.19423927087126</c:v>
                </c:pt>
                <c:pt idx="1">
                  <c:v>121.23012586240061</c:v>
                </c:pt>
                <c:pt idx="2">
                  <c:v>90.932821628344399</c:v>
                </c:pt>
                <c:pt idx="3">
                  <c:v>84.089062773272346</c:v>
                </c:pt>
                <c:pt idx="6">
                  <c:v>0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'800MeV'!$X$13</c:f>
              <c:strCache>
                <c:ptCount val="1"/>
                <c:pt idx="0">
                  <c:v>Plane 2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FF0000"/>
              </a:solidFill>
            </c:spPr>
          </c:marker>
          <c:xVal>
            <c:numRef>
              <c:f>'800MeV'!$B$7:$B$14</c:f>
              <c:numCache>
                <c:formatCode>General</c:formatCode>
                <c:ptCount val="8"/>
                <c:pt idx="0">
                  <c:v>2900</c:v>
                </c:pt>
                <c:pt idx="1">
                  <c:v>3000</c:v>
                </c:pt>
                <c:pt idx="2">
                  <c:v>3100</c:v>
                </c:pt>
                <c:pt idx="3">
                  <c:v>3200</c:v>
                </c:pt>
              </c:numCache>
            </c:numRef>
          </c:xVal>
          <c:yVal>
            <c:numRef>
              <c:f>'800MeV'!$AB$7:$AB$14</c:f>
              <c:numCache>
                <c:formatCode>General</c:formatCode>
                <c:ptCount val="8"/>
                <c:pt idx="0">
                  <c:v>120.24284607955821</c:v>
                </c:pt>
                <c:pt idx="1">
                  <c:v>117.64476085785888</c:v>
                </c:pt>
                <c:pt idx="2">
                  <c:v>102.19501428493287</c:v>
                </c:pt>
                <c:pt idx="3">
                  <c:v>84.257970104463965</c:v>
                </c:pt>
                <c:pt idx="6">
                  <c:v>0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'800MeV'!$Y$13</c:f>
              <c:strCache>
                <c:ptCount val="1"/>
                <c:pt idx="0">
                  <c:v>Plane 3</c:v>
                </c:pt>
              </c:strCache>
            </c:strRef>
          </c:tx>
          <c:spPr>
            <a:ln>
              <a:solidFill>
                <a:srgbClr val="00FF00"/>
              </a:solidFill>
            </a:ln>
          </c:spPr>
          <c:marker>
            <c:spPr>
              <a:solidFill>
                <a:srgbClr val="00FF00"/>
              </a:solidFill>
            </c:spPr>
          </c:marker>
          <c:xVal>
            <c:numRef>
              <c:f>'800MeV'!$B$7:$B$14</c:f>
              <c:numCache>
                <c:formatCode>General</c:formatCode>
                <c:ptCount val="8"/>
                <c:pt idx="0">
                  <c:v>2900</c:v>
                </c:pt>
                <c:pt idx="1">
                  <c:v>3000</c:v>
                </c:pt>
                <c:pt idx="2">
                  <c:v>3100</c:v>
                </c:pt>
                <c:pt idx="3">
                  <c:v>3200</c:v>
                </c:pt>
              </c:numCache>
            </c:numRef>
          </c:xVal>
          <c:yVal>
            <c:numRef>
              <c:f>'800MeV'!$AC$7:$AC$14</c:f>
              <c:numCache>
                <c:formatCode>General</c:formatCode>
                <c:ptCount val="8"/>
                <c:pt idx="0">
                  <c:v>86.145697728922002</c:v>
                </c:pt>
                <c:pt idx="1">
                  <c:v>80.117877097384508</c:v>
                </c:pt>
                <c:pt idx="2">
                  <c:v>72.039297530120209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'800MeV'!$Z$13</c:f>
              <c:strCache>
                <c:ptCount val="1"/>
                <c:pt idx="0">
                  <c:v>Plane 4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pPr>
              <a:solidFill>
                <a:srgbClr val="7030A0"/>
              </a:solidFill>
            </c:spPr>
          </c:marker>
          <c:xVal>
            <c:numRef>
              <c:f>'800MeV'!$B$7:$B$14</c:f>
              <c:numCache>
                <c:formatCode>General</c:formatCode>
                <c:ptCount val="8"/>
                <c:pt idx="0">
                  <c:v>2900</c:v>
                </c:pt>
                <c:pt idx="1">
                  <c:v>3000</c:v>
                </c:pt>
                <c:pt idx="2">
                  <c:v>3100</c:v>
                </c:pt>
                <c:pt idx="3">
                  <c:v>3200</c:v>
                </c:pt>
              </c:numCache>
            </c:numRef>
          </c:xVal>
          <c:yVal>
            <c:numRef>
              <c:f>'800MeV'!$AD$7:$AD$14</c:f>
              <c:numCache>
                <c:formatCode>General</c:formatCode>
                <c:ptCount val="8"/>
                <c:pt idx="0">
                  <c:v>82.499515089315651</c:v>
                </c:pt>
                <c:pt idx="1">
                  <c:v>82.17505505633217</c:v>
                </c:pt>
                <c:pt idx="2">
                  <c:v>81.963790748024579</c:v>
                </c:pt>
              </c:numCache>
            </c:numRef>
          </c:yVal>
          <c:smooth val="1"/>
        </c:ser>
        <c:ser>
          <c:idx val="4"/>
          <c:order val="4"/>
          <c:tx>
            <c:strRef>
              <c:f>'800MeV'!$AA$13</c:f>
              <c:strCache>
                <c:ptCount val="1"/>
                <c:pt idx="0">
                  <c:v>Plane 1&amp;2 /sqrt(2)</c:v>
                </c:pt>
              </c:strCache>
            </c:strRef>
          </c:tx>
          <c:spPr>
            <a:ln>
              <a:solidFill>
                <a:srgbClr val="FF9900"/>
              </a:solidFill>
            </a:ln>
          </c:spPr>
          <c:marker>
            <c:spPr>
              <a:solidFill>
                <a:srgbClr val="FF9900"/>
              </a:solidFill>
            </c:spPr>
          </c:marker>
          <c:xVal>
            <c:numRef>
              <c:f>'800MeV'!$B$7:$B$10</c:f>
              <c:numCache>
                <c:formatCode>General</c:formatCode>
                <c:ptCount val="4"/>
                <c:pt idx="0">
                  <c:v>2900</c:v>
                </c:pt>
                <c:pt idx="1">
                  <c:v>3000</c:v>
                </c:pt>
                <c:pt idx="2">
                  <c:v>3100</c:v>
                </c:pt>
                <c:pt idx="3">
                  <c:v>3200</c:v>
                </c:pt>
              </c:numCache>
            </c:numRef>
          </c:xVal>
          <c:yVal>
            <c:numRef>
              <c:f>'800MeV'!$AW$7:$AW$10</c:f>
              <c:numCache>
                <c:formatCode>General</c:formatCode>
                <c:ptCount val="4"/>
                <c:pt idx="0">
                  <c:v>103.854822953244</c:v>
                </c:pt>
                <c:pt idx="1">
                  <c:v>105.7757694909122</c:v>
                </c:pt>
                <c:pt idx="2">
                  <c:v>85.034524828356822</c:v>
                </c:pt>
                <c:pt idx="3">
                  <c:v>71.784663408150621</c:v>
                </c:pt>
              </c:numCache>
            </c:numRef>
          </c:yVal>
          <c:smooth val="1"/>
        </c:ser>
        <c:ser>
          <c:idx val="5"/>
          <c:order val="5"/>
          <c:tx>
            <c:strRef>
              <c:f>'800MeV'!$AB$13</c:f>
              <c:strCache>
                <c:ptCount val="1"/>
                <c:pt idx="0">
                  <c:v>Plane 3&amp;4 /sqrt(2)</c:v>
                </c:pt>
              </c:strCache>
            </c:strRef>
          </c:tx>
          <c:xVal>
            <c:numRef>
              <c:f>'800MeV'!$B$7:$B$9</c:f>
              <c:numCache>
                <c:formatCode>General</c:formatCode>
                <c:ptCount val="3"/>
                <c:pt idx="0">
                  <c:v>2900</c:v>
                </c:pt>
                <c:pt idx="1">
                  <c:v>3000</c:v>
                </c:pt>
                <c:pt idx="2">
                  <c:v>3100</c:v>
                </c:pt>
              </c:numCache>
            </c:numRef>
          </c:xVal>
          <c:yVal>
            <c:numRef>
              <c:f>'800MeV'!$AX$7:$AX$9</c:f>
              <c:numCache>
                <c:formatCode>General</c:formatCode>
                <c:ptCount val="3"/>
                <c:pt idx="0">
                  <c:v>67.958886687148023</c:v>
                </c:pt>
                <c:pt idx="1">
                  <c:v>67.484792207640709</c:v>
                </c:pt>
                <c:pt idx="2">
                  <c:v>65.472151010790554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7412000"/>
        <c:axId val="173801648"/>
      </c:scatterChart>
      <c:valAx>
        <c:axId val="77412000"/>
        <c:scaling>
          <c:orientation val="minMax"/>
          <c:min val="2800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pt-PT"/>
          </a:p>
        </c:txPr>
        <c:crossAx val="173801648"/>
        <c:crosses val="autoZero"/>
        <c:crossBetween val="midCat"/>
      </c:valAx>
      <c:valAx>
        <c:axId val="1738016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pt-PT"/>
          </a:p>
        </c:txPr>
        <c:crossAx val="77412000"/>
        <c:crosses val="autoZero"/>
        <c:crossBetween val="midCat"/>
      </c:valAx>
    </c:plotArea>
    <c:legend>
      <c:legendPos val="t"/>
      <c:layout/>
      <c:overlay val="0"/>
      <c:txPr>
        <a:bodyPr/>
        <a:lstStyle/>
        <a:p>
          <a:pPr>
            <a:defRPr sz="1400" baseline="0"/>
          </a:pPr>
          <a:endParaRPr lang="pt-PT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78641469220791E-2"/>
          <c:y val="5.9484887166732073E-2"/>
          <c:w val="0.88409715086178853"/>
          <c:h val="0.85399808184578163"/>
        </c:manualLayout>
      </c:layout>
      <c:scatterChart>
        <c:scatterStyle val="smoothMarker"/>
        <c:varyColors val="0"/>
        <c:ser>
          <c:idx val="2"/>
          <c:order val="0"/>
          <c:tx>
            <c:strRef>
              <c:f>Folha1!$E$19</c:f>
              <c:strCache>
                <c:ptCount val="1"/>
                <c:pt idx="0">
                  <c:v>Neutron
 (calculated)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triangle"/>
            <c:size val="10"/>
            <c:spPr>
              <a:solidFill>
                <a:srgbClr val="FF0000"/>
              </a:solidFill>
            </c:spPr>
          </c:marker>
          <c:xVal>
            <c:numRef>
              <c:f>Folha1!$B$20:$B$23</c:f>
              <c:numCache>
                <c:formatCode>General</c:formatCode>
                <c:ptCount val="4"/>
                <c:pt idx="0">
                  <c:v>1500</c:v>
                </c:pt>
                <c:pt idx="1">
                  <c:v>800</c:v>
                </c:pt>
                <c:pt idx="2">
                  <c:v>500</c:v>
                </c:pt>
                <c:pt idx="3">
                  <c:v>300</c:v>
                </c:pt>
              </c:numCache>
            </c:numRef>
          </c:xVal>
          <c:yVal>
            <c:numRef>
              <c:f>Folha1!$E$20:$E$23</c:f>
              <c:numCache>
                <c:formatCode>0.0000</c:formatCode>
                <c:ptCount val="4"/>
                <c:pt idx="0" formatCode="0.00000">
                  <c:v>148.50260279341191</c:v>
                </c:pt>
                <c:pt idx="1">
                  <c:v>352.21001686921426</c:v>
                </c:pt>
                <c:pt idx="2">
                  <c:v>636.37731486768803</c:v>
                </c:pt>
                <c:pt idx="3">
                  <c:v>1162.4123082309293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3804448"/>
        <c:axId val="173805008"/>
      </c:scatterChart>
      <c:valAx>
        <c:axId val="173804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73805008"/>
        <c:crosses val="autoZero"/>
        <c:crossBetween val="midCat"/>
      </c:valAx>
      <c:valAx>
        <c:axId val="173805008"/>
        <c:scaling>
          <c:orientation val="minMax"/>
        </c:scaling>
        <c:delete val="0"/>
        <c:axPos val="l"/>
        <c:majorGridlines/>
        <c:numFmt formatCode="0" sourceLinked="0"/>
        <c:majorTickMark val="out"/>
        <c:minorTickMark val="none"/>
        <c:tickLblPos val="nextTo"/>
        <c:crossAx val="173804448"/>
        <c:crosses val="autoZero"/>
        <c:crossBetween val="midCat"/>
      </c:valAx>
      <c:spPr>
        <a:ln>
          <a:solidFill>
            <a:schemeClr val="tx1"/>
          </a:solidFill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Folha1!$C$19</c:f>
              <c:strCache>
                <c:ptCount val="1"/>
                <c:pt idx="0">
                  <c:v>RPC neutron
  (meassured)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ymbol val="plus"/>
            <c:size val="10"/>
            <c:spPr>
              <a:solidFill>
                <a:srgbClr val="0000FF"/>
              </a:solidFill>
            </c:spPr>
          </c:marker>
          <c:xVal>
            <c:numRef>
              <c:f>Folha1!$B$20:$B$23</c:f>
              <c:numCache>
                <c:formatCode>General</c:formatCode>
                <c:ptCount val="4"/>
                <c:pt idx="0">
                  <c:v>1500</c:v>
                </c:pt>
                <c:pt idx="1">
                  <c:v>800</c:v>
                </c:pt>
                <c:pt idx="2">
                  <c:v>500</c:v>
                </c:pt>
                <c:pt idx="3">
                  <c:v>300</c:v>
                </c:pt>
              </c:numCache>
            </c:numRef>
          </c:xVal>
          <c:yVal>
            <c:numRef>
              <c:f>Folha1!$C$20:$C$23</c:f>
              <c:numCache>
                <c:formatCode>0.00000</c:formatCode>
                <c:ptCount val="4"/>
                <c:pt idx="0">
                  <c:v>143.56435643564362</c:v>
                </c:pt>
                <c:pt idx="1">
                  <c:v>138.61386138613852</c:v>
                </c:pt>
                <c:pt idx="2">
                  <c:v>148.5148514851484</c:v>
                </c:pt>
                <c:pt idx="3">
                  <c:v>131.5417256011315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Folha1!$D$19</c:f>
              <c:strCache>
                <c:ptCount val="1"/>
                <c:pt idx="0">
                  <c:v>POS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marker>
            <c:symbol val="square"/>
            <c:size val="10"/>
            <c:spPr>
              <a:solidFill>
                <a:srgbClr val="FFC000"/>
              </a:solidFill>
            </c:spPr>
          </c:marker>
          <c:xVal>
            <c:numRef>
              <c:f>Folha1!$B$20:$B$23</c:f>
              <c:numCache>
                <c:formatCode>General</c:formatCode>
                <c:ptCount val="4"/>
                <c:pt idx="0">
                  <c:v>1500</c:v>
                </c:pt>
                <c:pt idx="1">
                  <c:v>800</c:v>
                </c:pt>
                <c:pt idx="2">
                  <c:v>500</c:v>
                </c:pt>
                <c:pt idx="3">
                  <c:v>300</c:v>
                </c:pt>
              </c:numCache>
            </c:numRef>
          </c:xVal>
          <c:yVal>
            <c:numRef>
              <c:f>Folha1!$D$20:$D$23</c:f>
              <c:numCache>
                <c:formatCode>General</c:formatCode>
                <c:ptCount val="4"/>
                <c:pt idx="0">
                  <c:v>91.923881554251125</c:v>
                </c:pt>
                <c:pt idx="1">
                  <c:v>171.11984104714443</c:v>
                </c:pt>
                <c:pt idx="2">
                  <c:v>226.27416997969519</c:v>
                </c:pt>
                <c:pt idx="3">
                  <c:v>221.32442251138943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Folha1!$E$19</c:f>
              <c:strCache>
                <c:ptCount val="1"/>
                <c:pt idx="0">
                  <c:v>Neutron
 (calculated)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triangle"/>
            <c:size val="10"/>
            <c:spPr>
              <a:solidFill>
                <a:srgbClr val="FF0000"/>
              </a:solidFill>
            </c:spPr>
          </c:marker>
          <c:xVal>
            <c:numRef>
              <c:f>Folha1!$B$20:$B$23</c:f>
              <c:numCache>
                <c:formatCode>General</c:formatCode>
                <c:ptCount val="4"/>
                <c:pt idx="0">
                  <c:v>1500</c:v>
                </c:pt>
                <c:pt idx="1">
                  <c:v>800</c:v>
                </c:pt>
                <c:pt idx="2">
                  <c:v>500</c:v>
                </c:pt>
                <c:pt idx="3">
                  <c:v>300</c:v>
                </c:pt>
              </c:numCache>
            </c:numRef>
          </c:xVal>
          <c:yVal>
            <c:numRef>
              <c:f>Folha1!$E$20:$E$23</c:f>
              <c:numCache>
                <c:formatCode>0.0000</c:formatCode>
                <c:ptCount val="4"/>
                <c:pt idx="0" formatCode="0.00000">
                  <c:v>148.50260279341194</c:v>
                </c:pt>
                <c:pt idx="1">
                  <c:v>352.21001686921437</c:v>
                </c:pt>
                <c:pt idx="2">
                  <c:v>636.37731486768803</c:v>
                </c:pt>
                <c:pt idx="3">
                  <c:v>1162.4123082309295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Folha1!$F$19</c:f>
              <c:strCache>
                <c:ptCount val="1"/>
                <c:pt idx="0">
                  <c:v>Total extimated</c:v>
                </c:pt>
              </c:strCache>
            </c:strRef>
          </c:tx>
          <c:spPr>
            <a:ln>
              <a:solidFill>
                <a:srgbClr val="00FF00"/>
              </a:solidFill>
            </a:ln>
          </c:spPr>
          <c:marker>
            <c:symbol val="x"/>
            <c:size val="10"/>
            <c:spPr>
              <a:solidFill>
                <a:srgbClr val="00FF00"/>
              </a:solidFill>
            </c:spPr>
          </c:marker>
          <c:xVal>
            <c:numRef>
              <c:f>Folha1!$B$20:$B$23</c:f>
              <c:numCache>
                <c:formatCode>General</c:formatCode>
                <c:ptCount val="4"/>
                <c:pt idx="0">
                  <c:v>1500</c:v>
                </c:pt>
                <c:pt idx="1">
                  <c:v>800</c:v>
                </c:pt>
                <c:pt idx="2">
                  <c:v>500</c:v>
                </c:pt>
                <c:pt idx="3">
                  <c:v>300</c:v>
                </c:pt>
              </c:numCache>
            </c:numRef>
          </c:xVal>
          <c:yVal>
            <c:numRef>
              <c:f>Folha1!$F$20:$F$23</c:f>
              <c:numCache>
                <c:formatCode>General</c:formatCode>
                <c:ptCount val="4"/>
                <c:pt idx="0">
                  <c:v>226.08349668916219</c:v>
                </c:pt>
                <c:pt idx="1">
                  <c:v>415.38861148494198</c:v>
                </c:pt>
                <c:pt idx="2">
                  <c:v>691.54374264385081</c:v>
                </c:pt>
                <c:pt idx="3">
                  <c:v>1190.5839323209771</c:v>
                </c:pt>
              </c:numCache>
            </c:numRef>
          </c:yVal>
          <c:smooth val="1"/>
        </c:ser>
        <c:ser>
          <c:idx val="4"/>
          <c:order val="4"/>
          <c:tx>
            <c:strRef>
              <c:f>Folha1!$G$19</c:f>
              <c:strCache>
                <c:ptCount val="1"/>
                <c:pt idx="0">
                  <c:v>Total measured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ymbol val="star"/>
            <c:size val="10"/>
            <c:spPr>
              <a:solidFill>
                <a:schemeClr val="tx1"/>
              </a:solidFill>
            </c:spPr>
          </c:marker>
          <c:xVal>
            <c:numRef>
              <c:f>Folha1!$B$20:$B$23</c:f>
              <c:numCache>
                <c:formatCode>General</c:formatCode>
                <c:ptCount val="4"/>
                <c:pt idx="0">
                  <c:v>1500</c:v>
                </c:pt>
                <c:pt idx="1">
                  <c:v>800</c:v>
                </c:pt>
                <c:pt idx="2">
                  <c:v>500</c:v>
                </c:pt>
                <c:pt idx="3">
                  <c:v>300</c:v>
                </c:pt>
              </c:numCache>
            </c:numRef>
          </c:xVal>
          <c:yVal>
            <c:numRef>
              <c:f>Folha1!$G$20:$G$23</c:f>
              <c:numCache>
                <c:formatCode>General</c:formatCode>
                <c:ptCount val="4"/>
                <c:pt idx="0">
                  <c:v>255</c:v>
                </c:pt>
                <c:pt idx="1">
                  <c:v>405</c:v>
                </c:pt>
                <c:pt idx="2">
                  <c:v>668</c:v>
                </c:pt>
                <c:pt idx="3">
                  <c:v>1194</c:v>
                </c:pt>
              </c:numCache>
            </c:numRef>
          </c:yVal>
          <c:smooth val="1"/>
        </c:ser>
        <c:ser>
          <c:idx val="5"/>
          <c:order val="5"/>
          <c:tx>
            <c:strRef>
              <c:f>Folha1!$H$19</c:f>
              <c:strCache>
                <c:ptCount val="1"/>
                <c:pt idx="0">
                  <c:v>RPC no neutron
 (meassured)</c:v>
                </c:pt>
              </c:strCache>
            </c:strRef>
          </c:tx>
          <c:spPr>
            <a:ln>
              <a:solidFill>
                <a:srgbClr val="808080"/>
              </a:solidFill>
            </a:ln>
          </c:spPr>
          <c:marker>
            <c:symbol val="dot"/>
            <c:size val="10"/>
            <c:spPr>
              <a:solidFill>
                <a:srgbClr val="808080"/>
              </a:solidFill>
            </c:spPr>
          </c:marker>
          <c:xVal>
            <c:numRef>
              <c:f>Folha1!$B$20:$B$23</c:f>
              <c:numCache>
                <c:formatCode>General</c:formatCode>
                <c:ptCount val="4"/>
                <c:pt idx="0">
                  <c:v>1500</c:v>
                </c:pt>
                <c:pt idx="1">
                  <c:v>800</c:v>
                </c:pt>
                <c:pt idx="2">
                  <c:v>500</c:v>
                </c:pt>
                <c:pt idx="3">
                  <c:v>300</c:v>
                </c:pt>
              </c:numCache>
            </c:numRef>
          </c:xVal>
          <c:yVal>
            <c:numRef>
              <c:f>Folha1!$H$20:$H$23</c:f>
              <c:numCache>
                <c:formatCode>General</c:formatCode>
                <c:ptCount val="4"/>
                <c:pt idx="0">
                  <c:v>88.401697312588368</c:v>
                </c:pt>
                <c:pt idx="1">
                  <c:v>89.108910891089067</c:v>
                </c:pt>
                <c:pt idx="2">
                  <c:v>89.108910891089067</c:v>
                </c:pt>
                <c:pt idx="3">
                  <c:v>90.523338048090466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3811168"/>
        <c:axId val="173811728"/>
      </c:scatterChart>
      <c:scatterChart>
        <c:scatterStyle val="smoothMarker"/>
        <c:varyColors val="0"/>
        <c:ser>
          <c:idx val="6"/>
          <c:order val="6"/>
          <c:tx>
            <c:strRef>
              <c:f>Folha1!$I$19</c:f>
              <c:strCache>
                <c:ptCount val="1"/>
                <c:pt idx="0">
                  <c:v>Q3,4 neutrons</c:v>
                </c:pt>
              </c:strCache>
            </c:strRef>
          </c:tx>
          <c:spPr>
            <a:ln>
              <a:solidFill>
                <a:srgbClr val="0000FF"/>
              </a:solidFill>
              <a:prstDash val="lgDash"/>
            </a:ln>
          </c:spPr>
          <c:marker>
            <c:symbol val="plus"/>
            <c:size val="10"/>
            <c:spPr>
              <a:solidFill>
                <a:srgbClr val="0000FF"/>
              </a:solidFill>
            </c:spPr>
          </c:marker>
          <c:xVal>
            <c:numRef>
              <c:f>Folha1!$B$20:$B$23</c:f>
              <c:numCache>
                <c:formatCode>General</c:formatCode>
                <c:ptCount val="4"/>
                <c:pt idx="0">
                  <c:v>1500</c:v>
                </c:pt>
                <c:pt idx="1">
                  <c:v>800</c:v>
                </c:pt>
                <c:pt idx="2">
                  <c:v>500</c:v>
                </c:pt>
                <c:pt idx="3">
                  <c:v>300</c:v>
                </c:pt>
              </c:numCache>
            </c:numRef>
          </c:xVal>
          <c:yVal>
            <c:numRef>
              <c:f>Folha1!$I$20:$I$23</c:f>
              <c:numCache>
                <c:formatCode>General</c:formatCode>
                <c:ptCount val="4"/>
                <c:pt idx="0">
                  <c:v>111.5</c:v>
                </c:pt>
                <c:pt idx="1">
                  <c:v>88</c:v>
                </c:pt>
                <c:pt idx="2">
                  <c:v>73</c:v>
                </c:pt>
                <c:pt idx="3">
                  <c:v>62</c:v>
                </c:pt>
              </c:numCache>
            </c:numRef>
          </c:yVal>
          <c:smooth val="1"/>
        </c:ser>
        <c:ser>
          <c:idx val="7"/>
          <c:order val="7"/>
          <c:tx>
            <c:strRef>
              <c:f>Folha1!$J$19</c:f>
              <c:strCache>
                <c:ptCount val="1"/>
                <c:pt idx="0">
                  <c:v>Q3,4 noNeutron</c:v>
                </c:pt>
              </c:strCache>
            </c:strRef>
          </c:tx>
          <c:spPr>
            <a:ln>
              <a:solidFill>
                <a:schemeClr val="bg2"/>
              </a:solidFill>
              <a:prstDash val="lgDash"/>
            </a:ln>
          </c:spPr>
          <c:marker>
            <c:symbol val="dot"/>
            <c:size val="10"/>
            <c:spPr>
              <a:solidFill>
                <a:schemeClr val="bg2"/>
              </a:solidFill>
            </c:spPr>
          </c:marker>
          <c:xVal>
            <c:numRef>
              <c:f>Folha1!$B$20:$B$23</c:f>
              <c:numCache>
                <c:formatCode>General</c:formatCode>
                <c:ptCount val="4"/>
                <c:pt idx="0">
                  <c:v>1500</c:v>
                </c:pt>
                <c:pt idx="1">
                  <c:v>800</c:v>
                </c:pt>
                <c:pt idx="2">
                  <c:v>500</c:v>
                </c:pt>
                <c:pt idx="3">
                  <c:v>300</c:v>
                </c:pt>
              </c:numCache>
            </c:numRef>
          </c:xVal>
          <c:yVal>
            <c:numRef>
              <c:f>Folha1!$J$20:$J$23</c:f>
              <c:numCache>
                <c:formatCode>General</c:formatCode>
                <c:ptCount val="4"/>
                <c:pt idx="0">
                  <c:v>77</c:v>
                </c:pt>
                <c:pt idx="1">
                  <c:v>69</c:v>
                </c:pt>
                <c:pt idx="2">
                  <c:v>66.5</c:v>
                </c:pt>
                <c:pt idx="3">
                  <c:v>65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3812848"/>
        <c:axId val="173812288"/>
      </c:scatterChart>
      <c:valAx>
        <c:axId val="173811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73811728"/>
        <c:crosses val="autoZero"/>
        <c:crossBetween val="midCat"/>
      </c:valAx>
      <c:valAx>
        <c:axId val="173811728"/>
        <c:scaling>
          <c:orientation val="minMax"/>
        </c:scaling>
        <c:delete val="0"/>
        <c:axPos val="l"/>
        <c:majorGridlines/>
        <c:numFmt formatCode="0" sourceLinked="0"/>
        <c:majorTickMark val="out"/>
        <c:minorTickMark val="none"/>
        <c:tickLblPos val="nextTo"/>
        <c:crossAx val="173811168"/>
        <c:crosses val="autoZero"/>
        <c:crossBetween val="midCat"/>
      </c:valAx>
      <c:valAx>
        <c:axId val="173812288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173812848"/>
        <c:crosses val="max"/>
        <c:crossBetween val="midCat"/>
      </c:valAx>
      <c:valAx>
        <c:axId val="1738128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73812288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Folha1!$C$42</c:f>
              <c:strCache>
                <c:ptCount val="1"/>
                <c:pt idx="0">
                  <c:v>RPC neutron
  (meassured)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ymbol val="square"/>
            <c:size val="10"/>
            <c:spPr>
              <a:solidFill>
                <a:srgbClr val="0000FF"/>
              </a:solidFill>
            </c:spPr>
          </c:marker>
          <c:xVal>
            <c:numRef>
              <c:f>Folha1!$B$43:$B$46</c:f>
              <c:numCache>
                <c:formatCode>General</c:formatCode>
                <c:ptCount val="4"/>
                <c:pt idx="0">
                  <c:v>1500</c:v>
                </c:pt>
                <c:pt idx="1">
                  <c:v>800</c:v>
                </c:pt>
                <c:pt idx="2">
                  <c:v>500</c:v>
                </c:pt>
                <c:pt idx="3">
                  <c:v>300</c:v>
                </c:pt>
              </c:numCache>
            </c:numRef>
          </c:xVal>
          <c:yVal>
            <c:numRef>
              <c:f>Folha1!$C$43:$C$46</c:f>
              <c:numCache>
                <c:formatCode>0.00000</c:formatCode>
                <c:ptCount val="4"/>
                <c:pt idx="0">
                  <c:v>150.63649222065058</c:v>
                </c:pt>
                <c:pt idx="1">
                  <c:v>178.21782178217816</c:v>
                </c:pt>
                <c:pt idx="2">
                  <c:v>176.09618104667609</c:v>
                </c:pt>
                <c:pt idx="3">
                  <c:v>159.12305516265909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Folha1!$D$42</c:f>
              <c:strCache>
                <c:ptCount val="1"/>
                <c:pt idx="0">
                  <c:v>POS</c:v>
                </c:pt>
              </c:strCache>
            </c:strRef>
          </c:tx>
          <c:spPr>
            <a:ln>
              <a:solidFill>
                <a:srgbClr val="FF9900"/>
              </a:solidFill>
            </a:ln>
          </c:spPr>
          <c:marker>
            <c:symbol val="square"/>
            <c:size val="10"/>
            <c:spPr>
              <a:solidFill>
                <a:srgbClr val="FF9900"/>
              </a:solidFill>
            </c:spPr>
          </c:marker>
          <c:xVal>
            <c:numRef>
              <c:f>Folha1!$B$43:$B$46</c:f>
              <c:numCache>
                <c:formatCode>General</c:formatCode>
                <c:ptCount val="4"/>
                <c:pt idx="0">
                  <c:v>1500</c:v>
                </c:pt>
                <c:pt idx="1">
                  <c:v>800</c:v>
                </c:pt>
                <c:pt idx="2">
                  <c:v>500</c:v>
                </c:pt>
                <c:pt idx="3">
                  <c:v>300</c:v>
                </c:pt>
              </c:numCache>
            </c:numRef>
          </c:xVal>
          <c:yVal>
            <c:numRef>
              <c:f>Folha1!$D$43:$D$46</c:f>
              <c:numCache>
                <c:formatCode>General</c:formatCode>
                <c:ptCount val="4"/>
                <c:pt idx="0">
                  <c:v>91.923881554251125</c:v>
                </c:pt>
                <c:pt idx="1">
                  <c:v>171.11984104714443</c:v>
                </c:pt>
                <c:pt idx="2">
                  <c:v>226.27416997969519</c:v>
                </c:pt>
                <c:pt idx="3">
                  <c:v>221.32442251138943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Folha1!$E$42</c:f>
              <c:strCache>
                <c:ptCount val="1"/>
                <c:pt idx="0">
                  <c:v>Neutron
 (calculated)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triangle"/>
            <c:size val="10"/>
            <c:spPr>
              <a:solidFill>
                <a:srgbClr val="FF0000"/>
              </a:solidFill>
            </c:spPr>
          </c:marker>
          <c:xVal>
            <c:numRef>
              <c:f>Folha1!$B$43:$B$46</c:f>
              <c:numCache>
                <c:formatCode>General</c:formatCode>
                <c:ptCount val="4"/>
                <c:pt idx="0">
                  <c:v>1500</c:v>
                </c:pt>
                <c:pt idx="1">
                  <c:v>800</c:v>
                </c:pt>
                <c:pt idx="2">
                  <c:v>500</c:v>
                </c:pt>
                <c:pt idx="3">
                  <c:v>300</c:v>
                </c:pt>
              </c:numCache>
            </c:numRef>
          </c:xVal>
          <c:yVal>
            <c:numRef>
              <c:f>Folha1!$E$43:$E$46</c:f>
              <c:numCache>
                <c:formatCode>0.00000</c:formatCode>
                <c:ptCount val="4"/>
                <c:pt idx="0">
                  <c:v>148.50260279341194</c:v>
                </c:pt>
                <c:pt idx="1">
                  <c:v>352.21001686921437</c:v>
                </c:pt>
                <c:pt idx="2">
                  <c:v>636.37731486768803</c:v>
                </c:pt>
                <c:pt idx="3">
                  <c:v>1162.4123082309295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Folha1!$F$42</c:f>
              <c:strCache>
                <c:ptCount val="1"/>
                <c:pt idx="0">
                  <c:v>Total extimated</c:v>
                </c:pt>
              </c:strCache>
            </c:strRef>
          </c:tx>
          <c:spPr>
            <a:ln>
              <a:solidFill>
                <a:srgbClr val="00FF00"/>
              </a:solidFill>
            </a:ln>
          </c:spPr>
          <c:marker>
            <c:symbol val="x"/>
            <c:size val="10"/>
            <c:spPr>
              <a:solidFill>
                <a:srgbClr val="00FF00"/>
              </a:solidFill>
            </c:spPr>
          </c:marker>
          <c:xVal>
            <c:numRef>
              <c:f>Folha1!$B$43:$B$46</c:f>
              <c:numCache>
                <c:formatCode>General</c:formatCode>
                <c:ptCount val="4"/>
                <c:pt idx="0">
                  <c:v>1500</c:v>
                </c:pt>
                <c:pt idx="1">
                  <c:v>800</c:v>
                </c:pt>
                <c:pt idx="2">
                  <c:v>500</c:v>
                </c:pt>
                <c:pt idx="3">
                  <c:v>300</c:v>
                </c:pt>
              </c:numCache>
            </c:numRef>
          </c:xVal>
          <c:yVal>
            <c:numRef>
              <c:f>Folha1!$F$43:$F$46</c:f>
              <c:numCache>
                <c:formatCode>General</c:formatCode>
                <c:ptCount val="4"/>
                <c:pt idx="0">
                  <c:v>230.63905962555432</c:v>
                </c:pt>
                <c:pt idx="1">
                  <c:v>430.22725155875065</c:v>
                </c:pt>
                <c:pt idx="2">
                  <c:v>697.98707141137811</c:v>
                </c:pt>
                <c:pt idx="3">
                  <c:v>1193.9459874764261</c:v>
                </c:pt>
              </c:numCache>
            </c:numRef>
          </c:yVal>
          <c:smooth val="1"/>
        </c:ser>
        <c:ser>
          <c:idx val="4"/>
          <c:order val="4"/>
          <c:tx>
            <c:strRef>
              <c:f>Folha1!$G$42</c:f>
              <c:strCache>
                <c:ptCount val="1"/>
                <c:pt idx="0">
                  <c:v>Total measured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marker>
            <c:symbol val="star"/>
            <c:size val="10"/>
            <c:spPr>
              <a:solidFill>
                <a:schemeClr val="tx2"/>
              </a:solidFill>
            </c:spPr>
          </c:marker>
          <c:xVal>
            <c:numRef>
              <c:f>Folha1!$B$43:$B$46</c:f>
              <c:numCache>
                <c:formatCode>General</c:formatCode>
                <c:ptCount val="4"/>
                <c:pt idx="0">
                  <c:v>1500</c:v>
                </c:pt>
                <c:pt idx="1">
                  <c:v>800</c:v>
                </c:pt>
                <c:pt idx="2">
                  <c:v>500</c:v>
                </c:pt>
                <c:pt idx="3">
                  <c:v>300</c:v>
                </c:pt>
              </c:numCache>
            </c:numRef>
          </c:xVal>
          <c:yVal>
            <c:numRef>
              <c:f>Folha1!$G$43:$G$46</c:f>
              <c:numCache>
                <c:formatCode>General</c:formatCode>
                <c:ptCount val="4"/>
                <c:pt idx="0">
                  <c:v>337</c:v>
                </c:pt>
                <c:pt idx="1">
                  <c:v>482</c:v>
                </c:pt>
                <c:pt idx="2">
                  <c:v>733</c:v>
                </c:pt>
                <c:pt idx="3">
                  <c:v>1247</c:v>
                </c:pt>
              </c:numCache>
            </c:numRef>
          </c:yVal>
          <c:smooth val="1"/>
        </c:ser>
        <c:ser>
          <c:idx val="5"/>
          <c:order val="5"/>
          <c:tx>
            <c:strRef>
              <c:f>Folha1!$H$42</c:f>
              <c:strCache>
                <c:ptCount val="1"/>
                <c:pt idx="0">
                  <c:v>RPC no neutron
 (meassured)</c:v>
                </c:pt>
              </c:strCache>
            </c:strRef>
          </c:tx>
          <c:spPr>
            <a:ln>
              <a:solidFill>
                <a:schemeClr val="bg2"/>
              </a:solidFill>
            </a:ln>
          </c:spPr>
          <c:marker>
            <c:symbol val="dot"/>
            <c:size val="10"/>
            <c:spPr>
              <a:solidFill>
                <a:schemeClr val="bg2"/>
              </a:solidFill>
            </c:spPr>
          </c:marker>
          <c:xVal>
            <c:numRef>
              <c:f>Folha1!$B$43:$B$46</c:f>
              <c:numCache>
                <c:formatCode>General</c:formatCode>
                <c:ptCount val="4"/>
                <c:pt idx="0">
                  <c:v>1500</c:v>
                </c:pt>
                <c:pt idx="1">
                  <c:v>800</c:v>
                </c:pt>
                <c:pt idx="2">
                  <c:v>500</c:v>
                </c:pt>
                <c:pt idx="3">
                  <c:v>300</c:v>
                </c:pt>
              </c:numCache>
            </c:numRef>
          </c:xVal>
          <c:yVal>
            <c:numRef>
              <c:f>Folha1!$H$43:$H$46</c:f>
              <c:numCache>
                <c:formatCode>General</c:formatCode>
                <c:ptCount val="4"/>
                <c:pt idx="0">
                  <c:v>149.92927864214994</c:v>
                </c:pt>
                <c:pt idx="1">
                  <c:v>131.5417256011315</c:v>
                </c:pt>
                <c:pt idx="2">
                  <c:v>131.5417256011315</c:v>
                </c:pt>
                <c:pt idx="3">
                  <c:v>130.83451202263083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6462352"/>
        <c:axId val="176462912"/>
      </c:scatterChart>
      <c:scatterChart>
        <c:scatterStyle val="smoothMarker"/>
        <c:varyColors val="0"/>
        <c:ser>
          <c:idx val="6"/>
          <c:order val="6"/>
          <c:tx>
            <c:strRef>
              <c:f>Folha1!$I$42</c:f>
              <c:strCache>
                <c:ptCount val="1"/>
                <c:pt idx="0">
                  <c:v>Q1,2 neutrons</c:v>
                </c:pt>
              </c:strCache>
            </c:strRef>
          </c:tx>
          <c:spPr>
            <a:ln>
              <a:solidFill>
                <a:srgbClr val="0000FF"/>
              </a:solidFill>
              <a:prstDash val="lgDash"/>
            </a:ln>
          </c:spPr>
          <c:marker>
            <c:symbol val="square"/>
            <c:size val="10"/>
            <c:spPr>
              <a:solidFill>
                <a:srgbClr val="0000FF"/>
              </a:solidFill>
            </c:spPr>
          </c:marker>
          <c:dPt>
            <c:idx val="1"/>
            <c:marker>
              <c:spPr>
                <a:solidFill>
                  <a:srgbClr val="0000FF"/>
                </a:solidFill>
                <a:ln>
                  <a:prstDash val="lgDash"/>
                </a:ln>
              </c:spPr>
            </c:marker>
            <c:bubble3D val="0"/>
          </c:dPt>
          <c:xVal>
            <c:numRef>
              <c:f>Folha1!$B$43:$B$46</c:f>
              <c:numCache>
                <c:formatCode>General</c:formatCode>
                <c:ptCount val="4"/>
                <c:pt idx="0">
                  <c:v>1500</c:v>
                </c:pt>
                <c:pt idx="1">
                  <c:v>800</c:v>
                </c:pt>
                <c:pt idx="2">
                  <c:v>500</c:v>
                </c:pt>
                <c:pt idx="3">
                  <c:v>300</c:v>
                </c:pt>
              </c:numCache>
            </c:numRef>
          </c:xVal>
          <c:yVal>
            <c:numRef>
              <c:f>Folha1!$I$43:$I$46</c:f>
              <c:numCache>
                <c:formatCode>General</c:formatCode>
                <c:ptCount val="4"/>
                <c:pt idx="0">
                  <c:v>60.5</c:v>
                </c:pt>
                <c:pt idx="1">
                  <c:v>58</c:v>
                </c:pt>
                <c:pt idx="2">
                  <c:v>48</c:v>
                </c:pt>
                <c:pt idx="3">
                  <c:v>41.5</c:v>
                </c:pt>
              </c:numCache>
            </c:numRef>
          </c:yVal>
          <c:smooth val="1"/>
        </c:ser>
        <c:ser>
          <c:idx val="7"/>
          <c:order val="7"/>
          <c:tx>
            <c:strRef>
              <c:f>Folha1!$J$42</c:f>
              <c:strCache>
                <c:ptCount val="1"/>
                <c:pt idx="0">
                  <c:v>Q1,2 noNeutron</c:v>
                </c:pt>
              </c:strCache>
            </c:strRef>
          </c:tx>
          <c:spPr>
            <a:ln>
              <a:solidFill>
                <a:srgbClr val="808080"/>
              </a:solidFill>
              <a:prstDash val="lgDash"/>
            </a:ln>
          </c:spPr>
          <c:marker>
            <c:symbol val="dot"/>
            <c:size val="10"/>
            <c:spPr>
              <a:solidFill>
                <a:srgbClr val="808080"/>
              </a:solidFill>
            </c:spPr>
          </c:marker>
          <c:xVal>
            <c:numRef>
              <c:f>Folha1!$B$43:$B$46</c:f>
              <c:numCache>
                <c:formatCode>General</c:formatCode>
                <c:ptCount val="4"/>
                <c:pt idx="0">
                  <c:v>1500</c:v>
                </c:pt>
                <c:pt idx="1">
                  <c:v>800</c:v>
                </c:pt>
                <c:pt idx="2">
                  <c:v>500</c:v>
                </c:pt>
                <c:pt idx="3">
                  <c:v>300</c:v>
                </c:pt>
              </c:numCache>
            </c:numRef>
          </c:xVal>
          <c:yVal>
            <c:numRef>
              <c:f>Folha1!$J$43:$J$46</c:f>
              <c:numCache>
                <c:formatCode>General</c:formatCode>
                <c:ptCount val="4"/>
                <c:pt idx="0">
                  <c:v>35</c:v>
                </c:pt>
                <c:pt idx="1">
                  <c:v>33</c:v>
                </c:pt>
                <c:pt idx="2">
                  <c:v>34.5</c:v>
                </c:pt>
                <c:pt idx="3">
                  <c:v>37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6464032"/>
        <c:axId val="176463472"/>
      </c:scatterChart>
      <c:valAx>
        <c:axId val="176462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76462912"/>
        <c:crosses val="autoZero"/>
        <c:crossBetween val="midCat"/>
      </c:valAx>
      <c:valAx>
        <c:axId val="176462912"/>
        <c:scaling>
          <c:orientation val="minMax"/>
        </c:scaling>
        <c:delete val="0"/>
        <c:axPos val="l"/>
        <c:majorGridlines/>
        <c:numFmt formatCode="0" sourceLinked="0"/>
        <c:majorTickMark val="out"/>
        <c:minorTickMark val="none"/>
        <c:tickLblPos val="nextTo"/>
        <c:crossAx val="176462352"/>
        <c:crosses val="autoZero"/>
        <c:crossBetween val="midCat"/>
      </c:valAx>
      <c:valAx>
        <c:axId val="176463472"/>
        <c:scaling>
          <c:orientation val="minMax"/>
          <c:max val="120"/>
        </c:scaling>
        <c:delete val="0"/>
        <c:axPos val="r"/>
        <c:numFmt formatCode="General" sourceLinked="1"/>
        <c:majorTickMark val="out"/>
        <c:minorTickMark val="none"/>
        <c:tickLblPos val="nextTo"/>
        <c:crossAx val="176464032"/>
        <c:crosses val="max"/>
        <c:crossBetween val="midCat"/>
      </c:valAx>
      <c:valAx>
        <c:axId val="1764640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76463472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1572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511572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0E942B8F-F66B-40F0-9E9F-4F795F8DD215}" type="datetimeFigureOut">
              <a:rPr lang="en-GB" smtClean="0"/>
              <a:pPr/>
              <a:t>21/03/2014</a:t>
            </a:fld>
            <a:endParaRPr lang="en-GB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6763"/>
            <a:ext cx="5114925" cy="383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710248" y="4859933"/>
            <a:ext cx="5681980" cy="4604147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GB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9718090"/>
            <a:ext cx="3077739" cy="511572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4023092" y="9718090"/>
            <a:ext cx="3077739" cy="511572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40D85DCB-221E-4EAD-9C00-E54499EA978E}" type="slidenum">
              <a:rPr lang="en-GB" smtClean="0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7514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85DCB-221E-4EAD-9C00-E54499EA978E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855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85DCB-221E-4EAD-9C00-E54499EA978E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7152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GB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PT" smtClean="0"/>
              <a:t>Faça clique para editar o estilo</a:t>
            </a:r>
            <a:endParaRPr lang="en-GB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F269A8-F435-4AB0-AF20-248EE7FB77DC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GB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GB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33BFD2-2737-4CD2-810B-202A03DDA360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GB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GB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5CAD2C-858A-450B-9225-36E58EEED1A3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GB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GB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531290-C69B-4C59-927C-0240E85064BC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en-GB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410D1-8EC0-4518-8229-D391632418F7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GB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GB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GB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B9FB94-FFAF-4D1C-BFEC-6296F3BE831E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GB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GB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GB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3E4425-7080-4CB2-84D4-BBA95B42582E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GB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98CFC8-FD5C-4043-A869-840F836C832E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F11A83-3761-4763-8FB4-D01A20C690F7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en-GB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GB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FC4565-1C6D-446C-A03E-4EDEE5B3D221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en-GB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AEC529-E078-4F01-8B7A-9908CC74F84B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230F2501-360E-41A1-89A8-3D34F05BDE9A}" type="slidenum">
              <a:rPr lang="en-US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33.emf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4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7.emf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8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1921167" y="5589240"/>
            <a:ext cx="6952847" cy="1080120"/>
          </a:xfrm>
          <a:prstGeom prst="rect">
            <a:avLst/>
          </a:prstGeom>
          <a:noFill/>
          <a:ln w="9525">
            <a:solidFill>
              <a:srgbClr val="9900CC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endParaRPr lang="en-US" sz="1000" dirty="0" smtClean="0">
              <a:solidFill>
                <a:srgbClr val="0000CC"/>
              </a:solidFill>
            </a:endParaRPr>
          </a:p>
          <a:p>
            <a:pPr marL="342900" indent="-342900" algn="ctr">
              <a:spcBef>
                <a:spcPct val="20000"/>
              </a:spcBef>
            </a:pPr>
            <a:endParaRPr lang="en-US" sz="1400" dirty="0">
              <a:solidFill>
                <a:srgbClr val="0000CC"/>
              </a:solidFill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en-US" sz="1600" dirty="0" smtClean="0">
                <a:solidFill>
                  <a:srgbClr val="9900CC"/>
                </a:solidFill>
              </a:rPr>
              <a:t>Based on a recent talk by </a:t>
            </a:r>
            <a:r>
              <a:rPr lang="en-US" sz="1600" b="1" u="sng" dirty="0">
                <a:solidFill>
                  <a:srgbClr val="9900CC"/>
                </a:solidFill>
              </a:rPr>
              <a:t>A. Blanco</a:t>
            </a:r>
            <a:r>
              <a:rPr lang="en-US" sz="1600" dirty="0" smtClean="0">
                <a:solidFill>
                  <a:srgbClr val="9900CC"/>
                </a:solidFill>
              </a:rPr>
              <a:t> at RPC2014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97978" y="949365"/>
            <a:ext cx="8694502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endParaRPr lang="en-GB" sz="3200" b="1" dirty="0" smtClean="0"/>
          </a:p>
          <a:p>
            <a:pPr algn="ctr"/>
            <a:r>
              <a:rPr lang="en-GB" sz="3200" b="1" dirty="0" err="1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NeuLAND</a:t>
            </a:r>
            <a:r>
              <a:rPr lang="en-GB" sz="3200" b="1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a detector for fast neutrons</a:t>
            </a:r>
          </a:p>
          <a:p>
            <a:pPr algn="ctr"/>
            <a:r>
              <a:rPr lang="en-GB" sz="2800" b="1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RPC-based alternative</a:t>
            </a:r>
          </a:p>
          <a:p>
            <a:pPr algn="ctr"/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en-GB" sz="2000" i="1" dirty="0" smtClean="0">
                <a:solidFill>
                  <a:schemeClr val="bg1">
                    <a:lumMod val="65000"/>
                  </a:schemeClr>
                </a:solidFill>
              </a:rPr>
              <a:t>R. Ferreira Marques</a:t>
            </a:r>
            <a:endParaRPr lang="en-GB" sz="2800" i="1" dirty="0" smtClean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for the LIP-Coimbra Team</a:t>
            </a:r>
          </a:p>
          <a:p>
            <a:pPr algn="ctr"/>
            <a:r>
              <a:rPr lang="en-GB" sz="1400" dirty="0" smtClean="0">
                <a:solidFill>
                  <a:schemeClr val="bg1">
                    <a:lumMod val="65000"/>
                  </a:schemeClr>
                </a:solidFill>
              </a:rPr>
              <a:t>(</a:t>
            </a:r>
            <a:r>
              <a:rPr lang="pt-PT" sz="1400" dirty="0">
                <a:solidFill>
                  <a:schemeClr val="bg1">
                    <a:lumMod val="65000"/>
                  </a:schemeClr>
                </a:solidFill>
              </a:rPr>
              <a:t>P. </a:t>
            </a:r>
            <a:r>
              <a:rPr lang="pt-PT" sz="1400" dirty="0" smtClean="0">
                <a:solidFill>
                  <a:schemeClr val="bg1">
                    <a:lumMod val="65000"/>
                  </a:schemeClr>
                </a:solidFill>
              </a:rPr>
              <a:t>Fonte, R</a:t>
            </a:r>
            <a:r>
              <a:rPr lang="pt-PT" sz="1400" dirty="0">
                <a:solidFill>
                  <a:schemeClr val="bg1">
                    <a:lumMod val="65000"/>
                  </a:schemeClr>
                </a:solidFill>
              </a:rPr>
              <a:t>. Ferreira </a:t>
            </a:r>
            <a:r>
              <a:rPr lang="pt-PT" sz="1400" dirty="0" smtClean="0">
                <a:solidFill>
                  <a:schemeClr val="bg1">
                    <a:lumMod val="65000"/>
                  </a:schemeClr>
                </a:solidFill>
              </a:rPr>
              <a:t>Marques, A</a:t>
            </a:r>
            <a:r>
              <a:rPr lang="pt-PT" sz="14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pt-PT" sz="1400" dirty="0" smtClean="0">
                <a:solidFill>
                  <a:schemeClr val="bg1">
                    <a:lumMod val="65000"/>
                  </a:schemeClr>
                </a:solidFill>
              </a:rPr>
              <a:t>Blanco, L</a:t>
            </a:r>
            <a:r>
              <a:rPr lang="pt-PT" sz="14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pt-PT" sz="1400" dirty="0" smtClean="0">
                <a:solidFill>
                  <a:schemeClr val="bg1">
                    <a:lumMod val="65000"/>
                  </a:schemeClr>
                </a:solidFill>
              </a:rPr>
              <a:t>Lopes, R</a:t>
            </a:r>
            <a:r>
              <a:rPr lang="pt-PT" sz="14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pt-PT" sz="1400" dirty="0" smtClean="0">
                <a:solidFill>
                  <a:schemeClr val="bg1">
                    <a:lumMod val="65000"/>
                  </a:schemeClr>
                </a:solidFill>
              </a:rPr>
              <a:t>Alves, A</a:t>
            </a:r>
            <a:r>
              <a:rPr lang="pt-PT" sz="14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pt-PT" sz="1400" dirty="0" smtClean="0">
                <a:solidFill>
                  <a:schemeClr val="bg1">
                    <a:lumMod val="65000"/>
                  </a:schemeClr>
                </a:solidFill>
              </a:rPr>
              <a:t>Pereira, C</a:t>
            </a:r>
            <a:r>
              <a:rPr lang="pt-PT" sz="14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pt-PT" sz="1400" dirty="0" smtClean="0">
                <a:solidFill>
                  <a:schemeClr val="bg1">
                    <a:lumMod val="65000"/>
                  </a:schemeClr>
                </a:solidFill>
              </a:rPr>
              <a:t>Silva, J.A</a:t>
            </a:r>
            <a:r>
              <a:rPr lang="pt-PT" sz="14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pt-PT" sz="1400" dirty="0" smtClean="0">
                <a:solidFill>
                  <a:schemeClr val="bg1">
                    <a:lumMod val="65000"/>
                  </a:schemeClr>
                </a:solidFill>
              </a:rPr>
              <a:t>Oliveira</a:t>
            </a:r>
            <a:r>
              <a:rPr lang="en-GB" sz="1400" dirty="0" smtClean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algn="ctr"/>
            <a:endParaRPr lang="en-GB" sz="1200" dirty="0" smtClean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</a:rPr>
              <a:t>in collaboration with a team from Uni. Lisbon</a:t>
            </a:r>
          </a:p>
          <a:p>
            <a:pPr algn="ctr"/>
            <a:r>
              <a:rPr lang="en-GB" sz="1400" dirty="0" smtClean="0">
                <a:solidFill>
                  <a:schemeClr val="bg1">
                    <a:lumMod val="65000"/>
                  </a:schemeClr>
                </a:solidFill>
              </a:rPr>
              <a:t>(</a:t>
            </a:r>
            <a:r>
              <a:rPr lang="pt-PT" sz="1400" dirty="0" smtClean="0">
                <a:solidFill>
                  <a:schemeClr val="bg1">
                    <a:lumMod val="65000"/>
                  </a:schemeClr>
                </a:solidFill>
              </a:rPr>
              <a:t>D. </a:t>
            </a:r>
            <a:r>
              <a:rPr lang="pt-PT" sz="1400" dirty="0" err="1" smtClean="0">
                <a:solidFill>
                  <a:schemeClr val="bg1">
                    <a:lumMod val="65000"/>
                  </a:schemeClr>
                </a:solidFill>
              </a:rPr>
              <a:t>Galaviz</a:t>
            </a:r>
            <a:r>
              <a:rPr lang="pt-PT" sz="1400" dirty="0" smtClean="0">
                <a:solidFill>
                  <a:schemeClr val="bg1">
                    <a:lumMod val="65000"/>
                  </a:schemeClr>
                </a:solidFill>
              </a:rPr>
              <a:t>, J. Machado, P. </a:t>
            </a:r>
            <a:r>
              <a:rPr lang="pt-PT" sz="1400" dirty="0" err="1" smtClean="0">
                <a:solidFill>
                  <a:schemeClr val="bg1">
                    <a:lumMod val="65000"/>
                  </a:schemeClr>
                </a:solidFill>
              </a:rPr>
              <a:t>Teubig</a:t>
            </a:r>
            <a:r>
              <a:rPr lang="en-GB" sz="1400" dirty="0" smtClean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algn="ctr"/>
            <a:endParaRPr lang="en-US" sz="1400" dirty="0"/>
          </a:p>
        </p:txBody>
      </p:sp>
      <p:pic>
        <p:nvPicPr>
          <p:cNvPr id="11" name="Picture 1"/>
          <p:cNvPicPr>
            <a:picLocks noChangeAspect="1"/>
          </p:cNvPicPr>
          <p:nvPr/>
        </p:nvPicPr>
        <p:blipFill rotWithShape="1">
          <a:blip r:embed="rId2" cstate="print"/>
          <a:srcRect r="73228"/>
          <a:stretch/>
        </p:blipFill>
        <p:spPr>
          <a:xfrm>
            <a:off x="238057" y="5583428"/>
            <a:ext cx="1453623" cy="1085932"/>
          </a:xfrm>
          <a:prstGeom prst="rect">
            <a:avLst/>
          </a:prstGeom>
        </p:spPr>
      </p:pic>
      <p:pic>
        <p:nvPicPr>
          <p:cNvPr id="14" name="Picture 11" descr="cfnul_blu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260648"/>
            <a:ext cx="936104" cy="936104"/>
          </a:xfrm>
          <a:prstGeom prst="rect">
            <a:avLst/>
          </a:prstGeom>
          <a:noFill/>
        </p:spPr>
      </p:pic>
      <p:pic>
        <p:nvPicPr>
          <p:cNvPr id="15" name="Pictur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888" y="241556"/>
            <a:ext cx="1585373" cy="502057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53210"/>
            <a:ext cx="1453623" cy="970436"/>
          </a:xfrm>
          <a:prstGeom prst="rect">
            <a:avLst/>
          </a:prstGeom>
        </p:spPr>
      </p:pic>
      <p:cxnSp>
        <p:nvCxnSpPr>
          <p:cNvPr id="4" name="Conexão reta 3"/>
          <p:cNvCxnSpPr/>
          <p:nvPr/>
        </p:nvCxnSpPr>
        <p:spPr>
          <a:xfrm flipV="1">
            <a:off x="144016" y="4606824"/>
            <a:ext cx="8892480" cy="343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5341" y="4669528"/>
            <a:ext cx="2042403" cy="684310"/>
          </a:xfrm>
          <a:prstGeom prst="rect">
            <a:avLst/>
          </a:prstGeom>
        </p:spPr>
      </p:pic>
      <p:pic>
        <p:nvPicPr>
          <p:cNvPr id="28" name="Imagem 27" descr="logo_ENSAR.png"/>
          <p:cNvPicPr>
            <a:picLocks noChangeAspect="1"/>
          </p:cNvPicPr>
          <p:nvPr/>
        </p:nvPicPr>
        <p:blipFill rotWithShape="1">
          <a:blip r:embed="rId7" cstate="print"/>
          <a:srcRect l="5192"/>
          <a:stretch/>
        </p:blipFill>
        <p:spPr>
          <a:xfrm>
            <a:off x="2339752" y="4641156"/>
            <a:ext cx="2630104" cy="732060"/>
          </a:xfrm>
          <a:prstGeom prst="rect">
            <a:avLst/>
          </a:prstGeom>
        </p:spPr>
      </p:pic>
      <p:pic>
        <p:nvPicPr>
          <p:cNvPr id="29" name="Picture 6" descr="D:\lip\presentaciones &amp; conferencias\workshop rpc2014\proton\logotipos QREN e tal\Logo_Compete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44208" y="4569148"/>
            <a:ext cx="1340366" cy="804068"/>
          </a:xfrm>
          <a:prstGeom prst="rect">
            <a:avLst/>
          </a:prstGeom>
          <a:noFill/>
        </p:spPr>
      </p:pic>
      <p:pic>
        <p:nvPicPr>
          <p:cNvPr id="30" name="Picture 7" descr="D:\lip\presentaciones &amp; conferencias\workshop rpc2014\proton\logotipos QREN e tal\QREN_Logo(COR)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60032" y="4365104"/>
            <a:ext cx="1915322" cy="1008112"/>
          </a:xfrm>
          <a:prstGeom prst="rect">
            <a:avLst/>
          </a:prstGeom>
          <a:noFill/>
        </p:spPr>
      </p:pic>
      <p:pic>
        <p:nvPicPr>
          <p:cNvPr id="31" name="Picture 8" descr="D:\lip\presentaciones &amp; conferencias\workshop rpc2014\proton\logotipos QREN e tal\UE_cores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794051" y="4641156"/>
            <a:ext cx="1048897" cy="7126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0" name="Group 4"/>
          <p:cNvGrpSpPr>
            <a:grpSpLocks/>
          </p:cNvGrpSpPr>
          <p:nvPr/>
        </p:nvGrpSpPr>
        <p:grpSpPr bwMode="auto">
          <a:xfrm>
            <a:off x="0" y="0"/>
            <a:ext cx="9144000" cy="366713"/>
            <a:chOff x="0" y="0"/>
            <a:chExt cx="5760" cy="231"/>
          </a:xfrm>
        </p:grpSpPr>
        <p:sp>
          <p:nvSpPr>
            <p:cNvPr id="4101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 smtClean="0"/>
                <a:t>Setup. </a:t>
              </a:r>
              <a:r>
                <a:rPr lang="en-US" dirty="0"/>
                <a:t>RPC Auxiliary systems: Low Voltage, FEE and DAQ </a:t>
              </a:r>
            </a:p>
          </p:txBody>
        </p:sp>
        <p:sp>
          <p:nvSpPr>
            <p:cNvPr id="4102" name="Line 6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395288" y="5949950"/>
            <a:ext cx="8497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In total the TDC board (TRB) read out 120 RPC channels </a:t>
            </a:r>
            <a:r>
              <a:rPr lang="en-US" dirty="0" smtClean="0"/>
              <a:t>(30/unit</a:t>
            </a:r>
            <a:r>
              <a:rPr lang="en-US" dirty="0" smtClean="0">
                <a:sym typeface="Symbol" panose="05050102010706020507" pitchFamily="18" charset="2"/>
              </a:rPr>
              <a:t></a:t>
            </a:r>
            <a:r>
              <a:rPr lang="en-US" dirty="0" smtClean="0"/>
              <a:t> 4 units)               </a:t>
            </a:r>
            <a:r>
              <a:rPr lang="en-US" dirty="0"/>
              <a:t>+ </a:t>
            </a:r>
            <a:r>
              <a:rPr lang="en-US" dirty="0" smtClean="0"/>
              <a:t>start detector</a:t>
            </a:r>
            <a:endParaRPr lang="en-US" dirty="0"/>
          </a:p>
        </p:txBody>
      </p:sp>
      <p:pic>
        <p:nvPicPr>
          <p:cNvPr id="4106" name="Picture 10" descr="2012-11-04 17"/>
          <p:cNvPicPr>
            <a:picLocks noChangeAspect="1" noChangeArrowheads="1"/>
          </p:cNvPicPr>
          <p:nvPr/>
        </p:nvPicPr>
        <p:blipFill>
          <a:blip r:embed="rId2" cstate="print"/>
          <a:srcRect r="41727"/>
          <a:stretch>
            <a:fillRect/>
          </a:stretch>
        </p:blipFill>
        <p:spPr bwMode="auto">
          <a:xfrm>
            <a:off x="5508625" y="1987550"/>
            <a:ext cx="3022600" cy="3889375"/>
          </a:xfrm>
          <a:prstGeom prst="rect">
            <a:avLst/>
          </a:prstGeom>
          <a:noFill/>
        </p:spPr>
      </p:pic>
      <p:pic>
        <p:nvPicPr>
          <p:cNvPr id="4107" name="Picture 11" descr="2013-01-16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1635125"/>
            <a:ext cx="3600450" cy="2701925"/>
          </a:xfrm>
          <a:prstGeom prst="rect">
            <a:avLst/>
          </a:prstGeom>
          <a:noFill/>
        </p:spPr>
      </p:pic>
      <p:sp>
        <p:nvSpPr>
          <p:cNvPr id="4108" name="Text Box 12"/>
          <p:cNvSpPr txBox="1">
            <a:spLocks noChangeArrowheads="1"/>
          </p:cNvSpPr>
          <p:nvPr/>
        </p:nvSpPr>
        <p:spPr bwMode="auto">
          <a:xfrm rot="16200000">
            <a:off x="-1508919" y="2843609"/>
            <a:ext cx="374332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>
                <a:solidFill>
                  <a:srgbClr val="FF9900"/>
                </a:solidFill>
              </a:rPr>
              <a:t>[IEEE TNS 57, 2848 (2010)]</a:t>
            </a: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208854" y="404813"/>
            <a:ext cx="8539859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dirty="0"/>
              <a:t>Most of the </a:t>
            </a:r>
            <a:r>
              <a:rPr lang="en-US" b="1" dirty="0">
                <a:solidFill>
                  <a:srgbClr val="FF0000"/>
                </a:solidFill>
              </a:rPr>
              <a:t>subsystems</a:t>
            </a:r>
            <a:r>
              <a:rPr lang="en-US" dirty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borrowed</a:t>
            </a:r>
            <a:r>
              <a:rPr lang="en-US" dirty="0" smtClean="0"/>
              <a:t> </a:t>
            </a:r>
            <a:r>
              <a:rPr lang="en-US" dirty="0"/>
              <a:t>from the </a:t>
            </a:r>
            <a:r>
              <a:rPr lang="en-US" b="1" dirty="0">
                <a:solidFill>
                  <a:srgbClr val="FF0000"/>
                </a:solidFill>
              </a:rPr>
              <a:t>RPC group</a:t>
            </a:r>
            <a:r>
              <a:rPr lang="en-US" dirty="0"/>
              <a:t> </a:t>
            </a:r>
            <a:r>
              <a:rPr lang="en-US" dirty="0" smtClean="0"/>
              <a:t>of </a:t>
            </a:r>
            <a:r>
              <a:rPr lang="en-US" dirty="0"/>
              <a:t>the </a:t>
            </a:r>
            <a:r>
              <a:rPr lang="en-US" b="1" dirty="0">
                <a:solidFill>
                  <a:srgbClr val="FF0000"/>
                </a:solidFill>
              </a:rPr>
              <a:t>HADES collaboration. </a:t>
            </a: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684213" y="1125538"/>
            <a:ext cx="3600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u="sng"/>
              <a:t>FEE</a:t>
            </a:r>
            <a:r>
              <a:rPr lang="en-US" sz="1400"/>
              <a:t>, time (σ</a:t>
            </a:r>
            <a:r>
              <a:rPr lang="en-US" sz="1400" baseline="-25000"/>
              <a:t>t</a:t>
            </a:r>
            <a:r>
              <a:rPr lang="en-US" sz="1400"/>
              <a:t>~40ps) and charge measurement in one single channel.</a:t>
            </a:r>
            <a:r>
              <a:rPr lang="en-US"/>
              <a:t> </a:t>
            </a:r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4932040" y="908050"/>
            <a:ext cx="3816673" cy="72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 u="sng" dirty="0">
                <a:solidFill>
                  <a:srgbClr val="FF0000"/>
                </a:solidFill>
              </a:rPr>
              <a:t>TDC board</a:t>
            </a:r>
            <a:r>
              <a:rPr lang="en-US" sz="1400" b="1" dirty="0">
                <a:solidFill>
                  <a:srgbClr val="FF0000"/>
                </a:solidFill>
              </a:rPr>
              <a:t> (TRB), 128 </a:t>
            </a:r>
            <a:r>
              <a:rPr lang="en-US" sz="1400" b="1" dirty="0" err="1">
                <a:solidFill>
                  <a:srgbClr val="FF0000"/>
                </a:solidFill>
              </a:rPr>
              <a:t>multihit</a:t>
            </a:r>
            <a:r>
              <a:rPr lang="en-US" sz="1400" b="1" dirty="0">
                <a:solidFill>
                  <a:srgbClr val="FF0000"/>
                </a:solidFill>
              </a:rPr>
              <a:t> channels</a:t>
            </a:r>
          </a:p>
          <a:p>
            <a:pPr algn="ctr">
              <a:spcBef>
                <a:spcPct val="50000"/>
              </a:spcBef>
            </a:pPr>
            <a:r>
              <a:rPr lang="en-US" sz="1400" dirty="0"/>
              <a:t> </a:t>
            </a:r>
            <a:r>
              <a:rPr lang="en-US" sz="1400" u="sng" dirty="0"/>
              <a:t>Low Voltage Power Supply</a:t>
            </a:r>
            <a:r>
              <a:rPr lang="en-US" sz="1400" dirty="0"/>
              <a:t> </a:t>
            </a:r>
            <a:r>
              <a:rPr lang="en-US" dirty="0"/>
              <a:t> </a:t>
            </a:r>
          </a:p>
        </p:txBody>
      </p:sp>
      <p:sp>
        <p:nvSpPr>
          <p:cNvPr id="4112" name="Line 16"/>
          <p:cNvSpPr>
            <a:spLocks noChangeShapeType="1"/>
          </p:cNvSpPr>
          <p:nvPr/>
        </p:nvSpPr>
        <p:spPr bwMode="auto">
          <a:xfrm>
            <a:off x="1198563" y="1371600"/>
            <a:ext cx="420687" cy="6175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 rot="16200000">
            <a:off x="3236119" y="3399279"/>
            <a:ext cx="3743325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>
                <a:solidFill>
                  <a:srgbClr val="FF9900"/>
                </a:solidFill>
              </a:rPr>
              <a:t>[IEEE TNS 58, 1475 (2011)]</a:t>
            </a:r>
          </a:p>
          <a:p>
            <a:pPr algn="ctr">
              <a:spcBef>
                <a:spcPct val="50000"/>
              </a:spcBef>
            </a:pPr>
            <a:r>
              <a:rPr lang="en-US" sz="1400" dirty="0">
                <a:solidFill>
                  <a:srgbClr val="FF9900"/>
                </a:solidFill>
              </a:rPr>
              <a:t>[IEEE TNS 56, 382 (2009)]</a:t>
            </a:r>
          </a:p>
        </p:txBody>
      </p:sp>
      <p:sp>
        <p:nvSpPr>
          <p:cNvPr id="4115" name="Line 19"/>
          <p:cNvSpPr>
            <a:spLocks noChangeShapeType="1"/>
          </p:cNvSpPr>
          <p:nvPr/>
        </p:nvSpPr>
        <p:spPr bwMode="auto">
          <a:xfrm>
            <a:off x="5314950" y="1147763"/>
            <a:ext cx="2281238" cy="21367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4116" name="Line 20"/>
          <p:cNvSpPr>
            <a:spLocks noChangeShapeType="1"/>
          </p:cNvSpPr>
          <p:nvPr/>
        </p:nvSpPr>
        <p:spPr bwMode="auto">
          <a:xfrm>
            <a:off x="6075363" y="1549400"/>
            <a:ext cx="296862" cy="1519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684213" y="4292600"/>
            <a:ext cx="3887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Strips are readout in both sides</a:t>
            </a:r>
          </a:p>
        </p:txBody>
      </p:sp>
      <p:sp>
        <p:nvSpPr>
          <p:cNvPr id="4118" name="Line 22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1" name="CaixaDeTexto 20"/>
          <p:cNvSpPr txBox="1"/>
          <p:nvPr/>
        </p:nvSpPr>
        <p:spPr>
          <a:xfrm rot="20273231">
            <a:off x="3109978" y="1936451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  <a:latin typeface="Impact" pitchFamily="34" charset="0"/>
              </a:rPr>
              <a:t>Quite robust and reliable</a:t>
            </a:r>
            <a:endParaRPr lang="en-GB" dirty="0">
              <a:solidFill>
                <a:srgbClr val="FF0000"/>
              </a:solidFill>
              <a:latin typeface="Impact" pitchFamily="34" charset="0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</a:t>
            </a:r>
            <a:fld id="{73571E1F-CF73-4CC0-B5DB-B4D391675AE3}" type="slidenum">
              <a:rPr lang="en-US" sz="1200" smtClean="0">
                <a:solidFill>
                  <a:schemeClr val="bg2"/>
                </a:solidFill>
              </a:rPr>
              <a:t>10</a:t>
            </a:fld>
            <a:endParaRPr lang="en-US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0" y="0"/>
            <a:ext cx="9144000" cy="366713"/>
            <a:chOff x="0" y="0"/>
            <a:chExt cx="5760" cy="231"/>
          </a:xfrm>
        </p:grpSpPr>
        <p:sp>
          <p:nvSpPr>
            <p:cNvPr id="15363" name="Text Box 3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 smtClean="0"/>
                <a:t>Setup. </a:t>
              </a:r>
              <a:r>
                <a:rPr lang="en-US" b="1" dirty="0"/>
                <a:t>RPC variables</a:t>
              </a:r>
            </a:p>
          </p:txBody>
        </p:sp>
        <p:sp>
          <p:nvSpPr>
            <p:cNvPr id="15364" name="Line 4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15383" name="Picture 23" descr="ModuleInCave"/>
          <p:cNvPicPr>
            <a:picLocks noChangeAspect="1" noChangeArrowheads="1"/>
          </p:cNvPicPr>
          <p:nvPr/>
        </p:nvPicPr>
        <p:blipFill>
          <a:blip r:embed="rId2" cstate="print"/>
          <a:srcRect l="39285" t="20856" r="33632" b="17255"/>
          <a:stretch>
            <a:fillRect/>
          </a:stretch>
        </p:blipFill>
        <p:spPr bwMode="auto">
          <a:xfrm>
            <a:off x="6588125" y="909638"/>
            <a:ext cx="1747838" cy="5040312"/>
          </a:xfrm>
          <a:prstGeom prst="rect">
            <a:avLst/>
          </a:prstGeom>
          <a:noFill/>
        </p:spPr>
      </p:pic>
      <p:sp>
        <p:nvSpPr>
          <p:cNvPr id="15388" name="Line 28"/>
          <p:cNvSpPr>
            <a:spLocks noChangeShapeType="1"/>
          </p:cNvSpPr>
          <p:nvPr/>
        </p:nvSpPr>
        <p:spPr bwMode="auto">
          <a:xfrm>
            <a:off x="6867525" y="1203325"/>
            <a:ext cx="0" cy="4537075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5389" name="Line 29"/>
          <p:cNvSpPr>
            <a:spLocks noChangeShapeType="1"/>
          </p:cNvSpPr>
          <p:nvPr/>
        </p:nvSpPr>
        <p:spPr bwMode="auto">
          <a:xfrm>
            <a:off x="6950075" y="1203325"/>
            <a:ext cx="0" cy="4537075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5390" name="Line 30"/>
          <p:cNvSpPr>
            <a:spLocks noChangeShapeType="1"/>
          </p:cNvSpPr>
          <p:nvPr/>
        </p:nvSpPr>
        <p:spPr bwMode="auto">
          <a:xfrm>
            <a:off x="7035800" y="1203325"/>
            <a:ext cx="0" cy="4537075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5391" name="Line 31"/>
          <p:cNvSpPr>
            <a:spLocks noChangeShapeType="1"/>
          </p:cNvSpPr>
          <p:nvPr/>
        </p:nvSpPr>
        <p:spPr bwMode="auto">
          <a:xfrm>
            <a:off x="7124700" y="1203325"/>
            <a:ext cx="0" cy="4537075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5392" name="Line 32"/>
          <p:cNvSpPr>
            <a:spLocks noChangeShapeType="1"/>
          </p:cNvSpPr>
          <p:nvPr/>
        </p:nvSpPr>
        <p:spPr bwMode="auto">
          <a:xfrm>
            <a:off x="7210425" y="1203325"/>
            <a:ext cx="0" cy="4537075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5393" name="Line 33"/>
          <p:cNvSpPr>
            <a:spLocks noChangeShapeType="1"/>
          </p:cNvSpPr>
          <p:nvPr/>
        </p:nvSpPr>
        <p:spPr bwMode="auto">
          <a:xfrm>
            <a:off x="7296150" y="1203325"/>
            <a:ext cx="0" cy="4537075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5394" name="Line 34"/>
          <p:cNvSpPr>
            <a:spLocks noChangeShapeType="1"/>
          </p:cNvSpPr>
          <p:nvPr/>
        </p:nvSpPr>
        <p:spPr bwMode="auto">
          <a:xfrm>
            <a:off x="7385050" y="1203325"/>
            <a:ext cx="0" cy="4537075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5395" name="Line 35"/>
          <p:cNvSpPr>
            <a:spLocks noChangeShapeType="1"/>
          </p:cNvSpPr>
          <p:nvPr/>
        </p:nvSpPr>
        <p:spPr bwMode="auto">
          <a:xfrm>
            <a:off x="7472363" y="1203325"/>
            <a:ext cx="0" cy="4537075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5396" name="Line 36"/>
          <p:cNvSpPr>
            <a:spLocks noChangeShapeType="1"/>
          </p:cNvSpPr>
          <p:nvPr/>
        </p:nvSpPr>
        <p:spPr bwMode="auto">
          <a:xfrm>
            <a:off x="7559675" y="1203325"/>
            <a:ext cx="0" cy="4537075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5397" name="Line 37"/>
          <p:cNvSpPr>
            <a:spLocks noChangeShapeType="1"/>
          </p:cNvSpPr>
          <p:nvPr/>
        </p:nvSpPr>
        <p:spPr bwMode="auto">
          <a:xfrm>
            <a:off x="7651750" y="1203325"/>
            <a:ext cx="0" cy="4537075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5398" name="Line 38"/>
          <p:cNvSpPr>
            <a:spLocks noChangeShapeType="1"/>
          </p:cNvSpPr>
          <p:nvPr/>
        </p:nvSpPr>
        <p:spPr bwMode="auto">
          <a:xfrm>
            <a:off x="7745413" y="1203325"/>
            <a:ext cx="0" cy="4537075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5399" name="Line 39"/>
          <p:cNvSpPr>
            <a:spLocks noChangeShapeType="1"/>
          </p:cNvSpPr>
          <p:nvPr/>
        </p:nvSpPr>
        <p:spPr bwMode="auto">
          <a:xfrm>
            <a:off x="7840663" y="1203325"/>
            <a:ext cx="0" cy="4537075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5400" name="Line 40"/>
          <p:cNvSpPr>
            <a:spLocks noChangeShapeType="1"/>
          </p:cNvSpPr>
          <p:nvPr/>
        </p:nvSpPr>
        <p:spPr bwMode="auto">
          <a:xfrm>
            <a:off x="7937500" y="1203325"/>
            <a:ext cx="0" cy="4537075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5401" name="Line 41"/>
          <p:cNvSpPr>
            <a:spLocks noChangeShapeType="1"/>
          </p:cNvSpPr>
          <p:nvPr/>
        </p:nvSpPr>
        <p:spPr bwMode="auto">
          <a:xfrm>
            <a:off x="8027988" y="1203325"/>
            <a:ext cx="0" cy="4537075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5403" name="Rectangle 43"/>
          <p:cNvSpPr>
            <a:spLocks noChangeArrowheads="1"/>
          </p:cNvSpPr>
          <p:nvPr/>
        </p:nvSpPr>
        <p:spPr bwMode="auto">
          <a:xfrm>
            <a:off x="6804025" y="915988"/>
            <a:ext cx="1296988" cy="215900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FEE</a:t>
            </a:r>
          </a:p>
        </p:txBody>
      </p:sp>
      <p:sp>
        <p:nvSpPr>
          <p:cNvPr id="15407" name="Line 47"/>
          <p:cNvSpPr>
            <a:spLocks noChangeShapeType="1"/>
          </p:cNvSpPr>
          <p:nvPr/>
        </p:nvSpPr>
        <p:spPr bwMode="auto">
          <a:xfrm flipV="1">
            <a:off x="3563938" y="2060575"/>
            <a:ext cx="0" cy="129540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5408" name="Line 48"/>
          <p:cNvSpPr>
            <a:spLocks noChangeShapeType="1"/>
          </p:cNvSpPr>
          <p:nvPr/>
        </p:nvSpPr>
        <p:spPr bwMode="auto">
          <a:xfrm>
            <a:off x="3563938" y="3355975"/>
            <a:ext cx="1008062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5409" name="Line 49"/>
          <p:cNvSpPr>
            <a:spLocks noChangeShapeType="1"/>
          </p:cNvSpPr>
          <p:nvPr/>
        </p:nvSpPr>
        <p:spPr bwMode="auto">
          <a:xfrm flipV="1">
            <a:off x="3563938" y="2563813"/>
            <a:ext cx="792162" cy="792162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5413" name="Text Box 53"/>
          <p:cNvSpPr txBox="1">
            <a:spLocks noChangeArrowheads="1"/>
          </p:cNvSpPr>
          <p:nvPr/>
        </p:nvSpPr>
        <p:spPr bwMode="auto">
          <a:xfrm>
            <a:off x="3492996" y="4430439"/>
            <a:ext cx="1943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C00000"/>
                </a:solidFill>
              </a:rPr>
              <a:t>Beam Direction</a:t>
            </a:r>
          </a:p>
        </p:txBody>
      </p:sp>
      <p:sp>
        <p:nvSpPr>
          <p:cNvPr id="15414" name="Text Box 54"/>
          <p:cNvSpPr txBox="1">
            <a:spLocks noChangeArrowheads="1"/>
          </p:cNvSpPr>
          <p:nvPr/>
        </p:nvSpPr>
        <p:spPr bwMode="auto">
          <a:xfrm>
            <a:off x="6732588" y="333375"/>
            <a:ext cx="151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Time up T</a:t>
            </a:r>
            <a:r>
              <a:rPr lang="en-US" baseline="-25000"/>
              <a:t>up</a:t>
            </a:r>
          </a:p>
        </p:txBody>
      </p:sp>
      <p:sp>
        <p:nvSpPr>
          <p:cNvPr id="15416" name="AutoShape 56"/>
          <p:cNvSpPr>
            <a:spLocks noChangeArrowheads="1"/>
          </p:cNvSpPr>
          <p:nvPr/>
        </p:nvSpPr>
        <p:spPr bwMode="auto">
          <a:xfrm>
            <a:off x="6734175" y="700088"/>
            <a:ext cx="1366838" cy="215900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417" name="Rectangle 57"/>
          <p:cNvSpPr>
            <a:spLocks noChangeArrowheads="1"/>
          </p:cNvSpPr>
          <p:nvPr/>
        </p:nvSpPr>
        <p:spPr bwMode="auto">
          <a:xfrm>
            <a:off x="6811963" y="5802313"/>
            <a:ext cx="1296987" cy="215900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FEE</a:t>
            </a:r>
          </a:p>
        </p:txBody>
      </p:sp>
      <p:sp>
        <p:nvSpPr>
          <p:cNvPr id="15418" name="AutoShape 58"/>
          <p:cNvSpPr>
            <a:spLocks noChangeArrowheads="1"/>
          </p:cNvSpPr>
          <p:nvPr/>
        </p:nvSpPr>
        <p:spPr bwMode="auto">
          <a:xfrm rot="10800000">
            <a:off x="6767513" y="5984875"/>
            <a:ext cx="1366837" cy="215900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419" name="Text Box 59"/>
          <p:cNvSpPr txBox="1">
            <a:spLocks noChangeArrowheads="1"/>
          </p:cNvSpPr>
          <p:nvPr/>
        </p:nvSpPr>
        <p:spPr bwMode="auto">
          <a:xfrm>
            <a:off x="6659563" y="6172200"/>
            <a:ext cx="1800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Time up T</a:t>
            </a:r>
            <a:r>
              <a:rPr lang="en-US" baseline="-25000"/>
              <a:t>down</a:t>
            </a:r>
          </a:p>
        </p:txBody>
      </p:sp>
      <p:sp>
        <p:nvSpPr>
          <p:cNvPr id="15420" name="Text Box 60"/>
          <p:cNvSpPr txBox="1">
            <a:spLocks noChangeArrowheads="1"/>
          </p:cNvSpPr>
          <p:nvPr/>
        </p:nvSpPr>
        <p:spPr bwMode="auto">
          <a:xfrm>
            <a:off x="3203575" y="3500438"/>
            <a:ext cx="2089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X, fired strip</a:t>
            </a:r>
          </a:p>
        </p:txBody>
      </p:sp>
      <p:sp>
        <p:nvSpPr>
          <p:cNvPr id="15421" name="Text Box 61"/>
          <p:cNvSpPr txBox="1">
            <a:spLocks noChangeArrowheads="1"/>
          </p:cNvSpPr>
          <p:nvPr/>
        </p:nvSpPr>
        <p:spPr bwMode="auto">
          <a:xfrm>
            <a:off x="1259632" y="2132856"/>
            <a:ext cx="2304752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one per strip</a:t>
            </a:r>
            <a:r>
              <a:rPr lang="en-US" dirty="0" smtClean="0">
                <a:solidFill>
                  <a:srgbClr val="00FF00"/>
                </a:solidFill>
              </a:rPr>
              <a:t> </a:t>
            </a:r>
            <a:r>
              <a:rPr lang="en-US" dirty="0" smtClean="0"/>
              <a:t>-&gt;  </a:t>
            </a:r>
          </a:p>
          <a:p>
            <a:pPr algn="ctr">
              <a:spcBef>
                <a:spcPct val="50000"/>
              </a:spcBef>
            </a:pPr>
            <a:r>
              <a:rPr lang="en-US" dirty="0" smtClean="0"/>
              <a:t>       Y </a:t>
            </a:r>
            <a:r>
              <a:rPr lang="en-US" dirty="0"/>
              <a:t>= </a:t>
            </a:r>
            <a:r>
              <a:rPr lang="en-US" dirty="0" err="1"/>
              <a:t>T</a:t>
            </a:r>
            <a:r>
              <a:rPr lang="en-US" baseline="-25000" dirty="0" err="1"/>
              <a:t>up</a:t>
            </a:r>
            <a:r>
              <a:rPr lang="en-US" dirty="0" err="1"/>
              <a:t>-T</a:t>
            </a:r>
            <a:r>
              <a:rPr lang="en-US" baseline="-25000" dirty="0" err="1"/>
              <a:t>down</a:t>
            </a:r>
            <a:endParaRPr lang="en-US" baseline="-25000" dirty="0"/>
          </a:p>
        </p:txBody>
      </p:sp>
      <p:sp>
        <p:nvSpPr>
          <p:cNvPr id="15422" name="Text Box 62"/>
          <p:cNvSpPr txBox="1">
            <a:spLocks noChangeArrowheads="1"/>
          </p:cNvSpPr>
          <p:nvPr/>
        </p:nvSpPr>
        <p:spPr bwMode="auto">
          <a:xfrm>
            <a:off x="3779838" y="2203450"/>
            <a:ext cx="1873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Z, fired </a:t>
            </a:r>
            <a:r>
              <a:rPr lang="en-US" dirty="0" smtClean="0"/>
              <a:t>unit</a:t>
            </a:r>
            <a:endParaRPr lang="en-US" dirty="0"/>
          </a:p>
        </p:txBody>
      </p:sp>
      <p:sp>
        <p:nvSpPr>
          <p:cNvPr id="15423" name="Text Box 63"/>
          <p:cNvSpPr txBox="1">
            <a:spLocks noChangeArrowheads="1"/>
          </p:cNvSpPr>
          <p:nvPr/>
        </p:nvSpPr>
        <p:spPr bwMode="auto">
          <a:xfrm>
            <a:off x="6804025" y="3219450"/>
            <a:ext cx="12239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15 strips</a:t>
            </a:r>
          </a:p>
        </p:txBody>
      </p:sp>
      <p:sp>
        <p:nvSpPr>
          <p:cNvPr id="15424" name="Text Box 64"/>
          <p:cNvSpPr txBox="1">
            <a:spLocks noChangeArrowheads="1"/>
          </p:cNvSpPr>
          <p:nvPr/>
        </p:nvSpPr>
        <p:spPr bwMode="auto">
          <a:xfrm>
            <a:off x="323850" y="620713"/>
            <a:ext cx="5400278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</a:rPr>
              <a:t>Time</a:t>
            </a:r>
            <a:endParaRPr lang="en-US" b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dirty="0"/>
              <a:t>	T = (</a:t>
            </a:r>
            <a:r>
              <a:rPr lang="en-US" dirty="0" err="1"/>
              <a:t>T</a:t>
            </a:r>
            <a:r>
              <a:rPr lang="en-US" baseline="-25000" dirty="0" err="1"/>
              <a:t>up</a:t>
            </a:r>
            <a:r>
              <a:rPr lang="en-US" dirty="0" err="1"/>
              <a:t>+T</a:t>
            </a:r>
            <a:r>
              <a:rPr lang="en-US" baseline="-25000" dirty="0" err="1"/>
              <a:t>down</a:t>
            </a:r>
            <a:r>
              <a:rPr lang="en-US" dirty="0"/>
              <a:t>)/</a:t>
            </a:r>
            <a:r>
              <a:rPr lang="en-US" dirty="0" smtClean="0"/>
              <a:t>2  &lt;- one per strip</a:t>
            </a:r>
            <a:endParaRPr lang="en-US" dirty="0"/>
          </a:p>
        </p:txBody>
      </p:sp>
      <p:sp>
        <p:nvSpPr>
          <p:cNvPr id="15425" name="Text Box 65"/>
          <p:cNvSpPr txBox="1">
            <a:spLocks noChangeArrowheads="1"/>
          </p:cNvSpPr>
          <p:nvPr/>
        </p:nvSpPr>
        <p:spPr bwMode="auto">
          <a:xfrm>
            <a:off x="323850" y="1700213"/>
            <a:ext cx="360045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</a:rPr>
              <a:t>Position (3D)</a:t>
            </a:r>
            <a:r>
              <a:rPr lang="en-US" dirty="0" smtClean="0"/>
              <a:t>  </a:t>
            </a:r>
            <a:endParaRPr lang="en-US" dirty="0"/>
          </a:p>
          <a:p>
            <a:pPr>
              <a:spcBef>
                <a:spcPct val="50000"/>
              </a:spcBef>
            </a:pPr>
            <a:r>
              <a:rPr lang="en-US" dirty="0"/>
              <a:t>	</a:t>
            </a:r>
          </a:p>
        </p:txBody>
      </p:sp>
      <p:sp>
        <p:nvSpPr>
          <p:cNvPr id="15426" name="Text Box 66"/>
          <p:cNvSpPr txBox="1">
            <a:spLocks noChangeArrowheads="1"/>
          </p:cNvSpPr>
          <p:nvPr/>
        </p:nvSpPr>
        <p:spPr bwMode="auto">
          <a:xfrm>
            <a:off x="323850" y="5313363"/>
            <a:ext cx="607454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0000"/>
                </a:solidFill>
              </a:rPr>
              <a:t>Charge</a:t>
            </a:r>
          </a:p>
          <a:p>
            <a:pPr>
              <a:spcBef>
                <a:spcPct val="50000"/>
              </a:spcBef>
            </a:pPr>
            <a:r>
              <a:rPr lang="en-US" dirty="0"/>
              <a:t>	- Used to correct the </a:t>
            </a:r>
            <a:r>
              <a:rPr lang="en-US" dirty="0" smtClean="0"/>
              <a:t>time (10-20 </a:t>
            </a:r>
            <a:r>
              <a:rPr lang="en-US" dirty="0" err="1" smtClean="0"/>
              <a:t>ps</a:t>
            </a:r>
            <a:r>
              <a:rPr lang="en-US" dirty="0" smtClean="0"/>
              <a:t>)  </a:t>
            </a:r>
            <a:endParaRPr lang="en-US" dirty="0"/>
          </a:p>
          <a:p>
            <a:pPr>
              <a:spcBef>
                <a:spcPct val="50000"/>
              </a:spcBef>
            </a:pPr>
            <a:r>
              <a:rPr lang="en-US" dirty="0"/>
              <a:t>	- Check the working point of the detector</a:t>
            </a:r>
          </a:p>
        </p:txBody>
      </p:sp>
      <p:sp>
        <p:nvSpPr>
          <p:cNvPr id="15427" name="Line 67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39" name="Line 37"/>
          <p:cNvSpPr>
            <a:spLocks noChangeShapeType="1"/>
          </p:cNvSpPr>
          <p:nvPr/>
        </p:nvSpPr>
        <p:spPr bwMode="auto">
          <a:xfrm flipH="1">
            <a:off x="8453312" y="1340768"/>
            <a:ext cx="2084" cy="405990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40" name="Text Box 38"/>
          <p:cNvSpPr txBox="1">
            <a:spLocks noChangeArrowheads="1"/>
          </p:cNvSpPr>
          <p:nvPr/>
        </p:nvSpPr>
        <p:spPr bwMode="auto">
          <a:xfrm rot="16200000">
            <a:off x="8169150" y="3022302"/>
            <a:ext cx="12239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2000mm</a:t>
            </a:r>
          </a:p>
        </p:txBody>
      </p:sp>
      <p:sp>
        <p:nvSpPr>
          <p:cNvPr id="41" name="Text Box 39"/>
          <p:cNvSpPr txBox="1">
            <a:spLocks noChangeArrowheads="1"/>
          </p:cNvSpPr>
          <p:nvPr/>
        </p:nvSpPr>
        <p:spPr bwMode="auto">
          <a:xfrm>
            <a:off x="6515744" y="5301208"/>
            <a:ext cx="19446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500 mm</a:t>
            </a:r>
          </a:p>
        </p:txBody>
      </p:sp>
      <p:sp>
        <p:nvSpPr>
          <p:cNvPr id="42" name="Line 40"/>
          <p:cNvSpPr>
            <a:spLocks noChangeShapeType="1"/>
          </p:cNvSpPr>
          <p:nvPr/>
        </p:nvSpPr>
        <p:spPr bwMode="auto">
          <a:xfrm flipV="1">
            <a:off x="6735094" y="5301208"/>
            <a:ext cx="1423069" cy="136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45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</a:t>
            </a:r>
            <a:fld id="{51E38612-B97B-427F-81F8-FC0607553536}" type="slidenum">
              <a:rPr lang="en-US" sz="1200" smtClean="0">
                <a:solidFill>
                  <a:schemeClr val="bg2"/>
                </a:solidFill>
              </a:rPr>
              <a:t>11</a:t>
            </a:fld>
            <a:endParaRPr lang="en-US" sz="1200" dirty="0">
              <a:solidFill>
                <a:schemeClr val="bg2"/>
              </a:solidFill>
            </a:endParaRPr>
          </a:p>
        </p:txBody>
      </p:sp>
      <p:sp>
        <p:nvSpPr>
          <p:cNvPr id="46" name="Line 52"/>
          <p:cNvSpPr>
            <a:spLocks noChangeShapeType="1"/>
          </p:cNvSpPr>
          <p:nvPr/>
        </p:nvSpPr>
        <p:spPr bwMode="auto">
          <a:xfrm flipV="1">
            <a:off x="6228184" y="3773488"/>
            <a:ext cx="1101801" cy="1167754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47" name="Line 52"/>
          <p:cNvSpPr>
            <a:spLocks noChangeShapeType="1"/>
          </p:cNvSpPr>
          <p:nvPr/>
        </p:nvSpPr>
        <p:spPr bwMode="auto">
          <a:xfrm flipV="1">
            <a:off x="1907704" y="3925888"/>
            <a:ext cx="1101801" cy="1167754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0" y="0"/>
            <a:ext cx="9144000" cy="366713"/>
            <a:chOff x="0" y="0"/>
            <a:chExt cx="5760" cy="231"/>
          </a:xfrm>
        </p:grpSpPr>
        <p:sp>
          <p:nvSpPr>
            <p:cNvPr id="4" name="Text Box 3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 smtClean="0"/>
                <a:t>Setup. </a:t>
              </a:r>
              <a:r>
                <a:rPr lang="en-US" b="1" dirty="0"/>
                <a:t>RPC variables</a:t>
              </a:r>
            </a:p>
          </p:txBody>
        </p:sp>
        <p:sp>
          <p:nvSpPr>
            <p:cNvPr id="5" name="Line 4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Line 67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7" name="CaixaDeTexto 6"/>
          <p:cNvSpPr txBox="1"/>
          <p:nvPr/>
        </p:nvSpPr>
        <p:spPr>
          <a:xfrm>
            <a:off x="169497" y="548680"/>
            <a:ext cx="8866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Hit finder</a:t>
            </a:r>
            <a:r>
              <a:rPr lang="en-GB" b="1" dirty="0" smtClean="0"/>
              <a:t>.   </a:t>
            </a:r>
            <a:r>
              <a:rPr lang="en-GB" u="sng" dirty="0" smtClean="0"/>
              <a:t>Fired strips in each unit</a:t>
            </a:r>
            <a:r>
              <a:rPr lang="en-GB" dirty="0" smtClean="0"/>
              <a:t>, taken together, produce a hit. </a:t>
            </a:r>
          </a:p>
          <a:p>
            <a:endParaRPr lang="en-GB" dirty="0" smtClean="0"/>
          </a:p>
          <a:p>
            <a:endParaRPr lang="en-GB" dirty="0"/>
          </a:p>
          <a:p>
            <a:r>
              <a:rPr lang="en-GB" dirty="0" smtClean="0"/>
              <a:t>For each hit one determines: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107504" y="1857013"/>
            <a:ext cx="41399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 </a:t>
            </a:r>
            <a:r>
              <a:rPr lang="en-GB" b="1" dirty="0" smtClean="0"/>
              <a:t>Vertical position</a:t>
            </a:r>
            <a:r>
              <a:rPr lang="en-GB" dirty="0" smtClean="0"/>
              <a:t>, Y: average of vertical position given by the fired strips.</a:t>
            </a:r>
          </a:p>
          <a:p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 </a:t>
            </a:r>
            <a:r>
              <a:rPr lang="en-GB" b="1" dirty="0" smtClean="0"/>
              <a:t>Horizontal position</a:t>
            </a:r>
            <a:r>
              <a:rPr lang="en-GB" dirty="0" smtClean="0"/>
              <a:t>, X: weighted (by charge) mean of the position of the fired strips. </a:t>
            </a:r>
          </a:p>
          <a:p>
            <a:endParaRPr lang="en-GB" dirty="0" smtClean="0"/>
          </a:p>
          <a:p>
            <a:pPr algn="just">
              <a:buFont typeface="Arial" pitchFamily="34" charset="0"/>
              <a:buChar char="•"/>
            </a:pPr>
            <a:r>
              <a:rPr lang="en-GB" dirty="0" smtClean="0"/>
              <a:t> </a:t>
            </a:r>
            <a:r>
              <a:rPr lang="en-GB" b="1" dirty="0" smtClean="0"/>
              <a:t>Time</a:t>
            </a:r>
            <a:r>
              <a:rPr lang="en-GB" dirty="0" smtClean="0"/>
              <a:t>: time of the strip with highest charge  (</a:t>
            </a:r>
            <a:r>
              <a:rPr lang="en-GB" sz="1600" dirty="0" smtClean="0"/>
              <a:t>corrected by time offset and walks</a:t>
            </a:r>
            <a:r>
              <a:rPr lang="en-GB" dirty="0" smtClean="0"/>
              <a:t>).</a:t>
            </a:r>
          </a:p>
          <a:p>
            <a:pPr algn="just"/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 </a:t>
            </a:r>
            <a:r>
              <a:rPr lang="en-GB" b="1" dirty="0" smtClean="0"/>
              <a:t>Charge</a:t>
            </a:r>
            <a:r>
              <a:rPr lang="en-GB" dirty="0" smtClean="0"/>
              <a:t>: sum of charges of the fired strips.</a:t>
            </a:r>
          </a:p>
          <a:p>
            <a:endParaRPr lang="en-GB" dirty="0"/>
          </a:p>
        </p:txBody>
      </p:sp>
      <p:pic>
        <p:nvPicPr>
          <p:cNvPr id="9" name="Imagem 8" descr="eventDisplayer.emf"/>
          <p:cNvPicPr>
            <a:picLocks noChangeAspect="1"/>
          </p:cNvPicPr>
          <p:nvPr/>
        </p:nvPicPr>
        <p:blipFill>
          <a:blip r:embed="rId2" cstate="print"/>
          <a:srcRect r="4492"/>
          <a:stretch>
            <a:fillRect/>
          </a:stretch>
        </p:blipFill>
        <p:spPr>
          <a:xfrm>
            <a:off x="4515164" y="1052736"/>
            <a:ext cx="4593340" cy="5310482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5364088" y="1052736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Hit finder visualization</a:t>
            </a:r>
            <a:endParaRPr lang="en-GB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4355976" y="162880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</a:t>
            </a:r>
            <a:r>
              <a:rPr lang="en-GB" baseline="-25000" dirty="0" smtClean="0"/>
              <a:t>1</a:t>
            </a:r>
            <a:endParaRPr lang="en-GB" baseline="-25000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4355976" y="284364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</a:t>
            </a:r>
            <a:r>
              <a:rPr lang="en-GB" baseline="-25000" dirty="0" smtClean="0"/>
              <a:t>2</a:t>
            </a:r>
            <a:endParaRPr lang="en-GB" baseline="-25000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4355976" y="393305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</a:t>
            </a:r>
            <a:r>
              <a:rPr lang="en-GB" baseline="-25000" dirty="0" smtClean="0"/>
              <a:t>3</a:t>
            </a:r>
            <a:endParaRPr lang="en-GB" baseline="-2500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4355976" y="514790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</a:t>
            </a:r>
            <a:r>
              <a:rPr lang="en-GB" baseline="-25000" dirty="0" smtClean="0"/>
              <a:t>4</a:t>
            </a:r>
            <a:endParaRPr lang="en-GB" baseline="-25000" dirty="0"/>
          </a:p>
        </p:txBody>
      </p:sp>
      <p:sp>
        <p:nvSpPr>
          <p:cNvPr id="19" name="Text Box 61"/>
          <p:cNvSpPr txBox="1">
            <a:spLocks noChangeArrowheads="1"/>
          </p:cNvSpPr>
          <p:nvPr/>
        </p:nvSpPr>
        <p:spPr bwMode="auto">
          <a:xfrm>
            <a:off x="7308304" y="5949280"/>
            <a:ext cx="16566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dirty="0" smtClean="0"/>
              <a:t>Y </a:t>
            </a:r>
            <a:r>
              <a:rPr lang="en-US" sz="1200" dirty="0"/>
              <a:t>= </a:t>
            </a:r>
            <a:r>
              <a:rPr lang="en-US" sz="1200" dirty="0" err="1"/>
              <a:t>T</a:t>
            </a:r>
            <a:r>
              <a:rPr lang="en-US" sz="1200" baseline="-25000" dirty="0" err="1"/>
              <a:t>up</a:t>
            </a:r>
            <a:r>
              <a:rPr lang="en-US" sz="1200" dirty="0" err="1"/>
              <a:t>-T</a:t>
            </a:r>
            <a:r>
              <a:rPr lang="en-US" sz="1200" baseline="-25000" dirty="0" err="1"/>
              <a:t>down</a:t>
            </a:r>
            <a:endParaRPr lang="en-US" sz="1200" baseline="-25000" dirty="0"/>
          </a:p>
        </p:txBody>
      </p:sp>
      <p:sp>
        <p:nvSpPr>
          <p:cNvPr id="20" name="CaixaDeTexto 19"/>
          <p:cNvSpPr txBox="1"/>
          <p:nvPr/>
        </p:nvSpPr>
        <p:spPr>
          <a:xfrm rot="16200000">
            <a:off x="8306036" y="5198713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Fired strip</a:t>
            </a:r>
            <a:endParaRPr lang="en-GB" sz="1200" dirty="0"/>
          </a:p>
        </p:txBody>
      </p:sp>
      <p:sp>
        <p:nvSpPr>
          <p:cNvPr id="21" name="CaixaDeTexto 20"/>
          <p:cNvSpPr txBox="1"/>
          <p:nvPr/>
        </p:nvSpPr>
        <p:spPr>
          <a:xfrm rot="16200000">
            <a:off x="8321425" y="4046585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Fired strip</a:t>
            </a:r>
            <a:endParaRPr lang="en-GB" sz="1200" dirty="0"/>
          </a:p>
        </p:txBody>
      </p:sp>
      <p:sp>
        <p:nvSpPr>
          <p:cNvPr id="22" name="CaixaDeTexto 21"/>
          <p:cNvSpPr txBox="1"/>
          <p:nvPr/>
        </p:nvSpPr>
        <p:spPr>
          <a:xfrm rot="16200000">
            <a:off x="8321425" y="2894456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Fired strip</a:t>
            </a:r>
            <a:endParaRPr lang="en-GB" sz="1200" dirty="0"/>
          </a:p>
        </p:txBody>
      </p:sp>
      <p:sp>
        <p:nvSpPr>
          <p:cNvPr id="23" name="CaixaDeTexto 22"/>
          <p:cNvSpPr txBox="1"/>
          <p:nvPr/>
        </p:nvSpPr>
        <p:spPr>
          <a:xfrm rot="16200000">
            <a:off x="8321424" y="1742328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Fired strip</a:t>
            </a:r>
            <a:endParaRPr lang="en-GB" sz="1200" dirty="0"/>
          </a:p>
        </p:txBody>
      </p:sp>
      <p:sp>
        <p:nvSpPr>
          <p:cNvPr id="24" name="Oval 23"/>
          <p:cNvSpPr/>
          <p:nvPr/>
        </p:nvSpPr>
        <p:spPr>
          <a:xfrm>
            <a:off x="5940151" y="6276975"/>
            <a:ext cx="89174" cy="78065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CaixaDeTexto 24"/>
          <p:cNvSpPr txBox="1"/>
          <p:nvPr/>
        </p:nvSpPr>
        <p:spPr>
          <a:xfrm>
            <a:off x="6013708" y="6179820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Hit position</a:t>
            </a:r>
            <a:endParaRPr lang="en-GB" sz="1200" dirty="0"/>
          </a:p>
        </p:txBody>
      </p:sp>
      <p:sp>
        <p:nvSpPr>
          <p:cNvPr id="26" name="CaixaDeTexto 25"/>
          <p:cNvSpPr txBox="1"/>
          <p:nvPr/>
        </p:nvSpPr>
        <p:spPr>
          <a:xfrm>
            <a:off x="5364088" y="5877272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Fired strip</a:t>
            </a:r>
            <a:endParaRPr lang="en-GB" sz="1200" dirty="0"/>
          </a:p>
        </p:txBody>
      </p:sp>
      <p:sp>
        <p:nvSpPr>
          <p:cNvPr id="27" name="CaixaDeTexto 26"/>
          <p:cNvSpPr txBox="1"/>
          <p:nvPr/>
        </p:nvSpPr>
        <p:spPr>
          <a:xfrm rot="16200000">
            <a:off x="4170440" y="5126705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Charge </a:t>
            </a:r>
            <a:endParaRPr lang="en-GB" sz="1200" dirty="0"/>
          </a:p>
        </p:txBody>
      </p:sp>
      <p:sp>
        <p:nvSpPr>
          <p:cNvPr id="28" name="CaixaDeTexto 27"/>
          <p:cNvSpPr txBox="1"/>
          <p:nvPr/>
        </p:nvSpPr>
        <p:spPr>
          <a:xfrm rot="16200000">
            <a:off x="4170440" y="4046584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Charge </a:t>
            </a:r>
            <a:endParaRPr lang="en-GB" sz="1200" dirty="0"/>
          </a:p>
        </p:txBody>
      </p:sp>
      <p:sp>
        <p:nvSpPr>
          <p:cNvPr id="29" name="CaixaDeTexto 28"/>
          <p:cNvSpPr txBox="1"/>
          <p:nvPr/>
        </p:nvSpPr>
        <p:spPr>
          <a:xfrm rot="16200000">
            <a:off x="4170440" y="2894456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Charge </a:t>
            </a:r>
            <a:endParaRPr lang="en-GB" sz="1200" dirty="0"/>
          </a:p>
        </p:txBody>
      </p:sp>
      <p:sp>
        <p:nvSpPr>
          <p:cNvPr id="30" name="CaixaDeTexto 29"/>
          <p:cNvSpPr txBox="1"/>
          <p:nvPr/>
        </p:nvSpPr>
        <p:spPr>
          <a:xfrm rot="16200000">
            <a:off x="4170440" y="1670320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Charge </a:t>
            </a:r>
            <a:endParaRPr lang="en-GB" sz="1200" dirty="0"/>
          </a:p>
        </p:txBody>
      </p:sp>
      <p:cxnSp>
        <p:nvCxnSpPr>
          <p:cNvPr id="32" name="Conexão recta unidireccional 31"/>
          <p:cNvCxnSpPr/>
          <p:nvPr/>
        </p:nvCxnSpPr>
        <p:spPr>
          <a:xfrm flipV="1">
            <a:off x="6045200" y="5327650"/>
            <a:ext cx="1924050" cy="95250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xão recta unidireccional 33"/>
          <p:cNvCxnSpPr/>
          <p:nvPr/>
        </p:nvCxnSpPr>
        <p:spPr>
          <a:xfrm flipV="1">
            <a:off x="6051550" y="4159250"/>
            <a:ext cx="2019300" cy="210820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ângulo 37"/>
          <p:cNvSpPr/>
          <p:nvPr/>
        </p:nvSpPr>
        <p:spPr>
          <a:xfrm>
            <a:off x="4283968" y="1052736"/>
            <a:ext cx="4860032" cy="5400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9" name="Conexão recta unidireccional 38"/>
          <p:cNvCxnSpPr/>
          <p:nvPr/>
        </p:nvCxnSpPr>
        <p:spPr>
          <a:xfrm flipV="1">
            <a:off x="6070600" y="2997200"/>
            <a:ext cx="1943100" cy="327660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</a:t>
            </a:r>
            <a:fld id="{142294B9-45E7-4EB8-B9AA-1EE759B3376F}" type="slidenum">
              <a:rPr lang="en-US" sz="1200" smtClean="0">
                <a:solidFill>
                  <a:schemeClr val="bg2"/>
                </a:solidFill>
              </a:rPr>
              <a:t>12</a:t>
            </a:fld>
            <a:endParaRPr lang="en-US" sz="1200" dirty="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Setup. </a:t>
            </a:r>
            <a:r>
              <a:rPr lang="en-US" b="1" dirty="0"/>
              <a:t>Commissioning at GSI with cosmic rays</a:t>
            </a:r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>
            <a:off x="0" y="33337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pic>
        <p:nvPicPr>
          <p:cNvPr id="16392" name="Picture 8" descr="timeREsCosmic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08051"/>
            <a:ext cx="4643438" cy="4178300"/>
          </a:xfrm>
          <a:prstGeom prst="rect">
            <a:avLst/>
          </a:prstGeom>
          <a:noFill/>
        </p:spPr>
      </p:pic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0" y="548680"/>
            <a:ext cx="9144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</a:rPr>
              <a:t>Cosmic ray performance.</a:t>
            </a:r>
            <a:r>
              <a:rPr lang="en-US" dirty="0" smtClean="0"/>
              <a:t> Couple </a:t>
            </a:r>
            <a:r>
              <a:rPr lang="en-US" dirty="0"/>
              <a:t>of strips were not working properly, not dramatic.</a:t>
            </a:r>
            <a:r>
              <a:rPr lang="en-US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539750" y="909042"/>
            <a:ext cx="4030663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FF0000"/>
                </a:solidFill>
              </a:rPr>
              <a:t>Time resolution</a:t>
            </a:r>
            <a:r>
              <a:rPr lang="en-US" dirty="0"/>
              <a:t> between P</a:t>
            </a:r>
            <a:r>
              <a:rPr lang="en-US" baseline="-25000" dirty="0"/>
              <a:t>3</a:t>
            </a:r>
            <a:r>
              <a:rPr lang="en-US" dirty="0"/>
              <a:t> and P</a:t>
            </a:r>
            <a:r>
              <a:rPr lang="en-US" baseline="-25000" dirty="0"/>
              <a:t>4</a:t>
            </a:r>
            <a:r>
              <a:rPr lang="en-US" dirty="0"/>
              <a:t> for the </a:t>
            </a:r>
            <a:r>
              <a:rPr lang="en-US" b="1" dirty="0">
                <a:solidFill>
                  <a:srgbClr val="FF0000"/>
                </a:solidFill>
              </a:rPr>
              <a:t>whole </a:t>
            </a:r>
            <a:r>
              <a:rPr lang="en-US" b="1" dirty="0" smtClean="0">
                <a:solidFill>
                  <a:srgbClr val="FF0000"/>
                </a:solidFill>
              </a:rPr>
              <a:t>unit</a:t>
            </a:r>
            <a:r>
              <a:rPr lang="en-US" b="1" dirty="0" smtClean="0"/>
              <a:t>,</a:t>
            </a:r>
            <a:r>
              <a:rPr lang="en-US" dirty="0" smtClean="0"/>
              <a:t> </a:t>
            </a:r>
            <a:r>
              <a:rPr lang="en-US" dirty="0"/>
              <a:t>after charge correction</a:t>
            </a:r>
          </a:p>
        </p:txBody>
      </p:sp>
      <p:pic>
        <p:nvPicPr>
          <p:cNvPr id="16395" name="Picture 11" descr="timeCorrec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6325" y="2054101"/>
            <a:ext cx="3862388" cy="4019550"/>
          </a:xfrm>
          <a:prstGeom prst="rect">
            <a:avLst/>
          </a:prstGeom>
          <a:noFill/>
        </p:spPr>
      </p:pic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4356100" y="2559075"/>
            <a:ext cx="287338" cy="28733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1116013" y="5846787"/>
            <a:ext cx="2879725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/>
              <a:t>T</a:t>
            </a:r>
            <a:r>
              <a:rPr lang="en-US" baseline="-25000" dirty="0" smtClean="0"/>
              <a:t>P3</a:t>
            </a:r>
            <a:r>
              <a:rPr lang="en-US" dirty="0" smtClean="0"/>
              <a:t>-T</a:t>
            </a:r>
            <a:r>
              <a:rPr lang="en-US" baseline="-25000" dirty="0" smtClean="0"/>
              <a:t>P4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ps</a:t>
            </a:r>
            <a:r>
              <a:rPr lang="en-US" dirty="0"/>
              <a:t>)</a:t>
            </a: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 rot="16200000">
            <a:off x="-637381" y="3933056"/>
            <a:ext cx="1800225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Events/10ps</a:t>
            </a: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5219700" y="1340619"/>
            <a:ext cx="32400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Improvement due to charge correction, ~ 10-20 </a:t>
            </a:r>
            <a:r>
              <a:rPr lang="en-US" dirty="0" err="1"/>
              <a:t>ps</a:t>
            </a:r>
            <a:endParaRPr lang="en-US" dirty="0"/>
          </a:p>
        </p:txBody>
      </p:sp>
      <p:sp>
        <p:nvSpPr>
          <p:cNvPr id="16402" name="Text Box 18"/>
          <p:cNvSpPr txBox="1">
            <a:spLocks noChangeArrowheads="1"/>
          </p:cNvSpPr>
          <p:nvPr/>
        </p:nvSpPr>
        <p:spPr bwMode="auto">
          <a:xfrm>
            <a:off x="5867400" y="5870600"/>
            <a:ext cx="1800225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Q (A.U.)</a:t>
            </a:r>
          </a:p>
        </p:txBody>
      </p:sp>
      <p:sp>
        <p:nvSpPr>
          <p:cNvPr id="16403" name="Text Box 19"/>
          <p:cNvSpPr txBox="1">
            <a:spLocks noChangeArrowheads="1"/>
          </p:cNvSpPr>
          <p:nvPr/>
        </p:nvSpPr>
        <p:spPr bwMode="auto">
          <a:xfrm>
            <a:off x="6934817" y="2315314"/>
            <a:ext cx="19446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</a:rPr>
              <a:t>uncorrected</a:t>
            </a:r>
          </a:p>
        </p:txBody>
      </p:sp>
      <p:sp>
        <p:nvSpPr>
          <p:cNvPr id="16404" name="Text Box 20"/>
          <p:cNvSpPr txBox="1">
            <a:spLocks noChangeArrowheads="1"/>
          </p:cNvSpPr>
          <p:nvPr/>
        </p:nvSpPr>
        <p:spPr bwMode="auto">
          <a:xfrm>
            <a:off x="7164388" y="4214415"/>
            <a:ext cx="19446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</a:rPr>
              <a:t>corrected</a:t>
            </a:r>
          </a:p>
        </p:txBody>
      </p:sp>
      <p:sp>
        <p:nvSpPr>
          <p:cNvPr id="16406" name="Rectangle 22"/>
          <p:cNvSpPr>
            <a:spLocks noChangeArrowheads="1"/>
          </p:cNvSpPr>
          <p:nvPr/>
        </p:nvSpPr>
        <p:spPr bwMode="auto">
          <a:xfrm>
            <a:off x="2195513" y="2198712"/>
            <a:ext cx="2016125" cy="3016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6405" name="Text Box 21"/>
          <p:cNvSpPr txBox="1">
            <a:spLocks noChangeArrowheads="1"/>
          </p:cNvSpPr>
          <p:nvPr/>
        </p:nvSpPr>
        <p:spPr bwMode="auto">
          <a:xfrm>
            <a:off x="34925" y="2198712"/>
            <a:ext cx="2232025" cy="7794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Events = 28760</a:t>
            </a:r>
          </a:p>
          <a:p>
            <a:pPr>
              <a:spcBef>
                <a:spcPct val="50000"/>
              </a:spcBef>
            </a:pPr>
            <a:r>
              <a:rPr lang="en-US"/>
              <a:t>σ = 125/√2 ~90 ps</a:t>
            </a:r>
          </a:p>
        </p:txBody>
      </p:sp>
      <p:sp>
        <p:nvSpPr>
          <p:cNvPr id="16407" name="Rectangle 23"/>
          <p:cNvSpPr>
            <a:spLocks noChangeArrowheads="1"/>
          </p:cNvSpPr>
          <p:nvPr/>
        </p:nvSpPr>
        <p:spPr bwMode="auto">
          <a:xfrm>
            <a:off x="2843213" y="2486050"/>
            <a:ext cx="936625" cy="2174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6408" name="Text Box 24"/>
          <p:cNvSpPr txBox="1">
            <a:spLocks noChangeArrowheads="1"/>
          </p:cNvSpPr>
          <p:nvPr/>
        </p:nvSpPr>
        <p:spPr bwMode="auto">
          <a:xfrm rot="16200000">
            <a:off x="3286919" y="3894956"/>
            <a:ext cx="2879725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/>
              <a:t>T</a:t>
            </a:r>
            <a:r>
              <a:rPr lang="en-US" baseline="-25000" dirty="0" smtClean="0"/>
              <a:t>P3</a:t>
            </a:r>
            <a:r>
              <a:rPr lang="en-US" dirty="0" smtClean="0"/>
              <a:t>-T</a:t>
            </a:r>
            <a:r>
              <a:rPr lang="en-US" baseline="-25000" dirty="0" smtClean="0"/>
              <a:t>P4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ps</a:t>
            </a:r>
            <a:r>
              <a:rPr lang="en-US" dirty="0"/>
              <a:t>)</a:t>
            </a:r>
          </a:p>
        </p:txBody>
      </p:sp>
      <p:sp>
        <p:nvSpPr>
          <p:cNvPr id="16409" name="Line 25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</a:t>
            </a:r>
            <a:fld id="{004F30DC-A5C7-45FF-9B18-83A1F48A4F7B}" type="slidenum">
              <a:rPr lang="en-US" sz="1200" smtClean="0">
                <a:solidFill>
                  <a:schemeClr val="bg2"/>
                </a:solidFill>
              </a:rPr>
              <a:t>13</a:t>
            </a:fld>
            <a:endParaRPr lang="en-US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Setup. Offline analysis. 800 </a:t>
            </a:r>
            <a:r>
              <a:rPr lang="en-US" b="1" dirty="0" err="1" smtClean="0"/>
              <a:t>MeV</a:t>
            </a:r>
            <a:r>
              <a:rPr lang="en-US" b="1" dirty="0" smtClean="0"/>
              <a:t> proton performance  </a:t>
            </a:r>
            <a:endParaRPr lang="en-US" b="1" dirty="0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0" y="33337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grpSp>
        <p:nvGrpSpPr>
          <p:cNvPr id="10" name="Grupo 9"/>
          <p:cNvGrpSpPr/>
          <p:nvPr/>
        </p:nvGrpSpPr>
        <p:grpSpPr>
          <a:xfrm>
            <a:off x="-26324" y="1602966"/>
            <a:ext cx="4742339" cy="2834146"/>
            <a:chOff x="9553485" y="27565350"/>
            <a:chExt cx="7207342" cy="4348505"/>
          </a:xfrm>
        </p:grpSpPr>
        <p:graphicFrame>
          <p:nvGraphicFramePr>
            <p:cNvPr id="11" name="Gráfico 10"/>
            <p:cNvGraphicFramePr>
              <a:graphicFrameLocks/>
            </p:cNvGraphicFramePr>
            <p:nvPr/>
          </p:nvGraphicFramePr>
          <p:xfrm>
            <a:off x="10115625" y="27579364"/>
            <a:ext cx="6645202" cy="38481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2" name="CaixaDeTexto 11"/>
            <p:cNvSpPr txBox="1"/>
            <p:nvPr/>
          </p:nvSpPr>
          <p:spPr>
            <a:xfrm>
              <a:off x="12334876" y="31394403"/>
              <a:ext cx="2514600" cy="519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/>
                <a:t>HV / Gap (V)</a:t>
              </a:r>
            </a:p>
          </p:txBody>
        </p:sp>
        <p:sp>
          <p:nvSpPr>
            <p:cNvPr id="13" name="CaixaDeTexto 12"/>
            <p:cNvSpPr txBox="1"/>
            <p:nvPr/>
          </p:nvSpPr>
          <p:spPr>
            <a:xfrm rot="16200000">
              <a:off x="8620125" y="29245352"/>
              <a:ext cx="2381250" cy="514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/>
                <a:t>Efficiency</a:t>
              </a:r>
            </a:p>
          </p:txBody>
        </p:sp>
        <p:sp>
          <p:nvSpPr>
            <p:cNvPr id="14" name="CaixaDeTexto 13"/>
            <p:cNvSpPr txBox="1"/>
            <p:nvPr/>
          </p:nvSpPr>
          <p:spPr>
            <a:xfrm>
              <a:off x="9593492" y="27565350"/>
              <a:ext cx="635000" cy="519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1600" dirty="0"/>
            </a:p>
          </p:txBody>
        </p:sp>
      </p:grpSp>
      <p:graphicFrame>
        <p:nvGraphicFramePr>
          <p:cNvPr id="16" name="Gráfico 15"/>
          <p:cNvGraphicFramePr>
            <a:graphicFrameLocks/>
          </p:cNvGraphicFramePr>
          <p:nvPr/>
        </p:nvGraphicFramePr>
        <p:xfrm>
          <a:off x="4139952" y="3140968"/>
          <a:ext cx="4968552" cy="3212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CaixaDeTexto 16"/>
          <p:cNvSpPr txBox="1"/>
          <p:nvPr/>
        </p:nvSpPr>
        <p:spPr>
          <a:xfrm>
            <a:off x="5148064" y="6248345"/>
            <a:ext cx="2514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HV / Gap (V)</a:t>
            </a:r>
            <a:endParaRPr lang="en-GB" sz="1200" dirty="0"/>
          </a:p>
        </p:txBody>
      </p:sp>
      <p:sp>
        <p:nvSpPr>
          <p:cNvPr id="18" name="CaixaDeTexto 17"/>
          <p:cNvSpPr txBox="1"/>
          <p:nvPr/>
        </p:nvSpPr>
        <p:spPr>
          <a:xfrm rot="16200000">
            <a:off x="2737660" y="4759285"/>
            <a:ext cx="2381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/>
              <a:t>Timing</a:t>
            </a:r>
          </a:p>
          <a:p>
            <a:pPr algn="ctr"/>
            <a:r>
              <a:rPr lang="en-GB" sz="1600" dirty="0" smtClean="0"/>
              <a:t> resolution (</a:t>
            </a:r>
            <a:r>
              <a:rPr lang="en-GB" sz="1600" dirty="0" err="1" smtClean="0"/>
              <a:t>ps</a:t>
            </a:r>
            <a:r>
              <a:rPr lang="en-GB" sz="1600" dirty="0" smtClean="0"/>
              <a:t>)</a:t>
            </a:r>
            <a:endParaRPr lang="en-GB" sz="1600" dirty="0"/>
          </a:p>
        </p:txBody>
      </p:sp>
      <p:sp>
        <p:nvSpPr>
          <p:cNvPr id="19" name="Line 25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1" name="CaixaDeTexto 20"/>
          <p:cNvSpPr txBox="1"/>
          <p:nvPr/>
        </p:nvSpPr>
        <p:spPr>
          <a:xfrm>
            <a:off x="5076056" y="1988840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~ 100% (10 gaps) </a:t>
            </a:r>
          </a:p>
          <a:p>
            <a:r>
              <a:rPr lang="en-GB" dirty="0" smtClean="0"/>
              <a:t>~ 90%  (4 gaps)</a:t>
            </a:r>
          </a:p>
          <a:p>
            <a:r>
              <a:rPr lang="en-GB" dirty="0" smtClean="0"/>
              <a:t>@ working point 2900V/gap</a:t>
            </a:r>
            <a:endParaRPr lang="en-GB" dirty="0"/>
          </a:p>
        </p:txBody>
      </p:sp>
      <p:sp>
        <p:nvSpPr>
          <p:cNvPr id="24" name="CaixaDeTexto 23"/>
          <p:cNvSpPr txBox="1"/>
          <p:nvPr/>
        </p:nvSpPr>
        <p:spPr>
          <a:xfrm>
            <a:off x="0" y="6113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Results</a:t>
            </a:r>
            <a:r>
              <a:rPr lang="en-GB" dirty="0" smtClean="0"/>
              <a:t> from an </a:t>
            </a:r>
            <a:r>
              <a:rPr lang="en-GB" b="1" dirty="0" smtClean="0">
                <a:solidFill>
                  <a:srgbClr val="FF0000"/>
                </a:solidFill>
              </a:rPr>
              <a:t>offline analysis </a:t>
            </a:r>
            <a:r>
              <a:rPr lang="en-GB" dirty="0" smtClean="0"/>
              <a:t>of the prototype exposed to </a:t>
            </a:r>
            <a:r>
              <a:rPr lang="en-GB" b="1" dirty="0" smtClean="0">
                <a:solidFill>
                  <a:srgbClr val="FF0000"/>
                </a:solidFill>
              </a:rPr>
              <a:t>fast protons</a:t>
            </a:r>
            <a:endParaRPr lang="en-GB" dirty="0"/>
          </a:p>
        </p:txBody>
      </p:sp>
      <p:sp>
        <p:nvSpPr>
          <p:cNvPr id="26" name="CaixaDeTexto 25"/>
          <p:cNvSpPr txBox="1"/>
          <p:nvPr/>
        </p:nvSpPr>
        <p:spPr>
          <a:xfrm>
            <a:off x="5076056" y="162880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Efficiency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27" name="CaixaDeTexto 26"/>
          <p:cNvSpPr txBox="1"/>
          <p:nvPr/>
        </p:nvSpPr>
        <p:spPr>
          <a:xfrm>
            <a:off x="0" y="5013176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~ 70ps  (10 gaps) </a:t>
            </a:r>
          </a:p>
          <a:p>
            <a:r>
              <a:rPr lang="en-GB" dirty="0" smtClean="0"/>
              <a:t>~ 100ps (4 gaps)</a:t>
            </a:r>
          </a:p>
          <a:p>
            <a:r>
              <a:rPr lang="en-GB" dirty="0" smtClean="0"/>
              <a:t>@ working point 2900V/gap</a:t>
            </a:r>
            <a:endParaRPr lang="en-GB" dirty="0"/>
          </a:p>
        </p:txBody>
      </p:sp>
      <p:sp>
        <p:nvSpPr>
          <p:cNvPr id="28" name="CaixaDeTexto 27"/>
          <p:cNvSpPr txBox="1"/>
          <p:nvPr/>
        </p:nvSpPr>
        <p:spPr>
          <a:xfrm>
            <a:off x="0" y="4653136"/>
            <a:ext cx="2627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Timing resolution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</a:t>
            </a:r>
            <a:fld id="{AFDA7F2A-10AE-4721-ABE7-38F344C21227}" type="slidenum">
              <a:rPr lang="en-US" sz="1200" smtClean="0">
                <a:solidFill>
                  <a:schemeClr val="bg2"/>
                </a:solidFill>
              </a:rPr>
              <a:t>14</a:t>
            </a:fld>
            <a:endParaRPr lang="en-US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0" y="0"/>
            <a:ext cx="9144000" cy="366713"/>
            <a:chOff x="0" y="0"/>
            <a:chExt cx="5760" cy="231"/>
          </a:xfrm>
        </p:grpSpPr>
        <p:sp>
          <p:nvSpPr>
            <p:cNvPr id="4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 smtClean="0"/>
                <a:t>Setup. Experiment S406 </a:t>
              </a:r>
              <a:endParaRPr lang="en-US" dirty="0"/>
            </a:p>
          </p:txBody>
        </p:sp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32770" name="Picture 2" descr="D:\lip\R3B\campaings\test beam oct12\photos\2012-11-06 11.33.38.jpg"/>
          <p:cNvPicPr>
            <a:picLocks noChangeAspect="1" noChangeArrowheads="1"/>
          </p:cNvPicPr>
          <p:nvPr/>
        </p:nvPicPr>
        <p:blipFill>
          <a:blip r:embed="rId2" cstate="print"/>
          <a:srcRect t="23065" b="12065"/>
          <a:stretch>
            <a:fillRect/>
          </a:stretch>
        </p:blipFill>
        <p:spPr bwMode="auto">
          <a:xfrm>
            <a:off x="359532" y="603567"/>
            <a:ext cx="8712968" cy="4239064"/>
          </a:xfrm>
          <a:prstGeom prst="rect">
            <a:avLst/>
          </a:prstGeom>
          <a:noFill/>
        </p:spPr>
      </p:pic>
      <p:cxnSp>
        <p:nvCxnSpPr>
          <p:cNvPr id="10" name="Conexão recta unidireccional 9"/>
          <p:cNvCxnSpPr/>
          <p:nvPr/>
        </p:nvCxnSpPr>
        <p:spPr>
          <a:xfrm>
            <a:off x="2627784" y="1484785"/>
            <a:ext cx="191616" cy="1301105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ixaDeTexto 10"/>
          <p:cNvSpPr txBox="1"/>
          <p:nvPr/>
        </p:nvSpPr>
        <p:spPr>
          <a:xfrm>
            <a:off x="971600" y="980729"/>
            <a:ext cx="1800200" cy="523220"/>
          </a:xfrm>
          <a:prstGeom prst="rect">
            <a:avLst/>
          </a:prstGeom>
          <a:solidFill>
            <a:srgbClr val="FFFFCC">
              <a:alpha val="69804"/>
            </a:srgb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/>
              <a:t>Start I detector </a:t>
            </a:r>
            <a:r>
              <a:rPr lang="en-GB" sz="1200" dirty="0" smtClean="0"/>
              <a:t>fast </a:t>
            </a:r>
            <a:r>
              <a:rPr lang="en-GB" sz="1200" dirty="0" err="1" smtClean="0"/>
              <a:t>scintillator</a:t>
            </a:r>
            <a:endParaRPr lang="en-GB" sz="1200" dirty="0"/>
          </a:p>
        </p:txBody>
      </p:sp>
      <p:cxnSp>
        <p:nvCxnSpPr>
          <p:cNvPr id="12" name="Conexão recta unidireccional 11"/>
          <p:cNvCxnSpPr/>
          <p:nvPr/>
        </p:nvCxnSpPr>
        <p:spPr>
          <a:xfrm>
            <a:off x="2843808" y="836713"/>
            <a:ext cx="1090017" cy="1958702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aixaDeTexto 14"/>
          <p:cNvSpPr txBox="1"/>
          <p:nvPr/>
        </p:nvSpPr>
        <p:spPr>
          <a:xfrm>
            <a:off x="1763688" y="620689"/>
            <a:ext cx="108012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Target                 </a:t>
            </a:r>
            <a:endParaRPr lang="en-GB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3779912" y="620689"/>
            <a:ext cx="100811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Magnet</a:t>
            </a:r>
            <a:endParaRPr lang="en-GB" dirty="0"/>
          </a:p>
        </p:txBody>
      </p:sp>
      <p:cxnSp>
        <p:nvCxnSpPr>
          <p:cNvPr id="18" name="Conexão recta unidireccional 17"/>
          <p:cNvCxnSpPr/>
          <p:nvPr/>
        </p:nvCxnSpPr>
        <p:spPr>
          <a:xfrm>
            <a:off x="4788024" y="980729"/>
            <a:ext cx="216024" cy="936104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aixaDeTexto 18"/>
          <p:cNvSpPr txBox="1"/>
          <p:nvPr/>
        </p:nvSpPr>
        <p:spPr>
          <a:xfrm>
            <a:off x="6588224" y="620689"/>
            <a:ext cx="64807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RPC</a:t>
            </a:r>
            <a:endParaRPr lang="en-GB" dirty="0"/>
          </a:p>
        </p:txBody>
      </p:sp>
      <p:cxnSp>
        <p:nvCxnSpPr>
          <p:cNvPr id="20" name="Conexão recta unidireccional 19"/>
          <p:cNvCxnSpPr/>
          <p:nvPr/>
        </p:nvCxnSpPr>
        <p:spPr>
          <a:xfrm flipH="1">
            <a:off x="6876256" y="980729"/>
            <a:ext cx="144016" cy="1152128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aixaDeTexto 21"/>
          <p:cNvSpPr txBox="1"/>
          <p:nvPr/>
        </p:nvSpPr>
        <p:spPr>
          <a:xfrm>
            <a:off x="5004048" y="620689"/>
            <a:ext cx="136815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err="1" smtClean="0"/>
              <a:t>NeuLand</a:t>
            </a:r>
            <a:endParaRPr lang="en-GB" dirty="0"/>
          </a:p>
        </p:txBody>
      </p:sp>
      <p:cxnSp>
        <p:nvCxnSpPr>
          <p:cNvPr id="23" name="Conexão recta unidireccional 22"/>
          <p:cNvCxnSpPr>
            <a:endCxn id="25" idx="0"/>
          </p:cNvCxnSpPr>
          <p:nvPr/>
        </p:nvCxnSpPr>
        <p:spPr>
          <a:xfrm>
            <a:off x="5868144" y="980729"/>
            <a:ext cx="400757" cy="1433810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ângulo 24"/>
          <p:cNvSpPr/>
          <p:nvPr/>
        </p:nvSpPr>
        <p:spPr>
          <a:xfrm>
            <a:off x="5838552" y="2414539"/>
            <a:ext cx="860698" cy="5650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ângulo 25"/>
          <p:cNvSpPr/>
          <p:nvPr/>
        </p:nvSpPr>
        <p:spPr>
          <a:xfrm>
            <a:off x="6804248" y="2132857"/>
            <a:ext cx="144016" cy="7920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Conexão recta 27"/>
          <p:cNvCxnSpPr/>
          <p:nvPr/>
        </p:nvCxnSpPr>
        <p:spPr>
          <a:xfrm>
            <a:off x="254000" y="2744615"/>
            <a:ext cx="3695700" cy="635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xão recta 31"/>
          <p:cNvCxnSpPr/>
          <p:nvPr/>
        </p:nvCxnSpPr>
        <p:spPr>
          <a:xfrm flipV="1">
            <a:off x="3952602" y="2585162"/>
            <a:ext cx="5011886" cy="220425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xão recta 41"/>
          <p:cNvCxnSpPr/>
          <p:nvPr/>
        </p:nvCxnSpPr>
        <p:spPr>
          <a:xfrm>
            <a:off x="5664994" y="2939877"/>
            <a:ext cx="3299494" cy="1182059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Arco 45"/>
          <p:cNvSpPr/>
          <p:nvPr/>
        </p:nvSpPr>
        <p:spPr>
          <a:xfrm>
            <a:off x="3480941" y="2785320"/>
            <a:ext cx="2747243" cy="720080"/>
          </a:xfrm>
          <a:prstGeom prst="arc">
            <a:avLst>
              <a:gd name="adj1" fmla="val 16200000"/>
              <a:gd name="adj2" fmla="val 20729849"/>
            </a:avLst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8" name="Conexão recta 47"/>
          <p:cNvCxnSpPr/>
          <p:nvPr/>
        </p:nvCxnSpPr>
        <p:spPr>
          <a:xfrm>
            <a:off x="5748338" y="2873996"/>
            <a:ext cx="3214687" cy="616744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Arco 39"/>
          <p:cNvSpPr/>
          <p:nvPr/>
        </p:nvSpPr>
        <p:spPr>
          <a:xfrm>
            <a:off x="3563888" y="2780929"/>
            <a:ext cx="2304256" cy="720080"/>
          </a:xfrm>
          <a:prstGeom prst="arc">
            <a:avLst>
              <a:gd name="adj1" fmla="val 16200000"/>
              <a:gd name="adj2" fmla="val 20973716"/>
            </a:avLst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CaixaDeTexto 54"/>
          <p:cNvSpPr txBox="1"/>
          <p:nvPr/>
        </p:nvSpPr>
        <p:spPr>
          <a:xfrm>
            <a:off x="6876256" y="4221089"/>
            <a:ext cx="2016224" cy="523220"/>
          </a:xfrm>
          <a:prstGeom prst="rect">
            <a:avLst/>
          </a:prstGeom>
          <a:solidFill>
            <a:srgbClr val="FFFFCC">
              <a:alpha val="69804"/>
            </a:srgb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/>
              <a:t>Start II detector </a:t>
            </a:r>
            <a:r>
              <a:rPr lang="en-GB" sz="1200" dirty="0" smtClean="0"/>
              <a:t>fast </a:t>
            </a:r>
            <a:r>
              <a:rPr lang="en-GB" sz="1200" dirty="0" err="1" smtClean="0"/>
              <a:t>scintillator</a:t>
            </a:r>
            <a:endParaRPr lang="en-GB" sz="1200" dirty="0"/>
          </a:p>
        </p:txBody>
      </p:sp>
      <p:cxnSp>
        <p:nvCxnSpPr>
          <p:cNvPr id="56" name="Conexão recta unidireccional 55"/>
          <p:cNvCxnSpPr/>
          <p:nvPr/>
        </p:nvCxnSpPr>
        <p:spPr>
          <a:xfrm flipV="1">
            <a:off x="8460432" y="3573017"/>
            <a:ext cx="432048" cy="648073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CaixaDeTexto 60"/>
          <p:cNvSpPr txBox="1"/>
          <p:nvPr/>
        </p:nvSpPr>
        <p:spPr>
          <a:xfrm>
            <a:off x="403870" y="2276872"/>
            <a:ext cx="1431826" cy="276999"/>
          </a:xfrm>
          <a:prstGeom prst="rect">
            <a:avLst/>
          </a:prstGeom>
          <a:solidFill>
            <a:srgbClr val="FFFF00">
              <a:alpha val="69804"/>
            </a:srgb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rgbClr val="C00000"/>
                </a:solidFill>
              </a:rPr>
              <a:t>Deuterium  beam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65" name="CaixaDeTexto 64"/>
          <p:cNvSpPr txBox="1"/>
          <p:nvPr/>
        </p:nvSpPr>
        <p:spPr>
          <a:xfrm>
            <a:off x="7524328" y="2276873"/>
            <a:ext cx="143182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rgbClr val="0000FF"/>
                </a:solidFill>
              </a:rPr>
              <a:t>N beam</a:t>
            </a:r>
            <a:endParaRPr lang="en-GB" sz="1200" dirty="0">
              <a:solidFill>
                <a:srgbClr val="0000FF"/>
              </a:solidFill>
            </a:endParaRPr>
          </a:p>
        </p:txBody>
      </p:sp>
      <p:sp>
        <p:nvSpPr>
          <p:cNvPr id="66" name="CaixaDeTexto 65"/>
          <p:cNvSpPr txBox="1"/>
          <p:nvPr/>
        </p:nvSpPr>
        <p:spPr>
          <a:xfrm>
            <a:off x="7452320" y="2924945"/>
            <a:ext cx="143182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Un-reacted beam</a:t>
            </a:r>
            <a:endParaRPr lang="en-GB" sz="1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" name="CaixaDeTexto 66"/>
          <p:cNvSpPr txBox="1"/>
          <p:nvPr/>
        </p:nvSpPr>
        <p:spPr>
          <a:xfrm>
            <a:off x="6516216" y="3789041"/>
            <a:ext cx="143182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rgbClr val="00FF00"/>
                </a:solidFill>
              </a:rPr>
              <a:t>P beam</a:t>
            </a:r>
            <a:endParaRPr lang="en-GB" sz="1200" dirty="0">
              <a:solidFill>
                <a:srgbClr val="00FF00"/>
              </a:solidFill>
            </a:endParaRPr>
          </a:p>
        </p:txBody>
      </p:sp>
      <p:sp>
        <p:nvSpPr>
          <p:cNvPr id="70" name="CaixaDeTexto 69"/>
          <p:cNvSpPr txBox="1"/>
          <p:nvPr/>
        </p:nvSpPr>
        <p:spPr>
          <a:xfrm>
            <a:off x="2699792" y="5085184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 smtClean="0"/>
              <a:t>nTOF</a:t>
            </a:r>
            <a:r>
              <a:rPr lang="en-GB" dirty="0" smtClean="0"/>
              <a:t> = </a:t>
            </a:r>
            <a:r>
              <a:rPr lang="en-GB" dirty="0" err="1" smtClean="0"/>
              <a:t>T</a:t>
            </a:r>
            <a:r>
              <a:rPr lang="en-GB" baseline="-25000" dirty="0" err="1" smtClean="0"/>
              <a:t>start</a:t>
            </a:r>
            <a:r>
              <a:rPr lang="en-GB" dirty="0" smtClean="0"/>
              <a:t> – T</a:t>
            </a:r>
            <a:r>
              <a:rPr lang="en-GB" baseline="-25000" dirty="0" smtClean="0"/>
              <a:t>RPC</a:t>
            </a:r>
            <a:endParaRPr lang="en-GB" baseline="-25000" dirty="0"/>
          </a:p>
        </p:txBody>
      </p:sp>
      <p:sp>
        <p:nvSpPr>
          <p:cNvPr id="31" name="CaixaDeTexto 30"/>
          <p:cNvSpPr txBox="1"/>
          <p:nvPr/>
        </p:nvSpPr>
        <p:spPr>
          <a:xfrm>
            <a:off x="755576" y="6093296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Quite short and hard beam time; just 3 full days as parasitic users. </a:t>
            </a:r>
            <a:endParaRPr lang="en-GB" dirty="0"/>
          </a:p>
        </p:txBody>
      </p:sp>
      <p:sp>
        <p:nvSpPr>
          <p:cNvPr id="34" name="Line 25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</a:t>
            </a:r>
            <a:fld id="{910427F7-44B1-4194-90E6-C09FE9FC8231}" type="slidenum">
              <a:rPr lang="en-US" sz="1200" smtClean="0">
                <a:solidFill>
                  <a:schemeClr val="bg2"/>
                </a:solidFill>
              </a:rPr>
              <a:t>15</a:t>
            </a:fld>
            <a:endParaRPr lang="en-US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6" name="Group 4"/>
          <p:cNvGrpSpPr>
            <a:grpSpLocks/>
          </p:cNvGrpSpPr>
          <p:nvPr/>
        </p:nvGrpSpPr>
        <p:grpSpPr bwMode="auto">
          <a:xfrm>
            <a:off x="0" y="0"/>
            <a:ext cx="9144000" cy="366713"/>
            <a:chOff x="0" y="0"/>
            <a:chExt cx="5760" cy="231"/>
          </a:xfrm>
        </p:grpSpPr>
        <p:sp>
          <p:nvSpPr>
            <p:cNvPr id="8197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/>
                <a:t>ANALISYS. Neutron (N) </a:t>
              </a:r>
              <a:r>
                <a:rPr lang="en-US" b="1" dirty="0" smtClean="0"/>
                <a:t>selection</a:t>
              </a:r>
              <a:endParaRPr lang="en-US" b="1" dirty="0"/>
            </a:p>
          </p:txBody>
        </p:sp>
        <p:sp>
          <p:nvSpPr>
            <p:cNvPr id="8198" name="Line 6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8261" name="Rectangle 69"/>
          <p:cNvSpPr>
            <a:spLocks noChangeArrowheads="1"/>
          </p:cNvSpPr>
          <p:nvPr/>
        </p:nvSpPr>
        <p:spPr bwMode="auto">
          <a:xfrm>
            <a:off x="1116013" y="1665288"/>
            <a:ext cx="144462" cy="2159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62" name="Rectangle 70"/>
          <p:cNvSpPr>
            <a:spLocks noChangeArrowheads="1"/>
          </p:cNvSpPr>
          <p:nvPr/>
        </p:nvSpPr>
        <p:spPr bwMode="auto">
          <a:xfrm>
            <a:off x="2916238" y="1339850"/>
            <a:ext cx="1296987" cy="865188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63" name="Rectangle 71"/>
          <p:cNvSpPr>
            <a:spLocks noChangeArrowheads="1"/>
          </p:cNvSpPr>
          <p:nvPr/>
        </p:nvSpPr>
        <p:spPr bwMode="auto">
          <a:xfrm>
            <a:off x="5797550" y="1341438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64" name="Rectangle 72"/>
          <p:cNvSpPr>
            <a:spLocks noChangeArrowheads="1"/>
          </p:cNvSpPr>
          <p:nvPr/>
        </p:nvSpPr>
        <p:spPr bwMode="auto">
          <a:xfrm>
            <a:off x="6084888" y="1341438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65" name="Rectangle 73"/>
          <p:cNvSpPr>
            <a:spLocks noChangeArrowheads="1"/>
          </p:cNvSpPr>
          <p:nvPr/>
        </p:nvSpPr>
        <p:spPr bwMode="auto">
          <a:xfrm>
            <a:off x="6373813" y="1341438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66" name="Rectangle 74"/>
          <p:cNvSpPr>
            <a:spLocks noChangeArrowheads="1"/>
          </p:cNvSpPr>
          <p:nvPr/>
        </p:nvSpPr>
        <p:spPr bwMode="auto">
          <a:xfrm>
            <a:off x="6661150" y="1341438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68" name="Text Box 76"/>
          <p:cNvSpPr txBox="1">
            <a:spLocks noChangeArrowheads="1"/>
          </p:cNvSpPr>
          <p:nvPr/>
        </p:nvSpPr>
        <p:spPr bwMode="auto">
          <a:xfrm>
            <a:off x="611560" y="2205038"/>
            <a:ext cx="11510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 smtClean="0"/>
              <a:t>Start I</a:t>
            </a:r>
            <a:endParaRPr lang="en-US" dirty="0"/>
          </a:p>
        </p:txBody>
      </p:sp>
      <p:sp>
        <p:nvSpPr>
          <p:cNvPr id="8269" name="Text Box 77"/>
          <p:cNvSpPr txBox="1">
            <a:spLocks noChangeArrowheads="1"/>
          </p:cNvSpPr>
          <p:nvPr/>
        </p:nvSpPr>
        <p:spPr bwMode="auto">
          <a:xfrm>
            <a:off x="3059113" y="2211388"/>
            <a:ext cx="1225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NeuLand</a:t>
            </a:r>
          </a:p>
        </p:txBody>
      </p:sp>
      <p:sp>
        <p:nvSpPr>
          <p:cNvPr id="8270" name="Text Box 78"/>
          <p:cNvSpPr txBox="1">
            <a:spLocks noChangeArrowheads="1"/>
          </p:cNvSpPr>
          <p:nvPr/>
        </p:nvSpPr>
        <p:spPr bwMode="auto">
          <a:xfrm>
            <a:off x="5651500" y="2211388"/>
            <a:ext cx="15128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RPC P</a:t>
            </a:r>
            <a:r>
              <a:rPr lang="en-US" baseline="-25000"/>
              <a:t>1,2,3,4</a:t>
            </a:r>
          </a:p>
        </p:txBody>
      </p:sp>
      <p:graphicFrame>
        <p:nvGraphicFramePr>
          <p:cNvPr id="8423" name="Group 231"/>
          <p:cNvGraphicFramePr>
            <a:graphicFrameLocks noGrp="1"/>
          </p:cNvGraphicFramePr>
          <p:nvPr/>
        </p:nvGraphicFramePr>
        <p:xfrm>
          <a:off x="5219700" y="692150"/>
          <a:ext cx="2232025" cy="548640"/>
        </p:xfrm>
        <a:graphic>
          <a:graphicData uri="http://schemas.openxmlformats.org/drawingml/2006/table">
            <a:tbl>
              <a:tblPr/>
              <a:tblGrid>
                <a:gridCol w="558800"/>
                <a:gridCol w="557213"/>
                <a:gridCol w="558800"/>
                <a:gridCol w="557212"/>
              </a:tblGrid>
              <a:tr h="260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</a:t>
                      </a:r>
                      <a:r>
                        <a:rPr kumimoji="0" lang="en-US" sz="12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</a:t>
                      </a:r>
                      <a:r>
                        <a:rPr kumimoji="0" lang="en-US" sz="1200" b="0" i="0" u="none" strike="noStrike" kern="1200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</a:t>
                      </a:r>
                      <a:r>
                        <a:rPr kumimoji="0" lang="en-US" sz="1200" b="0" i="0" u="none" strike="noStrike" kern="1200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</a:t>
                      </a:r>
                      <a:r>
                        <a:rPr kumimoji="0" lang="en-US" sz="1200" b="0" i="0" u="none" strike="noStrike" kern="1200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67k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67k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88k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86k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90" name="Rectangle 98"/>
          <p:cNvSpPr>
            <a:spLocks noChangeArrowheads="1"/>
          </p:cNvSpPr>
          <p:nvPr/>
        </p:nvSpPr>
        <p:spPr bwMode="auto">
          <a:xfrm>
            <a:off x="323850" y="476250"/>
            <a:ext cx="144463" cy="2159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91" name="Rectangle 99"/>
          <p:cNvSpPr>
            <a:spLocks noChangeArrowheads="1"/>
          </p:cNvSpPr>
          <p:nvPr/>
        </p:nvSpPr>
        <p:spPr bwMode="auto">
          <a:xfrm>
            <a:off x="323850" y="765175"/>
            <a:ext cx="144463" cy="2159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92" name="Text Box 100"/>
          <p:cNvSpPr txBox="1">
            <a:spLocks noChangeArrowheads="1"/>
          </p:cNvSpPr>
          <p:nvPr/>
        </p:nvSpPr>
        <p:spPr bwMode="auto">
          <a:xfrm>
            <a:off x="539750" y="404813"/>
            <a:ext cx="28082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Detector with signal</a:t>
            </a:r>
          </a:p>
        </p:txBody>
      </p:sp>
      <p:sp>
        <p:nvSpPr>
          <p:cNvPr id="8293" name="Text Box 101"/>
          <p:cNvSpPr txBox="1">
            <a:spLocks noChangeArrowheads="1"/>
          </p:cNvSpPr>
          <p:nvPr/>
        </p:nvSpPr>
        <p:spPr bwMode="auto">
          <a:xfrm>
            <a:off x="539750" y="685800"/>
            <a:ext cx="35274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Detector as Veto no signal</a:t>
            </a:r>
          </a:p>
        </p:txBody>
      </p:sp>
      <p:sp>
        <p:nvSpPr>
          <p:cNvPr id="8320" name="Rectangle 128"/>
          <p:cNvSpPr>
            <a:spLocks noChangeArrowheads="1"/>
          </p:cNvSpPr>
          <p:nvPr/>
        </p:nvSpPr>
        <p:spPr bwMode="auto">
          <a:xfrm>
            <a:off x="1114425" y="5540523"/>
            <a:ext cx="144463" cy="2159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321" name="Rectangle 129"/>
          <p:cNvSpPr>
            <a:spLocks noChangeArrowheads="1"/>
          </p:cNvSpPr>
          <p:nvPr/>
        </p:nvSpPr>
        <p:spPr bwMode="auto">
          <a:xfrm>
            <a:off x="2914650" y="5215086"/>
            <a:ext cx="1296988" cy="86518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322" name="Rectangle 130"/>
          <p:cNvSpPr>
            <a:spLocks noChangeArrowheads="1"/>
          </p:cNvSpPr>
          <p:nvPr/>
        </p:nvSpPr>
        <p:spPr bwMode="auto">
          <a:xfrm>
            <a:off x="5795963" y="5216673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323" name="Rectangle 131"/>
          <p:cNvSpPr>
            <a:spLocks noChangeArrowheads="1"/>
          </p:cNvSpPr>
          <p:nvPr/>
        </p:nvSpPr>
        <p:spPr bwMode="auto">
          <a:xfrm>
            <a:off x="6083300" y="5216673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324" name="Rectangle 132"/>
          <p:cNvSpPr>
            <a:spLocks noChangeArrowheads="1"/>
          </p:cNvSpPr>
          <p:nvPr/>
        </p:nvSpPr>
        <p:spPr bwMode="auto">
          <a:xfrm>
            <a:off x="6372225" y="5216673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325" name="Rectangle 133"/>
          <p:cNvSpPr>
            <a:spLocks noChangeArrowheads="1"/>
          </p:cNvSpPr>
          <p:nvPr/>
        </p:nvSpPr>
        <p:spPr bwMode="auto">
          <a:xfrm>
            <a:off x="6659563" y="5216673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327" name="Text Box 135"/>
          <p:cNvSpPr txBox="1">
            <a:spLocks noChangeArrowheads="1"/>
          </p:cNvSpPr>
          <p:nvPr/>
        </p:nvSpPr>
        <p:spPr bwMode="auto">
          <a:xfrm>
            <a:off x="3057525" y="6086623"/>
            <a:ext cx="1225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NeuLand</a:t>
            </a:r>
          </a:p>
        </p:txBody>
      </p:sp>
      <p:sp>
        <p:nvSpPr>
          <p:cNvPr id="8328" name="Text Box 136"/>
          <p:cNvSpPr txBox="1">
            <a:spLocks noChangeArrowheads="1"/>
          </p:cNvSpPr>
          <p:nvPr/>
        </p:nvSpPr>
        <p:spPr bwMode="auto">
          <a:xfrm>
            <a:off x="5649913" y="6086623"/>
            <a:ext cx="15128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RPC P</a:t>
            </a:r>
            <a:r>
              <a:rPr lang="en-US" baseline="-25000"/>
              <a:t>1,2,3,4</a:t>
            </a:r>
          </a:p>
        </p:txBody>
      </p:sp>
      <p:graphicFrame>
        <p:nvGraphicFramePr>
          <p:cNvPr id="8427" name="Group 235"/>
          <p:cNvGraphicFramePr>
            <a:graphicFrameLocks noGrp="1"/>
          </p:cNvGraphicFramePr>
          <p:nvPr/>
        </p:nvGraphicFramePr>
        <p:xfrm>
          <a:off x="5218113" y="4567386"/>
          <a:ext cx="2232025" cy="548640"/>
        </p:xfrm>
        <a:graphic>
          <a:graphicData uri="http://schemas.openxmlformats.org/drawingml/2006/table">
            <a:tbl>
              <a:tblPr/>
              <a:tblGrid>
                <a:gridCol w="506412"/>
                <a:gridCol w="609600"/>
                <a:gridCol w="469900"/>
                <a:gridCol w="646113"/>
              </a:tblGrid>
              <a:tr h="260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</a:t>
                      </a:r>
                      <a:r>
                        <a:rPr kumimoji="0" lang="en-US" sz="1200" b="0" i="0" u="none" strike="noStrike" kern="1200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</a:t>
                      </a:r>
                      <a:r>
                        <a:rPr kumimoji="0" lang="en-US" sz="1200" b="0" i="0" u="none" strike="noStrike" kern="1200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</a:t>
                      </a:r>
                      <a:r>
                        <a:rPr kumimoji="0" lang="en-US" sz="1200" b="0" i="0" u="none" strike="noStrike" kern="1200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</a:t>
                      </a:r>
                      <a:r>
                        <a:rPr kumimoji="0" lang="en-US" sz="1200" b="0" i="0" u="none" strike="noStrike" kern="1200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~3k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~4.5k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~6k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~7.5k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372" name="Text Box 180"/>
          <p:cNvSpPr txBox="1">
            <a:spLocks noChangeArrowheads="1"/>
          </p:cNvSpPr>
          <p:nvPr/>
        </p:nvSpPr>
        <p:spPr bwMode="auto">
          <a:xfrm>
            <a:off x="5272088" y="8620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8373" name="Text Box 181"/>
          <p:cNvSpPr txBox="1">
            <a:spLocks noChangeArrowheads="1"/>
          </p:cNvSpPr>
          <p:nvPr/>
        </p:nvSpPr>
        <p:spPr bwMode="auto">
          <a:xfrm>
            <a:off x="4643438" y="333375"/>
            <a:ext cx="41050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Number of events on the </a:t>
            </a:r>
            <a:r>
              <a:rPr lang="en-US" dirty="0" smtClean="0"/>
              <a:t>time peak</a:t>
            </a:r>
            <a:endParaRPr lang="en-US" dirty="0"/>
          </a:p>
        </p:txBody>
      </p:sp>
      <p:sp>
        <p:nvSpPr>
          <p:cNvPr id="8380" name="Line 188"/>
          <p:cNvSpPr>
            <a:spLocks noChangeShapeType="1"/>
          </p:cNvSpPr>
          <p:nvPr/>
        </p:nvSpPr>
        <p:spPr bwMode="auto">
          <a:xfrm>
            <a:off x="611188" y="1773238"/>
            <a:ext cx="64087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8381" name="Line 189"/>
          <p:cNvSpPr>
            <a:spLocks noChangeShapeType="1"/>
          </p:cNvSpPr>
          <p:nvPr/>
        </p:nvSpPr>
        <p:spPr bwMode="auto">
          <a:xfrm>
            <a:off x="611188" y="5646886"/>
            <a:ext cx="64087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8383" name="Text Box 191"/>
          <p:cNvSpPr txBox="1">
            <a:spLocks noChangeArrowheads="1"/>
          </p:cNvSpPr>
          <p:nvPr/>
        </p:nvSpPr>
        <p:spPr bwMode="auto">
          <a:xfrm>
            <a:off x="395288" y="1477963"/>
            <a:ext cx="9001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beam</a:t>
            </a:r>
          </a:p>
        </p:txBody>
      </p:sp>
      <p:sp>
        <p:nvSpPr>
          <p:cNvPr id="8384" name="Text Box 192"/>
          <p:cNvSpPr txBox="1">
            <a:spLocks noChangeArrowheads="1"/>
          </p:cNvSpPr>
          <p:nvPr/>
        </p:nvSpPr>
        <p:spPr bwMode="auto">
          <a:xfrm>
            <a:off x="395288" y="5359548"/>
            <a:ext cx="9001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beam</a:t>
            </a:r>
          </a:p>
        </p:txBody>
      </p:sp>
      <p:sp>
        <p:nvSpPr>
          <p:cNvPr id="8416" name="Text Box 224"/>
          <p:cNvSpPr txBox="1">
            <a:spLocks noChangeArrowheads="1"/>
          </p:cNvSpPr>
          <p:nvPr/>
        </p:nvSpPr>
        <p:spPr bwMode="auto">
          <a:xfrm>
            <a:off x="7308850" y="5424636"/>
            <a:ext cx="1511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 behavior</a:t>
            </a:r>
          </a:p>
        </p:txBody>
      </p:sp>
      <p:sp>
        <p:nvSpPr>
          <p:cNvPr id="8418" name="Text Box 226"/>
          <p:cNvSpPr txBox="1">
            <a:spLocks noChangeArrowheads="1"/>
          </p:cNvSpPr>
          <p:nvPr/>
        </p:nvSpPr>
        <p:spPr bwMode="auto">
          <a:xfrm>
            <a:off x="7164289" y="1557338"/>
            <a:ext cx="19797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/>
              <a:t>Charged </a:t>
            </a:r>
            <a:r>
              <a:rPr lang="en-US" dirty="0"/>
              <a:t>particle behavior</a:t>
            </a:r>
          </a:p>
        </p:txBody>
      </p:sp>
      <p:sp>
        <p:nvSpPr>
          <p:cNvPr id="8419" name="Text Box 227"/>
          <p:cNvSpPr txBox="1">
            <a:spLocks noChangeArrowheads="1"/>
          </p:cNvSpPr>
          <p:nvPr/>
        </p:nvSpPr>
        <p:spPr bwMode="auto">
          <a:xfrm>
            <a:off x="0" y="1125538"/>
            <a:ext cx="11160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Case 1</a:t>
            </a:r>
            <a:endParaRPr lang="en-US" dirty="0"/>
          </a:p>
        </p:txBody>
      </p:sp>
      <p:sp>
        <p:nvSpPr>
          <p:cNvPr id="8420" name="Text Box 228"/>
          <p:cNvSpPr txBox="1">
            <a:spLocks noChangeArrowheads="1"/>
          </p:cNvSpPr>
          <p:nvPr/>
        </p:nvSpPr>
        <p:spPr bwMode="auto">
          <a:xfrm>
            <a:off x="0" y="4927748"/>
            <a:ext cx="11160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Case 2</a:t>
            </a:r>
            <a:endParaRPr lang="en-US" dirty="0"/>
          </a:p>
        </p:txBody>
      </p:sp>
      <p:sp>
        <p:nvSpPr>
          <p:cNvPr id="8428" name="Line 236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cxnSp>
        <p:nvCxnSpPr>
          <p:cNvPr id="108" name="Conexão recta unidireccional 107"/>
          <p:cNvCxnSpPr>
            <a:stCxn id="8268" idx="0"/>
          </p:cNvCxnSpPr>
          <p:nvPr/>
        </p:nvCxnSpPr>
        <p:spPr>
          <a:xfrm flipV="1">
            <a:off x="1187079" y="1916832"/>
            <a:ext cx="545" cy="288206"/>
          </a:xfrm>
          <a:prstGeom prst="straightConnector1">
            <a:avLst/>
          </a:prstGeom>
          <a:ln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 Box 76"/>
          <p:cNvSpPr txBox="1">
            <a:spLocks noChangeArrowheads="1"/>
          </p:cNvSpPr>
          <p:nvPr/>
        </p:nvSpPr>
        <p:spPr bwMode="auto">
          <a:xfrm>
            <a:off x="611560" y="6079628"/>
            <a:ext cx="11510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 smtClean="0"/>
              <a:t>Start I</a:t>
            </a:r>
            <a:endParaRPr lang="en-US" dirty="0"/>
          </a:p>
        </p:txBody>
      </p:sp>
      <p:cxnSp>
        <p:nvCxnSpPr>
          <p:cNvPr id="112" name="Conexão recta unidireccional 111"/>
          <p:cNvCxnSpPr>
            <a:stCxn id="111" idx="0"/>
          </p:cNvCxnSpPr>
          <p:nvPr/>
        </p:nvCxnSpPr>
        <p:spPr>
          <a:xfrm flipV="1">
            <a:off x="1187079" y="5791422"/>
            <a:ext cx="545" cy="288206"/>
          </a:xfrm>
          <a:prstGeom prst="straightConnector1">
            <a:avLst/>
          </a:prstGeom>
          <a:ln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Conexão recta 115"/>
          <p:cNvCxnSpPr/>
          <p:nvPr/>
        </p:nvCxnSpPr>
        <p:spPr>
          <a:xfrm>
            <a:off x="683568" y="1772816"/>
            <a:ext cx="10081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Conexão recta 116"/>
          <p:cNvCxnSpPr/>
          <p:nvPr/>
        </p:nvCxnSpPr>
        <p:spPr>
          <a:xfrm>
            <a:off x="683568" y="5647580"/>
            <a:ext cx="10081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Conexão recta 118"/>
          <p:cNvCxnSpPr/>
          <p:nvPr/>
        </p:nvCxnSpPr>
        <p:spPr>
          <a:xfrm>
            <a:off x="1691680" y="1772816"/>
            <a:ext cx="1872208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Conexão recta 121"/>
          <p:cNvCxnSpPr/>
          <p:nvPr/>
        </p:nvCxnSpPr>
        <p:spPr>
          <a:xfrm flipV="1">
            <a:off x="3563888" y="1556792"/>
            <a:ext cx="3384376" cy="216024"/>
          </a:xfrm>
          <a:prstGeom prst="line">
            <a:avLst/>
          </a:prstGeom>
          <a:ln w="38100">
            <a:solidFill>
              <a:srgbClr val="00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Conexão recta 122"/>
          <p:cNvCxnSpPr/>
          <p:nvPr/>
        </p:nvCxnSpPr>
        <p:spPr>
          <a:xfrm>
            <a:off x="1691680" y="5647580"/>
            <a:ext cx="4536504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CaixaDeTexto 123"/>
          <p:cNvSpPr txBox="1"/>
          <p:nvPr/>
        </p:nvSpPr>
        <p:spPr>
          <a:xfrm>
            <a:off x="1304548" y="1451630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D</a:t>
            </a:r>
            <a:endParaRPr lang="en-GB" sz="1400" dirty="0"/>
          </a:p>
        </p:txBody>
      </p:sp>
      <p:cxnSp>
        <p:nvCxnSpPr>
          <p:cNvPr id="128" name="Conexão recta 127"/>
          <p:cNvCxnSpPr/>
          <p:nvPr/>
        </p:nvCxnSpPr>
        <p:spPr>
          <a:xfrm>
            <a:off x="1691680" y="1628800"/>
            <a:ext cx="0" cy="2880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exão recta 129"/>
          <p:cNvCxnSpPr/>
          <p:nvPr/>
        </p:nvCxnSpPr>
        <p:spPr>
          <a:xfrm>
            <a:off x="1691680" y="5503564"/>
            <a:ext cx="0" cy="2880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CaixaDeTexto 132"/>
          <p:cNvSpPr txBox="1"/>
          <p:nvPr/>
        </p:nvSpPr>
        <p:spPr>
          <a:xfrm>
            <a:off x="1896393" y="1451630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N</a:t>
            </a:r>
            <a:endParaRPr lang="en-GB" sz="1400" dirty="0"/>
          </a:p>
        </p:txBody>
      </p:sp>
      <p:sp>
        <p:nvSpPr>
          <p:cNvPr id="134" name="CaixaDeTexto 133"/>
          <p:cNvSpPr txBox="1"/>
          <p:nvPr/>
        </p:nvSpPr>
        <p:spPr>
          <a:xfrm>
            <a:off x="1315859" y="5215532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135" name="CaixaDeTexto 134"/>
          <p:cNvSpPr txBox="1"/>
          <p:nvPr/>
        </p:nvSpPr>
        <p:spPr>
          <a:xfrm>
            <a:off x="1907704" y="5215532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N</a:t>
            </a:r>
            <a:endParaRPr lang="en-GB" sz="1400" dirty="0"/>
          </a:p>
        </p:txBody>
      </p:sp>
      <p:sp>
        <p:nvSpPr>
          <p:cNvPr id="138" name="CaixaDeTexto 137"/>
          <p:cNvSpPr txBox="1"/>
          <p:nvPr/>
        </p:nvSpPr>
        <p:spPr>
          <a:xfrm>
            <a:off x="4283968" y="1196752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Charged particle</a:t>
            </a:r>
            <a:endParaRPr lang="en-GB" sz="1400" dirty="0"/>
          </a:p>
        </p:txBody>
      </p:sp>
      <p:cxnSp>
        <p:nvCxnSpPr>
          <p:cNvPr id="144" name="Conexão recta 143"/>
          <p:cNvCxnSpPr/>
          <p:nvPr/>
        </p:nvCxnSpPr>
        <p:spPr>
          <a:xfrm flipV="1">
            <a:off x="6228184" y="5575572"/>
            <a:ext cx="656431" cy="76200"/>
          </a:xfrm>
          <a:prstGeom prst="line">
            <a:avLst/>
          </a:prstGeom>
          <a:ln w="38100">
            <a:solidFill>
              <a:srgbClr val="00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exão recta 77"/>
          <p:cNvCxnSpPr/>
          <p:nvPr/>
        </p:nvCxnSpPr>
        <p:spPr>
          <a:xfrm>
            <a:off x="3563888" y="1772816"/>
            <a:ext cx="3456384" cy="216024"/>
          </a:xfrm>
          <a:prstGeom prst="line">
            <a:avLst/>
          </a:prstGeom>
          <a:ln w="38100">
            <a:solidFill>
              <a:srgbClr val="00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aixaDeTexto 2"/>
          <p:cNvSpPr txBox="1"/>
          <p:nvPr/>
        </p:nvSpPr>
        <p:spPr>
          <a:xfrm>
            <a:off x="395536" y="2636912"/>
            <a:ext cx="77048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4500"/>
            <a:r>
              <a:rPr lang="pt-PT" dirty="0" smtClean="0">
                <a:solidFill>
                  <a:srgbClr val="00B050"/>
                </a:solidFill>
              </a:rPr>
              <a:t>-	</a:t>
            </a:r>
            <a:r>
              <a:rPr lang="pt-PT" dirty="0" err="1" smtClean="0">
                <a:solidFill>
                  <a:srgbClr val="00B050"/>
                </a:solidFill>
              </a:rPr>
              <a:t>Large</a:t>
            </a:r>
            <a:r>
              <a:rPr lang="pt-PT" dirty="0" smtClean="0">
                <a:solidFill>
                  <a:srgbClr val="00B050"/>
                </a:solidFill>
              </a:rPr>
              <a:t> </a:t>
            </a:r>
            <a:r>
              <a:rPr lang="pt-PT" dirty="0" err="1" smtClean="0">
                <a:solidFill>
                  <a:srgbClr val="00B050"/>
                </a:solidFill>
              </a:rPr>
              <a:t>number</a:t>
            </a:r>
            <a:r>
              <a:rPr lang="pt-PT" dirty="0" smtClean="0">
                <a:solidFill>
                  <a:srgbClr val="00B050"/>
                </a:solidFill>
              </a:rPr>
              <a:t> </a:t>
            </a:r>
            <a:r>
              <a:rPr lang="pt-PT" dirty="0" err="1" smtClean="0">
                <a:solidFill>
                  <a:srgbClr val="00B050"/>
                </a:solidFill>
              </a:rPr>
              <a:t>of</a:t>
            </a:r>
            <a:r>
              <a:rPr lang="pt-PT" dirty="0" smtClean="0">
                <a:solidFill>
                  <a:srgbClr val="00B050"/>
                </a:solidFill>
              </a:rPr>
              <a:t> </a:t>
            </a:r>
            <a:r>
              <a:rPr lang="pt-PT" dirty="0" err="1" smtClean="0">
                <a:solidFill>
                  <a:srgbClr val="00B050"/>
                </a:solidFill>
              </a:rPr>
              <a:t>particles</a:t>
            </a:r>
            <a:r>
              <a:rPr lang="pt-PT" dirty="0" smtClean="0">
                <a:solidFill>
                  <a:srgbClr val="00B050"/>
                </a:solidFill>
              </a:rPr>
              <a:t> </a:t>
            </a:r>
            <a:r>
              <a:rPr lang="pt-PT" dirty="0" err="1" smtClean="0">
                <a:solidFill>
                  <a:srgbClr val="00B050"/>
                </a:solidFill>
              </a:rPr>
              <a:t>from</a:t>
            </a:r>
            <a:r>
              <a:rPr lang="pt-PT" dirty="0" smtClean="0">
                <a:solidFill>
                  <a:srgbClr val="00B050"/>
                </a:solidFill>
              </a:rPr>
              <a:t> </a:t>
            </a:r>
            <a:r>
              <a:rPr lang="pt-PT" dirty="0" err="1" smtClean="0">
                <a:solidFill>
                  <a:srgbClr val="00B050"/>
                </a:solidFill>
              </a:rPr>
              <a:t>cascades</a:t>
            </a:r>
            <a:r>
              <a:rPr lang="pt-PT" dirty="0" smtClean="0">
                <a:solidFill>
                  <a:srgbClr val="00B050"/>
                </a:solidFill>
              </a:rPr>
              <a:t> in </a:t>
            </a:r>
            <a:r>
              <a:rPr lang="pt-PT" dirty="0" err="1" smtClean="0">
                <a:solidFill>
                  <a:srgbClr val="00B050"/>
                </a:solidFill>
              </a:rPr>
              <a:t>the</a:t>
            </a:r>
            <a:r>
              <a:rPr lang="pt-PT" dirty="0" smtClean="0">
                <a:solidFill>
                  <a:srgbClr val="00B050"/>
                </a:solidFill>
              </a:rPr>
              <a:t> </a:t>
            </a:r>
            <a:r>
              <a:rPr lang="pt-PT" dirty="0" err="1" smtClean="0">
                <a:solidFill>
                  <a:srgbClr val="00B050"/>
                </a:solidFill>
              </a:rPr>
              <a:t>plastic</a:t>
            </a:r>
            <a:r>
              <a:rPr lang="pt-PT" dirty="0" smtClean="0">
                <a:solidFill>
                  <a:srgbClr val="00B050"/>
                </a:solidFill>
              </a:rPr>
              <a:t> </a:t>
            </a:r>
            <a:r>
              <a:rPr lang="pt-PT" dirty="0" err="1" smtClean="0">
                <a:solidFill>
                  <a:srgbClr val="00B050"/>
                </a:solidFill>
              </a:rPr>
              <a:t>scintillator</a:t>
            </a:r>
            <a:r>
              <a:rPr lang="pt-PT" dirty="0" smtClean="0">
                <a:solidFill>
                  <a:srgbClr val="00B050"/>
                </a:solidFill>
              </a:rPr>
              <a:t> 	material </a:t>
            </a:r>
            <a:r>
              <a:rPr lang="pt-PT" dirty="0" err="1" smtClean="0">
                <a:solidFill>
                  <a:srgbClr val="00B050"/>
                </a:solidFill>
              </a:rPr>
              <a:t>of</a:t>
            </a:r>
            <a:r>
              <a:rPr lang="pt-PT" dirty="0" smtClean="0">
                <a:solidFill>
                  <a:srgbClr val="00B050"/>
                </a:solidFill>
              </a:rPr>
              <a:t> </a:t>
            </a:r>
            <a:r>
              <a:rPr lang="pt-PT" dirty="0" err="1" smtClean="0">
                <a:solidFill>
                  <a:srgbClr val="00B050"/>
                </a:solidFill>
              </a:rPr>
              <a:t>NeuLand</a:t>
            </a:r>
            <a:r>
              <a:rPr lang="pt-PT" dirty="0" smtClean="0">
                <a:solidFill>
                  <a:srgbClr val="00B050"/>
                </a:solidFill>
              </a:rPr>
              <a:t> </a:t>
            </a:r>
            <a:r>
              <a:rPr lang="pt-PT" dirty="0" err="1" smtClean="0">
                <a:solidFill>
                  <a:srgbClr val="00B050"/>
                </a:solidFill>
              </a:rPr>
              <a:t>prototype</a:t>
            </a:r>
            <a:endParaRPr lang="pt-PT" dirty="0" smtClean="0">
              <a:solidFill>
                <a:srgbClr val="00B050"/>
              </a:solidFill>
            </a:endParaRPr>
          </a:p>
          <a:p>
            <a:pPr defTabSz="444500"/>
            <a:endParaRPr lang="pt-PT" sz="2400" dirty="0"/>
          </a:p>
          <a:p>
            <a:pPr defTabSz="444500"/>
            <a:endParaRPr lang="pt-PT" sz="2400" dirty="0" smtClean="0">
              <a:solidFill>
                <a:srgbClr val="FF0000"/>
              </a:solidFill>
            </a:endParaRPr>
          </a:p>
          <a:p>
            <a:pPr defTabSz="444500"/>
            <a:r>
              <a:rPr lang="pt-PT" dirty="0" smtClean="0">
                <a:solidFill>
                  <a:srgbClr val="FF0000"/>
                </a:solidFill>
              </a:rPr>
              <a:t>- 	</a:t>
            </a:r>
            <a:r>
              <a:rPr lang="pt-PT" dirty="0" err="1" smtClean="0">
                <a:solidFill>
                  <a:srgbClr val="FF0000"/>
                </a:solidFill>
              </a:rPr>
              <a:t>Particles</a:t>
            </a:r>
            <a:r>
              <a:rPr lang="pt-PT" dirty="0" smtClean="0">
                <a:solidFill>
                  <a:srgbClr val="FF0000"/>
                </a:solidFill>
              </a:rPr>
              <a:t> </a:t>
            </a:r>
            <a:r>
              <a:rPr lang="pt-PT" dirty="0" err="1" smtClean="0">
                <a:solidFill>
                  <a:srgbClr val="FF0000"/>
                </a:solidFill>
              </a:rPr>
              <a:t>crossing</a:t>
            </a:r>
            <a:r>
              <a:rPr lang="pt-PT" dirty="0" smtClean="0">
                <a:solidFill>
                  <a:srgbClr val="FF0000"/>
                </a:solidFill>
              </a:rPr>
              <a:t> </a:t>
            </a:r>
            <a:r>
              <a:rPr lang="pt-PT" dirty="0" err="1" smtClean="0">
                <a:solidFill>
                  <a:srgbClr val="FF0000"/>
                </a:solidFill>
              </a:rPr>
              <a:t>the</a:t>
            </a:r>
            <a:r>
              <a:rPr lang="pt-PT" dirty="0" smtClean="0">
                <a:solidFill>
                  <a:srgbClr val="FF0000"/>
                </a:solidFill>
              </a:rPr>
              <a:t> </a:t>
            </a:r>
            <a:r>
              <a:rPr lang="pt-PT" dirty="0" err="1" smtClean="0">
                <a:solidFill>
                  <a:srgbClr val="FF0000"/>
                </a:solidFill>
              </a:rPr>
              <a:t>plastic</a:t>
            </a:r>
            <a:r>
              <a:rPr lang="pt-PT" dirty="0" smtClean="0">
                <a:solidFill>
                  <a:srgbClr val="FF0000"/>
                </a:solidFill>
              </a:rPr>
              <a:t> </a:t>
            </a:r>
            <a:r>
              <a:rPr lang="pt-PT" dirty="0" err="1" smtClean="0">
                <a:solidFill>
                  <a:srgbClr val="FF0000"/>
                </a:solidFill>
              </a:rPr>
              <a:t>scintillator</a:t>
            </a:r>
            <a:r>
              <a:rPr lang="pt-PT" dirty="0" smtClean="0">
                <a:solidFill>
                  <a:srgbClr val="FF0000"/>
                </a:solidFill>
              </a:rPr>
              <a:t> </a:t>
            </a:r>
            <a:r>
              <a:rPr lang="pt-PT" dirty="0" err="1" smtClean="0">
                <a:solidFill>
                  <a:srgbClr val="FF0000"/>
                </a:solidFill>
              </a:rPr>
              <a:t>without</a:t>
            </a:r>
            <a:r>
              <a:rPr lang="pt-PT" dirty="0" smtClean="0">
                <a:solidFill>
                  <a:srgbClr val="FF0000"/>
                </a:solidFill>
              </a:rPr>
              <a:t> </a:t>
            </a:r>
            <a:r>
              <a:rPr lang="pt-PT" dirty="0" err="1" smtClean="0">
                <a:solidFill>
                  <a:srgbClr val="FF0000"/>
                </a:solidFill>
              </a:rPr>
              <a:t>being</a:t>
            </a:r>
            <a:r>
              <a:rPr lang="pt-PT" dirty="0" smtClean="0">
                <a:solidFill>
                  <a:srgbClr val="FF0000"/>
                </a:solidFill>
              </a:rPr>
              <a:t> 	</a:t>
            </a:r>
            <a:r>
              <a:rPr lang="pt-PT" dirty="0" err="1" smtClean="0">
                <a:solidFill>
                  <a:srgbClr val="FF0000"/>
                </a:solidFill>
              </a:rPr>
              <a:t>detected</a:t>
            </a:r>
            <a:r>
              <a:rPr lang="pt-PT" dirty="0" smtClean="0">
                <a:solidFill>
                  <a:srgbClr val="FF0000"/>
                </a:solidFill>
              </a:rPr>
              <a:t> (</a:t>
            </a:r>
            <a:r>
              <a:rPr lang="pt-PT" dirty="0" err="1" smtClean="0">
                <a:solidFill>
                  <a:srgbClr val="FF0000"/>
                </a:solidFill>
              </a:rPr>
              <a:t>NeuLand</a:t>
            </a:r>
            <a:r>
              <a:rPr lang="pt-PT" dirty="0" smtClean="0">
                <a:solidFill>
                  <a:srgbClr val="FF0000"/>
                </a:solidFill>
              </a:rPr>
              <a:t> </a:t>
            </a:r>
            <a:r>
              <a:rPr lang="pt-PT" dirty="0" err="1" smtClean="0">
                <a:solidFill>
                  <a:srgbClr val="FF0000"/>
                </a:solidFill>
              </a:rPr>
              <a:t>inefficiency</a:t>
            </a:r>
            <a:r>
              <a:rPr lang="pt-PT" dirty="0" smtClean="0">
                <a:solidFill>
                  <a:srgbClr val="FF0000"/>
                </a:solidFill>
              </a:rPr>
              <a:t>); </a:t>
            </a:r>
            <a:r>
              <a:rPr lang="pt-PT" dirty="0" err="1" smtClean="0">
                <a:solidFill>
                  <a:srgbClr val="FF0000"/>
                </a:solidFill>
              </a:rPr>
              <a:t>mainly</a:t>
            </a:r>
            <a:r>
              <a:rPr lang="pt-PT" dirty="0" smtClean="0">
                <a:solidFill>
                  <a:srgbClr val="FF0000"/>
                </a:solidFill>
              </a:rPr>
              <a:t> </a:t>
            </a:r>
            <a:r>
              <a:rPr lang="pt-PT" dirty="0" err="1" smtClean="0">
                <a:solidFill>
                  <a:srgbClr val="FF0000"/>
                </a:solidFill>
              </a:rPr>
              <a:t>neutrons</a:t>
            </a:r>
            <a:r>
              <a:rPr lang="pt-PT" dirty="0" smtClean="0">
                <a:solidFill>
                  <a:srgbClr val="FF0000"/>
                </a:solidFill>
              </a:rPr>
              <a:t>  </a:t>
            </a:r>
            <a:endParaRPr lang="pt-PT" dirty="0">
              <a:solidFill>
                <a:srgbClr val="FF0000"/>
              </a:solidFill>
            </a:endParaRPr>
          </a:p>
        </p:txBody>
      </p:sp>
      <p:sp>
        <p:nvSpPr>
          <p:cNvPr id="59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</a:t>
            </a:r>
            <a:fld id="{7A92C0F2-8D8D-4DD0-8597-E4929031D4B6}" type="slidenum">
              <a:rPr lang="en-US" sz="1200" smtClean="0">
                <a:solidFill>
                  <a:schemeClr val="bg2"/>
                </a:solidFill>
              </a:rPr>
              <a:t>16</a:t>
            </a:fld>
            <a:endParaRPr lang="en-US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179512" y="2708920"/>
            <a:ext cx="2968359" cy="1858814"/>
            <a:chOff x="179512" y="2708920"/>
            <a:chExt cx="2968359" cy="1858814"/>
          </a:xfrm>
        </p:grpSpPr>
        <p:pic>
          <p:nvPicPr>
            <p:cNvPr id="56" name="Picture 8" descr="hits_positioCh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9512" y="2708920"/>
              <a:ext cx="2755950" cy="1666726"/>
            </a:xfrm>
            <a:prstGeom prst="rect">
              <a:avLst/>
            </a:prstGeom>
            <a:noFill/>
          </p:spPr>
        </p:pic>
        <p:sp>
          <p:nvSpPr>
            <p:cNvPr id="59" name="Text Box 47"/>
            <p:cNvSpPr txBox="1">
              <a:spLocks noChangeArrowheads="1"/>
            </p:cNvSpPr>
            <p:nvPr/>
          </p:nvSpPr>
          <p:spPr bwMode="auto">
            <a:xfrm rot="-1631604">
              <a:off x="2282684" y="4115572"/>
              <a:ext cx="865187" cy="27463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dirty="0"/>
                <a:t>Plane</a:t>
              </a:r>
            </a:p>
          </p:txBody>
        </p:sp>
        <p:sp>
          <p:nvSpPr>
            <p:cNvPr id="60" name="Text Box 50"/>
            <p:cNvSpPr txBox="1">
              <a:spLocks noChangeArrowheads="1"/>
            </p:cNvSpPr>
            <p:nvPr/>
          </p:nvSpPr>
          <p:spPr bwMode="auto">
            <a:xfrm>
              <a:off x="755576" y="4293096"/>
              <a:ext cx="1439862" cy="27463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dirty="0"/>
                <a:t>Strip (X position)</a:t>
              </a:r>
            </a:p>
          </p:txBody>
        </p:sp>
      </p:grp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4000" cy="366713"/>
            <a:chOff x="0" y="0"/>
            <a:chExt cx="5760" cy="231"/>
          </a:xfrm>
        </p:grpSpPr>
        <p:sp>
          <p:nvSpPr>
            <p:cNvPr id="8197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/>
                <a:t>ANALISYS. Neutron (N) </a:t>
              </a:r>
              <a:r>
                <a:rPr lang="en-US" b="1" dirty="0" smtClean="0"/>
                <a:t>selection</a:t>
              </a:r>
              <a:endParaRPr lang="en-US" b="1" dirty="0"/>
            </a:p>
          </p:txBody>
        </p:sp>
        <p:sp>
          <p:nvSpPr>
            <p:cNvPr id="8198" name="Line 6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8261" name="Rectangle 69"/>
          <p:cNvSpPr>
            <a:spLocks noChangeArrowheads="1"/>
          </p:cNvSpPr>
          <p:nvPr/>
        </p:nvSpPr>
        <p:spPr bwMode="auto">
          <a:xfrm>
            <a:off x="1116013" y="1665288"/>
            <a:ext cx="144462" cy="2159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62" name="Rectangle 70"/>
          <p:cNvSpPr>
            <a:spLocks noChangeArrowheads="1"/>
          </p:cNvSpPr>
          <p:nvPr/>
        </p:nvSpPr>
        <p:spPr bwMode="auto">
          <a:xfrm>
            <a:off x="2916238" y="1339850"/>
            <a:ext cx="1296987" cy="865188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63" name="Rectangle 71"/>
          <p:cNvSpPr>
            <a:spLocks noChangeArrowheads="1"/>
          </p:cNvSpPr>
          <p:nvPr/>
        </p:nvSpPr>
        <p:spPr bwMode="auto">
          <a:xfrm>
            <a:off x="5797550" y="1341438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64" name="Rectangle 72"/>
          <p:cNvSpPr>
            <a:spLocks noChangeArrowheads="1"/>
          </p:cNvSpPr>
          <p:nvPr/>
        </p:nvSpPr>
        <p:spPr bwMode="auto">
          <a:xfrm>
            <a:off x="6084888" y="1341438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65" name="Rectangle 73"/>
          <p:cNvSpPr>
            <a:spLocks noChangeArrowheads="1"/>
          </p:cNvSpPr>
          <p:nvPr/>
        </p:nvSpPr>
        <p:spPr bwMode="auto">
          <a:xfrm>
            <a:off x="6373813" y="1341438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66" name="Rectangle 74"/>
          <p:cNvSpPr>
            <a:spLocks noChangeArrowheads="1"/>
          </p:cNvSpPr>
          <p:nvPr/>
        </p:nvSpPr>
        <p:spPr bwMode="auto">
          <a:xfrm>
            <a:off x="6661150" y="1341438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68" name="Text Box 76"/>
          <p:cNvSpPr txBox="1">
            <a:spLocks noChangeArrowheads="1"/>
          </p:cNvSpPr>
          <p:nvPr/>
        </p:nvSpPr>
        <p:spPr bwMode="auto">
          <a:xfrm>
            <a:off x="611560" y="2205038"/>
            <a:ext cx="11510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 smtClean="0"/>
              <a:t>Start I</a:t>
            </a:r>
            <a:endParaRPr lang="en-US" dirty="0"/>
          </a:p>
        </p:txBody>
      </p:sp>
      <p:sp>
        <p:nvSpPr>
          <p:cNvPr id="8269" name="Text Box 77"/>
          <p:cNvSpPr txBox="1">
            <a:spLocks noChangeArrowheads="1"/>
          </p:cNvSpPr>
          <p:nvPr/>
        </p:nvSpPr>
        <p:spPr bwMode="auto">
          <a:xfrm>
            <a:off x="3059113" y="2211388"/>
            <a:ext cx="1225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NeuLand</a:t>
            </a:r>
          </a:p>
        </p:txBody>
      </p:sp>
      <p:sp>
        <p:nvSpPr>
          <p:cNvPr id="8270" name="Text Box 78"/>
          <p:cNvSpPr txBox="1">
            <a:spLocks noChangeArrowheads="1"/>
          </p:cNvSpPr>
          <p:nvPr/>
        </p:nvSpPr>
        <p:spPr bwMode="auto">
          <a:xfrm>
            <a:off x="5651500" y="2211388"/>
            <a:ext cx="15128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RPC P</a:t>
            </a:r>
            <a:r>
              <a:rPr lang="en-US" baseline="-25000"/>
              <a:t>1,2,3,4</a:t>
            </a:r>
          </a:p>
        </p:txBody>
      </p:sp>
      <p:sp>
        <p:nvSpPr>
          <p:cNvPr id="8290" name="Rectangle 98"/>
          <p:cNvSpPr>
            <a:spLocks noChangeArrowheads="1"/>
          </p:cNvSpPr>
          <p:nvPr/>
        </p:nvSpPr>
        <p:spPr bwMode="auto">
          <a:xfrm>
            <a:off x="323850" y="476250"/>
            <a:ext cx="144463" cy="2159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91" name="Rectangle 99"/>
          <p:cNvSpPr>
            <a:spLocks noChangeArrowheads="1"/>
          </p:cNvSpPr>
          <p:nvPr/>
        </p:nvSpPr>
        <p:spPr bwMode="auto">
          <a:xfrm>
            <a:off x="323850" y="765175"/>
            <a:ext cx="144463" cy="2159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92" name="Text Box 100"/>
          <p:cNvSpPr txBox="1">
            <a:spLocks noChangeArrowheads="1"/>
          </p:cNvSpPr>
          <p:nvPr/>
        </p:nvSpPr>
        <p:spPr bwMode="auto">
          <a:xfrm>
            <a:off x="539750" y="404813"/>
            <a:ext cx="28082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Detector with signal</a:t>
            </a:r>
          </a:p>
        </p:txBody>
      </p:sp>
      <p:sp>
        <p:nvSpPr>
          <p:cNvPr id="8293" name="Text Box 101"/>
          <p:cNvSpPr txBox="1">
            <a:spLocks noChangeArrowheads="1"/>
          </p:cNvSpPr>
          <p:nvPr/>
        </p:nvSpPr>
        <p:spPr bwMode="auto">
          <a:xfrm>
            <a:off x="539750" y="685800"/>
            <a:ext cx="35274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Detector as Veto no signal</a:t>
            </a:r>
          </a:p>
        </p:txBody>
      </p:sp>
      <p:sp>
        <p:nvSpPr>
          <p:cNvPr id="8320" name="Rectangle 128"/>
          <p:cNvSpPr>
            <a:spLocks noChangeArrowheads="1"/>
          </p:cNvSpPr>
          <p:nvPr/>
        </p:nvSpPr>
        <p:spPr bwMode="auto">
          <a:xfrm>
            <a:off x="1114425" y="5540523"/>
            <a:ext cx="144463" cy="2159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321" name="Rectangle 129"/>
          <p:cNvSpPr>
            <a:spLocks noChangeArrowheads="1"/>
          </p:cNvSpPr>
          <p:nvPr/>
        </p:nvSpPr>
        <p:spPr bwMode="auto">
          <a:xfrm>
            <a:off x="2914650" y="5215086"/>
            <a:ext cx="1296988" cy="86518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322" name="Rectangle 130"/>
          <p:cNvSpPr>
            <a:spLocks noChangeArrowheads="1"/>
          </p:cNvSpPr>
          <p:nvPr/>
        </p:nvSpPr>
        <p:spPr bwMode="auto">
          <a:xfrm>
            <a:off x="5795963" y="5216673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323" name="Rectangle 131"/>
          <p:cNvSpPr>
            <a:spLocks noChangeArrowheads="1"/>
          </p:cNvSpPr>
          <p:nvPr/>
        </p:nvSpPr>
        <p:spPr bwMode="auto">
          <a:xfrm>
            <a:off x="6083300" y="5216673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324" name="Rectangle 132"/>
          <p:cNvSpPr>
            <a:spLocks noChangeArrowheads="1"/>
          </p:cNvSpPr>
          <p:nvPr/>
        </p:nvSpPr>
        <p:spPr bwMode="auto">
          <a:xfrm>
            <a:off x="6372225" y="5216673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325" name="Rectangle 133"/>
          <p:cNvSpPr>
            <a:spLocks noChangeArrowheads="1"/>
          </p:cNvSpPr>
          <p:nvPr/>
        </p:nvSpPr>
        <p:spPr bwMode="auto">
          <a:xfrm>
            <a:off x="6659563" y="5216673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327" name="Text Box 135"/>
          <p:cNvSpPr txBox="1">
            <a:spLocks noChangeArrowheads="1"/>
          </p:cNvSpPr>
          <p:nvPr/>
        </p:nvSpPr>
        <p:spPr bwMode="auto">
          <a:xfrm>
            <a:off x="3057525" y="6086623"/>
            <a:ext cx="1225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NeuLand</a:t>
            </a:r>
          </a:p>
        </p:txBody>
      </p:sp>
      <p:sp>
        <p:nvSpPr>
          <p:cNvPr id="8328" name="Text Box 136"/>
          <p:cNvSpPr txBox="1">
            <a:spLocks noChangeArrowheads="1"/>
          </p:cNvSpPr>
          <p:nvPr/>
        </p:nvSpPr>
        <p:spPr bwMode="auto">
          <a:xfrm>
            <a:off x="5649913" y="6086623"/>
            <a:ext cx="15128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RPC P</a:t>
            </a:r>
            <a:r>
              <a:rPr lang="en-US" baseline="-25000"/>
              <a:t>1,2,3,4</a:t>
            </a:r>
          </a:p>
        </p:txBody>
      </p:sp>
      <p:sp>
        <p:nvSpPr>
          <p:cNvPr id="8372" name="Text Box 180"/>
          <p:cNvSpPr txBox="1">
            <a:spLocks noChangeArrowheads="1"/>
          </p:cNvSpPr>
          <p:nvPr/>
        </p:nvSpPr>
        <p:spPr bwMode="auto">
          <a:xfrm>
            <a:off x="5272088" y="8620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8380" name="Line 188"/>
          <p:cNvSpPr>
            <a:spLocks noChangeShapeType="1"/>
          </p:cNvSpPr>
          <p:nvPr/>
        </p:nvSpPr>
        <p:spPr bwMode="auto">
          <a:xfrm>
            <a:off x="611188" y="1773238"/>
            <a:ext cx="64087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8381" name="Line 189"/>
          <p:cNvSpPr>
            <a:spLocks noChangeShapeType="1"/>
          </p:cNvSpPr>
          <p:nvPr/>
        </p:nvSpPr>
        <p:spPr bwMode="auto">
          <a:xfrm>
            <a:off x="611188" y="5646886"/>
            <a:ext cx="64087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8383" name="Text Box 191"/>
          <p:cNvSpPr txBox="1">
            <a:spLocks noChangeArrowheads="1"/>
          </p:cNvSpPr>
          <p:nvPr/>
        </p:nvSpPr>
        <p:spPr bwMode="auto">
          <a:xfrm>
            <a:off x="395288" y="1477963"/>
            <a:ext cx="9001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beam</a:t>
            </a:r>
          </a:p>
        </p:txBody>
      </p:sp>
      <p:sp>
        <p:nvSpPr>
          <p:cNvPr id="8384" name="Text Box 192"/>
          <p:cNvSpPr txBox="1">
            <a:spLocks noChangeArrowheads="1"/>
          </p:cNvSpPr>
          <p:nvPr/>
        </p:nvSpPr>
        <p:spPr bwMode="auto">
          <a:xfrm>
            <a:off x="395288" y="5359548"/>
            <a:ext cx="9001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beam</a:t>
            </a:r>
          </a:p>
        </p:txBody>
      </p:sp>
      <p:sp>
        <p:nvSpPr>
          <p:cNvPr id="8416" name="Text Box 224"/>
          <p:cNvSpPr txBox="1">
            <a:spLocks noChangeArrowheads="1"/>
          </p:cNvSpPr>
          <p:nvPr/>
        </p:nvSpPr>
        <p:spPr bwMode="auto">
          <a:xfrm>
            <a:off x="7308850" y="5424636"/>
            <a:ext cx="1511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 behavior</a:t>
            </a:r>
          </a:p>
        </p:txBody>
      </p:sp>
      <p:sp>
        <p:nvSpPr>
          <p:cNvPr id="8418" name="Text Box 226"/>
          <p:cNvSpPr txBox="1">
            <a:spLocks noChangeArrowheads="1"/>
          </p:cNvSpPr>
          <p:nvPr/>
        </p:nvSpPr>
        <p:spPr bwMode="auto">
          <a:xfrm>
            <a:off x="7164289" y="1557338"/>
            <a:ext cx="19797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/>
              <a:t>Charged </a:t>
            </a:r>
            <a:r>
              <a:rPr lang="en-US" dirty="0"/>
              <a:t>particle behavior</a:t>
            </a:r>
          </a:p>
        </p:txBody>
      </p:sp>
      <p:sp>
        <p:nvSpPr>
          <p:cNvPr id="8419" name="Text Box 227"/>
          <p:cNvSpPr txBox="1">
            <a:spLocks noChangeArrowheads="1"/>
          </p:cNvSpPr>
          <p:nvPr/>
        </p:nvSpPr>
        <p:spPr bwMode="auto">
          <a:xfrm>
            <a:off x="0" y="1125538"/>
            <a:ext cx="11160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Case 1</a:t>
            </a:r>
            <a:endParaRPr lang="en-US" dirty="0"/>
          </a:p>
        </p:txBody>
      </p:sp>
      <p:sp>
        <p:nvSpPr>
          <p:cNvPr id="8420" name="Text Box 228"/>
          <p:cNvSpPr txBox="1">
            <a:spLocks noChangeArrowheads="1"/>
          </p:cNvSpPr>
          <p:nvPr/>
        </p:nvSpPr>
        <p:spPr bwMode="auto">
          <a:xfrm>
            <a:off x="0" y="4927748"/>
            <a:ext cx="11160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Case 2</a:t>
            </a:r>
            <a:endParaRPr lang="en-US" dirty="0"/>
          </a:p>
        </p:txBody>
      </p:sp>
      <p:sp>
        <p:nvSpPr>
          <p:cNvPr id="8428" name="Line 236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cxnSp>
        <p:nvCxnSpPr>
          <p:cNvPr id="108" name="Conexão recta unidireccional 107"/>
          <p:cNvCxnSpPr>
            <a:stCxn id="8268" idx="0"/>
          </p:cNvCxnSpPr>
          <p:nvPr/>
        </p:nvCxnSpPr>
        <p:spPr>
          <a:xfrm flipV="1">
            <a:off x="1187079" y="1916832"/>
            <a:ext cx="545" cy="288206"/>
          </a:xfrm>
          <a:prstGeom prst="straightConnector1">
            <a:avLst/>
          </a:prstGeom>
          <a:ln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 Box 76"/>
          <p:cNvSpPr txBox="1">
            <a:spLocks noChangeArrowheads="1"/>
          </p:cNvSpPr>
          <p:nvPr/>
        </p:nvSpPr>
        <p:spPr bwMode="auto">
          <a:xfrm>
            <a:off x="611560" y="6079628"/>
            <a:ext cx="11510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 smtClean="0"/>
              <a:t>Start I</a:t>
            </a:r>
            <a:endParaRPr lang="en-US" dirty="0"/>
          </a:p>
        </p:txBody>
      </p:sp>
      <p:cxnSp>
        <p:nvCxnSpPr>
          <p:cNvPr id="112" name="Conexão recta unidireccional 111"/>
          <p:cNvCxnSpPr>
            <a:stCxn id="111" idx="0"/>
          </p:cNvCxnSpPr>
          <p:nvPr/>
        </p:nvCxnSpPr>
        <p:spPr>
          <a:xfrm flipV="1">
            <a:off x="1187079" y="5791422"/>
            <a:ext cx="545" cy="288206"/>
          </a:xfrm>
          <a:prstGeom prst="straightConnector1">
            <a:avLst/>
          </a:prstGeom>
          <a:ln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Conexão recta 115"/>
          <p:cNvCxnSpPr/>
          <p:nvPr/>
        </p:nvCxnSpPr>
        <p:spPr>
          <a:xfrm>
            <a:off x="683568" y="1772816"/>
            <a:ext cx="10081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Conexão recta 116"/>
          <p:cNvCxnSpPr/>
          <p:nvPr/>
        </p:nvCxnSpPr>
        <p:spPr>
          <a:xfrm>
            <a:off x="683568" y="5647580"/>
            <a:ext cx="10081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Conexão recta 118"/>
          <p:cNvCxnSpPr/>
          <p:nvPr/>
        </p:nvCxnSpPr>
        <p:spPr>
          <a:xfrm>
            <a:off x="1691680" y="1772816"/>
            <a:ext cx="1872208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Conexão recta 121"/>
          <p:cNvCxnSpPr/>
          <p:nvPr/>
        </p:nvCxnSpPr>
        <p:spPr>
          <a:xfrm flipV="1">
            <a:off x="3563888" y="1556792"/>
            <a:ext cx="3384376" cy="216024"/>
          </a:xfrm>
          <a:prstGeom prst="line">
            <a:avLst/>
          </a:prstGeom>
          <a:ln w="38100">
            <a:solidFill>
              <a:srgbClr val="00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Conexão recta 122"/>
          <p:cNvCxnSpPr/>
          <p:nvPr/>
        </p:nvCxnSpPr>
        <p:spPr>
          <a:xfrm>
            <a:off x="1691680" y="5647580"/>
            <a:ext cx="4536504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CaixaDeTexto 123"/>
          <p:cNvSpPr txBox="1"/>
          <p:nvPr/>
        </p:nvSpPr>
        <p:spPr>
          <a:xfrm>
            <a:off x="1304548" y="1451630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D</a:t>
            </a:r>
            <a:endParaRPr lang="en-GB" sz="1400" dirty="0"/>
          </a:p>
        </p:txBody>
      </p:sp>
      <p:cxnSp>
        <p:nvCxnSpPr>
          <p:cNvPr id="128" name="Conexão recta 127"/>
          <p:cNvCxnSpPr/>
          <p:nvPr/>
        </p:nvCxnSpPr>
        <p:spPr>
          <a:xfrm>
            <a:off x="1691680" y="1628800"/>
            <a:ext cx="0" cy="2880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exão recta 129"/>
          <p:cNvCxnSpPr/>
          <p:nvPr/>
        </p:nvCxnSpPr>
        <p:spPr>
          <a:xfrm>
            <a:off x="1691680" y="5503564"/>
            <a:ext cx="0" cy="2880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CaixaDeTexto 132"/>
          <p:cNvSpPr txBox="1"/>
          <p:nvPr/>
        </p:nvSpPr>
        <p:spPr>
          <a:xfrm>
            <a:off x="1896393" y="1451630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N</a:t>
            </a:r>
            <a:endParaRPr lang="en-GB" sz="1400" dirty="0"/>
          </a:p>
        </p:txBody>
      </p:sp>
      <p:sp>
        <p:nvSpPr>
          <p:cNvPr id="134" name="CaixaDeTexto 133"/>
          <p:cNvSpPr txBox="1"/>
          <p:nvPr/>
        </p:nvSpPr>
        <p:spPr>
          <a:xfrm>
            <a:off x="1315859" y="5215532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135" name="CaixaDeTexto 134"/>
          <p:cNvSpPr txBox="1"/>
          <p:nvPr/>
        </p:nvSpPr>
        <p:spPr>
          <a:xfrm>
            <a:off x="1907704" y="5215532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N</a:t>
            </a:r>
            <a:endParaRPr lang="en-GB" sz="1400" dirty="0"/>
          </a:p>
        </p:txBody>
      </p:sp>
      <p:sp>
        <p:nvSpPr>
          <p:cNvPr id="138" name="CaixaDeTexto 137"/>
          <p:cNvSpPr txBox="1"/>
          <p:nvPr/>
        </p:nvSpPr>
        <p:spPr>
          <a:xfrm>
            <a:off x="4283968" y="1196752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Charged particle</a:t>
            </a:r>
            <a:endParaRPr lang="en-GB" sz="1400" dirty="0"/>
          </a:p>
        </p:txBody>
      </p:sp>
      <p:cxnSp>
        <p:nvCxnSpPr>
          <p:cNvPr id="144" name="Conexão recta 143"/>
          <p:cNvCxnSpPr/>
          <p:nvPr/>
        </p:nvCxnSpPr>
        <p:spPr>
          <a:xfrm flipV="1">
            <a:off x="6228184" y="5575572"/>
            <a:ext cx="656431" cy="76200"/>
          </a:xfrm>
          <a:prstGeom prst="line">
            <a:avLst/>
          </a:prstGeom>
          <a:ln w="38100">
            <a:solidFill>
              <a:srgbClr val="00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exão recta 77"/>
          <p:cNvCxnSpPr/>
          <p:nvPr/>
        </p:nvCxnSpPr>
        <p:spPr>
          <a:xfrm>
            <a:off x="3563888" y="1772816"/>
            <a:ext cx="3456384" cy="216024"/>
          </a:xfrm>
          <a:prstGeom prst="line">
            <a:avLst/>
          </a:prstGeom>
          <a:ln w="38100">
            <a:solidFill>
              <a:srgbClr val="00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 Box 43"/>
          <p:cNvSpPr txBox="1">
            <a:spLocks noChangeArrowheads="1"/>
          </p:cNvSpPr>
          <p:nvPr/>
        </p:nvSpPr>
        <p:spPr bwMode="auto">
          <a:xfrm>
            <a:off x="1259632" y="2492896"/>
            <a:ext cx="3024187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Events distributed ~homogeneously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6110827" y="2708920"/>
            <a:ext cx="3033173" cy="2416696"/>
            <a:chOff x="6110827" y="2708920"/>
            <a:chExt cx="3033173" cy="2416696"/>
          </a:xfrm>
        </p:grpSpPr>
        <p:pic>
          <p:nvPicPr>
            <p:cNvPr id="61" name="Picture 7" descr="hits_positionN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10827" y="3206254"/>
              <a:ext cx="2997677" cy="1813529"/>
            </a:xfrm>
            <a:prstGeom prst="rect">
              <a:avLst/>
            </a:prstGeom>
            <a:noFill/>
          </p:spPr>
        </p:pic>
        <p:sp>
          <p:nvSpPr>
            <p:cNvPr id="62" name="Text Box 44"/>
            <p:cNvSpPr txBox="1">
              <a:spLocks noChangeArrowheads="1"/>
            </p:cNvSpPr>
            <p:nvPr/>
          </p:nvSpPr>
          <p:spPr bwMode="auto">
            <a:xfrm>
              <a:off x="6119813" y="2708920"/>
              <a:ext cx="3024187" cy="641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dirty="0"/>
                <a:t>Events distributed at the ~centre of the detector</a:t>
              </a:r>
            </a:p>
          </p:txBody>
        </p:sp>
        <p:sp>
          <p:nvSpPr>
            <p:cNvPr id="64" name="Text Box 53"/>
            <p:cNvSpPr txBox="1">
              <a:spLocks noChangeArrowheads="1"/>
            </p:cNvSpPr>
            <p:nvPr/>
          </p:nvSpPr>
          <p:spPr bwMode="auto">
            <a:xfrm rot="-1631604">
              <a:off x="8263873" y="4619626"/>
              <a:ext cx="865187" cy="27463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dirty="0"/>
                <a:t>Plane</a:t>
              </a:r>
            </a:p>
          </p:txBody>
        </p:sp>
        <p:sp>
          <p:nvSpPr>
            <p:cNvPr id="65" name="Text Box 54"/>
            <p:cNvSpPr txBox="1">
              <a:spLocks noChangeArrowheads="1"/>
            </p:cNvSpPr>
            <p:nvPr/>
          </p:nvSpPr>
          <p:spPr bwMode="auto">
            <a:xfrm rot="467164">
              <a:off x="6621227" y="4850979"/>
              <a:ext cx="1439862" cy="27463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dirty="0"/>
                <a:t>Strip (X position)</a:t>
              </a:r>
            </a:p>
          </p:txBody>
        </p:sp>
      </p:grpSp>
      <p:sp>
        <p:nvSpPr>
          <p:cNvPr id="66" name="Seta para a direita 65"/>
          <p:cNvSpPr/>
          <p:nvPr/>
        </p:nvSpPr>
        <p:spPr>
          <a:xfrm rot="5400000">
            <a:off x="215516" y="1808820"/>
            <a:ext cx="432048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Seta para a direita 66"/>
          <p:cNvSpPr/>
          <p:nvPr/>
        </p:nvSpPr>
        <p:spPr>
          <a:xfrm rot="16200000">
            <a:off x="8568444" y="4977172"/>
            <a:ext cx="432048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</a:t>
            </a:r>
            <a:fld id="{AEDEA6FA-D689-4B59-86FE-8C9DA2C07E83}" type="slidenum">
              <a:rPr lang="en-US" sz="1200" smtClean="0">
                <a:solidFill>
                  <a:schemeClr val="bg2"/>
                </a:solidFill>
              </a:rPr>
              <a:t>17</a:t>
            </a:fld>
            <a:endParaRPr lang="en-US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666800" y="2636912"/>
            <a:ext cx="2897361" cy="2592288"/>
            <a:chOff x="666800" y="2636912"/>
            <a:chExt cx="2897361" cy="2592288"/>
          </a:xfrm>
        </p:grpSpPr>
        <p:pic>
          <p:nvPicPr>
            <p:cNvPr id="63" name="Imagem 62" descr="pTOFExample.em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5576" y="2636912"/>
              <a:ext cx="2304256" cy="2471414"/>
            </a:xfrm>
            <a:prstGeom prst="rect">
              <a:avLst/>
            </a:prstGeom>
          </p:spPr>
        </p:pic>
        <p:sp>
          <p:nvSpPr>
            <p:cNvPr id="68" name="Text Box 37"/>
            <p:cNvSpPr txBox="1">
              <a:spLocks noChangeArrowheads="1"/>
            </p:cNvSpPr>
            <p:nvPr/>
          </p:nvSpPr>
          <p:spPr bwMode="auto">
            <a:xfrm>
              <a:off x="2195736" y="2780928"/>
              <a:ext cx="1368425" cy="36671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/>
                <a:t>σ = </a:t>
              </a:r>
              <a:r>
                <a:rPr lang="en-US" dirty="0" smtClean="0"/>
                <a:t>365 </a:t>
              </a:r>
              <a:r>
                <a:rPr lang="en-US" dirty="0" err="1"/>
                <a:t>ps</a:t>
              </a:r>
              <a:endParaRPr lang="en-US" dirty="0"/>
            </a:p>
          </p:txBody>
        </p:sp>
        <p:sp>
          <p:nvSpPr>
            <p:cNvPr id="69" name="Text Box 40"/>
            <p:cNvSpPr txBox="1">
              <a:spLocks noChangeArrowheads="1"/>
            </p:cNvSpPr>
            <p:nvPr/>
          </p:nvSpPr>
          <p:spPr bwMode="auto">
            <a:xfrm rot="16200000">
              <a:off x="135781" y="3638501"/>
              <a:ext cx="1366837" cy="3048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dirty="0" smtClean="0"/>
                <a:t>Counts/10ps</a:t>
              </a:r>
              <a:endParaRPr lang="en-US" sz="1400" dirty="0"/>
            </a:p>
          </p:txBody>
        </p:sp>
        <p:sp>
          <p:nvSpPr>
            <p:cNvPr id="70" name="Rectângulo 69"/>
            <p:cNvSpPr/>
            <p:nvPr/>
          </p:nvSpPr>
          <p:spPr>
            <a:xfrm>
              <a:off x="1475656" y="4921423"/>
              <a:ext cx="105670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400" dirty="0" err="1" smtClean="0"/>
                <a:t>nTOF</a:t>
              </a:r>
              <a:r>
                <a:rPr lang="en-GB" sz="1400" baseline="30000" dirty="0" smtClean="0"/>
                <a:t> </a:t>
              </a:r>
              <a:r>
                <a:rPr lang="en-GB" sz="1400" dirty="0" smtClean="0"/>
                <a:t>(</a:t>
              </a:r>
              <a:r>
                <a:rPr lang="en-GB" sz="1400" dirty="0" err="1" smtClean="0"/>
                <a:t>ps</a:t>
              </a:r>
              <a:r>
                <a:rPr lang="en-GB" sz="1400" dirty="0" smtClean="0"/>
                <a:t>) </a:t>
              </a:r>
              <a:endParaRPr lang="en-GB" sz="1400" dirty="0"/>
            </a:p>
          </p:txBody>
        </p:sp>
      </p:grpSp>
      <p:grpSp>
        <p:nvGrpSpPr>
          <p:cNvPr id="4" name="Grupo 3"/>
          <p:cNvGrpSpPr/>
          <p:nvPr/>
        </p:nvGrpSpPr>
        <p:grpSpPr>
          <a:xfrm>
            <a:off x="6429237" y="2211262"/>
            <a:ext cx="3183323" cy="3093017"/>
            <a:chOff x="6429237" y="2211262"/>
            <a:chExt cx="3183323" cy="3093017"/>
          </a:xfrm>
        </p:grpSpPr>
        <p:pic>
          <p:nvPicPr>
            <p:cNvPr id="71" name="Imagem 70" descr="nTOFExample.e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86785" y="2654944"/>
              <a:ext cx="2349711" cy="2520166"/>
            </a:xfrm>
            <a:prstGeom prst="rect">
              <a:avLst/>
            </a:prstGeom>
          </p:spPr>
        </p:pic>
        <p:sp>
          <p:nvSpPr>
            <p:cNvPr id="72" name="Text Box 40"/>
            <p:cNvSpPr txBox="1">
              <a:spLocks noChangeArrowheads="1"/>
            </p:cNvSpPr>
            <p:nvPr/>
          </p:nvSpPr>
          <p:spPr bwMode="auto">
            <a:xfrm rot="16200000">
              <a:off x="6111246" y="3715839"/>
              <a:ext cx="1353199" cy="3077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dirty="0" smtClean="0"/>
                <a:t>Counts/10ps</a:t>
              </a:r>
              <a:endParaRPr lang="en-US" sz="1400" dirty="0"/>
            </a:p>
          </p:txBody>
        </p:sp>
        <p:sp>
          <p:nvSpPr>
            <p:cNvPr id="73" name="Text Box 45"/>
            <p:cNvSpPr txBox="1">
              <a:spLocks noChangeArrowheads="1"/>
            </p:cNvSpPr>
            <p:nvPr/>
          </p:nvSpPr>
          <p:spPr bwMode="auto">
            <a:xfrm>
              <a:off x="7884368" y="2921930"/>
              <a:ext cx="1440433" cy="3693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/>
                <a:t>σ = </a:t>
              </a:r>
              <a:r>
                <a:rPr lang="en-US" dirty="0" smtClean="0"/>
                <a:t>255 </a:t>
              </a:r>
              <a:r>
                <a:rPr lang="en-US" dirty="0" err="1"/>
                <a:t>ps</a:t>
              </a:r>
              <a:endParaRPr lang="en-US" dirty="0"/>
            </a:p>
          </p:txBody>
        </p:sp>
        <p:sp>
          <p:nvSpPr>
            <p:cNvPr id="74" name="Text Box 46"/>
            <p:cNvSpPr txBox="1">
              <a:spLocks noChangeArrowheads="1"/>
            </p:cNvSpPr>
            <p:nvPr/>
          </p:nvSpPr>
          <p:spPr bwMode="auto">
            <a:xfrm>
              <a:off x="6429237" y="2211262"/>
              <a:ext cx="318332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dirty="0"/>
                <a:t>Time resolution is improved</a:t>
              </a:r>
            </a:p>
          </p:txBody>
        </p:sp>
        <p:sp>
          <p:nvSpPr>
            <p:cNvPr id="76" name="Rectângulo 75"/>
            <p:cNvSpPr/>
            <p:nvPr/>
          </p:nvSpPr>
          <p:spPr>
            <a:xfrm>
              <a:off x="7396715" y="4996502"/>
              <a:ext cx="111230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400" dirty="0" err="1" smtClean="0"/>
                <a:t>nTOF</a:t>
              </a:r>
              <a:r>
                <a:rPr lang="en-GB" sz="1400" baseline="30000" dirty="0" smtClean="0"/>
                <a:t> </a:t>
              </a:r>
              <a:r>
                <a:rPr lang="en-GB" sz="1400" dirty="0" smtClean="0"/>
                <a:t>(</a:t>
              </a:r>
              <a:r>
                <a:rPr lang="en-GB" sz="1400" dirty="0" err="1" smtClean="0"/>
                <a:t>ps</a:t>
              </a:r>
              <a:r>
                <a:rPr lang="en-GB" sz="1400" dirty="0" smtClean="0"/>
                <a:t>) </a:t>
              </a:r>
              <a:endParaRPr lang="en-GB" sz="1400" dirty="0"/>
            </a:p>
          </p:txBody>
        </p:sp>
      </p:grp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4000" cy="366713"/>
            <a:chOff x="0" y="0"/>
            <a:chExt cx="5760" cy="231"/>
          </a:xfrm>
        </p:grpSpPr>
        <p:sp>
          <p:nvSpPr>
            <p:cNvPr id="8197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/>
                <a:t>ANALISYS. Neutron (N) </a:t>
              </a:r>
              <a:r>
                <a:rPr lang="en-US" b="1" dirty="0" smtClean="0"/>
                <a:t>selection</a:t>
              </a:r>
              <a:endParaRPr lang="en-US" b="1" dirty="0"/>
            </a:p>
          </p:txBody>
        </p:sp>
        <p:sp>
          <p:nvSpPr>
            <p:cNvPr id="8198" name="Line 6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8261" name="Rectangle 69"/>
          <p:cNvSpPr>
            <a:spLocks noChangeArrowheads="1"/>
          </p:cNvSpPr>
          <p:nvPr/>
        </p:nvSpPr>
        <p:spPr bwMode="auto">
          <a:xfrm>
            <a:off x="1116013" y="1665288"/>
            <a:ext cx="144462" cy="2159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62" name="Rectangle 70"/>
          <p:cNvSpPr>
            <a:spLocks noChangeArrowheads="1"/>
          </p:cNvSpPr>
          <p:nvPr/>
        </p:nvSpPr>
        <p:spPr bwMode="auto">
          <a:xfrm>
            <a:off x="2916238" y="1339850"/>
            <a:ext cx="1296987" cy="865188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63" name="Rectangle 71"/>
          <p:cNvSpPr>
            <a:spLocks noChangeArrowheads="1"/>
          </p:cNvSpPr>
          <p:nvPr/>
        </p:nvSpPr>
        <p:spPr bwMode="auto">
          <a:xfrm>
            <a:off x="5797550" y="1341438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64" name="Rectangle 72"/>
          <p:cNvSpPr>
            <a:spLocks noChangeArrowheads="1"/>
          </p:cNvSpPr>
          <p:nvPr/>
        </p:nvSpPr>
        <p:spPr bwMode="auto">
          <a:xfrm>
            <a:off x="6084888" y="1341438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65" name="Rectangle 73"/>
          <p:cNvSpPr>
            <a:spLocks noChangeArrowheads="1"/>
          </p:cNvSpPr>
          <p:nvPr/>
        </p:nvSpPr>
        <p:spPr bwMode="auto">
          <a:xfrm>
            <a:off x="6373813" y="1341438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66" name="Rectangle 74"/>
          <p:cNvSpPr>
            <a:spLocks noChangeArrowheads="1"/>
          </p:cNvSpPr>
          <p:nvPr/>
        </p:nvSpPr>
        <p:spPr bwMode="auto">
          <a:xfrm>
            <a:off x="6661150" y="1341438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68" name="Text Box 76"/>
          <p:cNvSpPr txBox="1">
            <a:spLocks noChangeArrowheads="1"/>
          </p:cNvSpPr>
          <p:nvPr/>
        </p:nvSpPr>
        <p:spPr bwMode="auto">
          <a:xfrm>
            <a:off x="611560" y="2205038"/>
            <a:ext cx="11510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 smtClean="0"/>
              <a:t>Start I</a:t>
            </a:r>
            <a:endParaRPr lang="en-US" dirty="0"/>
          </a:p>
        </p:txBody>
      </p:sp>
      <p:sp>
        <p:nvSpPr>
          <p:cNvPr id="8269" name="Text Box 77"/>
          <p:cNvSpPr txBox="1">
            <a:spLocks noChangeArrowheads="1"/>
          </p:cNvSpPr>
          <p:nvPr/>
        </p:nvSpPr>
        <p:spPr bwMode="auto">
          <a:xfrm>
            <a:off x="3059113" y="2211388"/>
            <a:ext cx="1225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NeuLand</a:t>
            </a:r>
          </a:p>
        </p:txBody>
      </p:sp>
      <p:sp>
        <p:nvSpPr>
          <p:cNvPr id="8270" name="Text Box 78"/>
          <p:cNvSpPr txBox="1">
            <a:spLocks noChangeArrowheads="1"/>
          </p:cNvSpPr>
          <p:nvPr/>
        </p:nvSpPr>
        <p:spPr bwMode="auto">
          <a:xfrm>
            <a:off x="5651500" y="2211388"/>
            <a:ext cx="15128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RPC P</a:t>
            </a:r>
            <a:r>
              <a:rPr lang="en-US" baseline="-25000"/>
              <a:t>1,2,3,4</a:t>
            </a:r>
          </a:p>
        </p:txBody>
      </p:sp>
      <p:sp>
        <p:nvSpPr>
          <p:cNvPr id="8290" name="Rectangle 98"/>
          <p:cNvSpPr>
            <a:spLocks noChangeArrowheads="1"/>
          </p:cNvSpPr>
          <p:nvPr/>
        </p:nvSpPr>
        <p:spPr bwMode="auto">
          <a:xfrm>
            <a:off x="323850" y="476250"/>
            <a:ext cx="144463" cy="2159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91" name="Rectangle 99"/>
          <p:cNvSpPr>
            <a:spLocks noChangeArrowheads="1"/>
          </p:cNvSpPr>
          <p:nvPr/>
        </p:nvSpPr>
        <p:spPr bwMode="auto">
          <a:xfrm>
            <a:off x="323850" y="765175"/>
            <a:ext cx="144463" cy="2159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92" name="Text Box 100"/>
          <p:cNvSpPr txBox="1">
            <a:spLocks noChangeArrowheads="1"/>
          </p:cNvSpPr>
          <p:nvPr/>
        </p:nvSpPr>
        <p:spPr bwMode="auto">
          <a:xfrm>
            <a:off x="539750" y="404813"/>
            <a:ext cx="28082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Detector with signal</a:t>
            </a:r>
          </a:p>
        </p:txBody>
      </p:sp>
      <p:sp>
        <p:nvSpPr>
          <p:cNvPr id="8293" name="Text Box 101"/>
          <p:cNvSpPr txBox="1">
            <a:spLocks noChangeArrowheads="1"/>
          </p:cNvSpPr>
          <p:nvPr/>
        </p:nvSpPr>
        <p:spPr bwMode="auto">
          <a:xfrm>
            <a:off x="539750" y="685800"/>
            <a:ext cx="35274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Detector as Veto no signal</a:t>
            </a:r>
          </a:p>
        </p:txBody>
      </p:sp>
      <p:sp>
        <p:nvSpPr>
          <p:cNvPr id="8320" name="Rectangle 128"/>
          <p:cNvSpPr>
            <a:spLocks noChangeArrowheads="1"/>
          </p:cNvSpPr>
          <p:nvPr/>
        </p:nvSpPr>
        <p:spPr bwMode="auto">
          <a:xfrm>
            <a:off x="1114425" y="5540523"/>
            <a:ext cx="144463" cy="2159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321" name="Rectangle 129"/>
          <p:cNvSpPr>
            <a:spLocks noChangeArrowheads="1"/>
          </p:cNvSpPr>
          <p:nvPr/>
        </p:nvSpPr>
        <p:spPr bwMode="auto">
          <a:xfrm>
            <a:off x="2914650" y="5215086"/>
            <a:ext cx="1296988" cy="86518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322" name="Rectangle 130"/>
          <p:cNvSpPr>
            <a:spLocks noChangeArrowheads="1"/>
          </p:cNvSpPr>
          <p:nvPr/>
        </p:nvSpPr>
        <p:spPr bwMode="auto">
          <a:xfrm>
            <a:off x="5795963" y="5216673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323" name="Rectangle 131"/>
          <p:cNvSpPr>
            <a:spLocks noChangeArrowheads="1"/>
          </p:cNvSpPr>
          <p:nvPr/>
        </p:nvSpPr>
        <p:spPr bwMode="auto">
          <a:xfrm>
            <a:off x="6083300" y="5216673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324" name="Rectangle 132"/>
          <p:cNvSpPr>
            <a:spLocks noChangeArrowheads="1"/>
          </p:cNvSpPr>
          <p:nvPr/>
        </p:nvSpPr>
        <p:spPr bwMode="auto">
          <a:xfrm>
            <a:off x="6372225" y="5216673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325" name="Rectangle 133"/>
          <p:cNvSpPr>
            <a:spLocks noChangeArrowheads="1"/>
          </p:cNvSpPr>
          <p:nvPr/>
        </p:nvSpPr>
        <p:spPr bwMode="auto">
          <a:xfrm>
            <a:off x="6659563" y="5216673"/>
            <a:ext cx="2159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327" name="Text Box 135"/>
          <p:cNvSpPr txBox="1">
            <a:spLocks noChangeArrowheads="1"/>
          </p:cNvSpPr>
          <p:nvPr/>
        </p:nvSpPr>
        <p:spPr bwMode="auto">
          <a:xfrm>
            <a:off x="3057525" y="6086623"/>
            <a:ext cx="1225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NeuLand</a:t>
            </a:r>
          </a:p>
        </p:txBody>
      </p:sp>
      <p:sp>
        <p:nvSpPr>
          <p:cNvPr id="8328" name="Text Box 136"/>
          <p:cNvSpPr txBox="1">
            <a:spLocks noChangeArrowheads="1"/>
          </p:cNvSpPr>
          <p:nvPr/>
        </p:nvSpPr>
        <p:spPr bwMode="auto">
          <a:xfrm>
            <a:off x="5649913" y="6086623"/>
            <a:ext cx="15128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RPC P</a:t>
            </a:r>
            <a:r>
              <a:rPr lang="en-US" baseline="-25000"/>
              <a:t>1,2,3,4</a:t>
            </a:r>
          </a:p>
        </p:txBody>
      </p:sp>
      <p:sp>
        <p:nvSpPr>
          <p:cNvPr id="8372" name="Text Box 180"/>
          <p:cNvSpPr txBox="1">
            <a:spLocks noChangeArrowheads="1"/>
          </p:cNvSpPr>
          <p:nvPr/>
        </p:nvSpPr>
        <p:spPr bwMode="auto">
          <a:xfrm>
            <a:off x="5272088" y="8620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8380" name="Line 188"/>
          <p:cNvSpPr>
            <a:spLocks noChangeShapeType="1"/>
          </p:cNvSpPr>
          <p:nvPr/>
        </p:nvSpPr>
        <p:spPr bwMode="auto">
          <a:xfrm>
            <a:off x="611188" y="1773238"/>
            <a:ext cx="64087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8381" name="Line 189"/>
          <p:cNvSpPr>
            <a:spLocks noChangeShapeType="1"/>
          </p:cNvSpPr>
          <p:nvPr/>
        </p:nvSpPr>
        <p:spPr bwMode="auto">
          <a:xfrm>
            <a:off x="611188" y="5646886"/>
            <a:ext cx="64087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8383" name="Text Box 191"/>
          <p:cNvSpPr txBox="1">
            <a:spLocks noChangeArrowheads="1"/>
          </p:cNvSpPr>
          <p:nvPr/>
        </p:nvSpPr>
        <p:spPr bwMode="auto">
          <a:xfrm>
            <a:off x="395288" y="1477963"/>
            <a:ext cx="9001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beam</a:t>
            </a:r>
          </a:p>
        </p:txBody>
      </p:sp>
      <p:sp>
        <p:nvSpPr>
          <p:cNvPr id="8384" name="Text Box 192"/>
          <p:cNvSpPr txBox="1">
            <a:spLocks noChangeArrowheads="1"/>
          </p:cNvSpPr>
          <p:nvPr/>
        </p:nvSpPr>
        <p:spPr bwMode="auto">
          <a:xfrm>
            <a:off x="395288" y="5359548"/>
            <a:ext cx="9001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beam</a:t>
            </a:r>
          </a:p>
        </p:txBody>
      </p:sp>
      <p:sp>
        <p:nvSpPr>
          <p:cNvPr id="8416" name="Text Box 224"/>
          <p:cNvSpPr txBox="1">
            <a:spLocks noChangeArrowheads="1"/>
          </p:cNvSpPr>
          <p:nvPr/>
        </p:nvSpPr>
        <p:spPr bwMode="auto">
          <a:xfrm>
            <a:off x="7308850" y="5424636"/>
            <a:ext cx="1511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 behavior</a:t>
            </a:r>
          </a:p>
        </p:txBody>
      </p:sp>
      <p:sp>
        <p:nvSpPr>
          <p:cNvPr id="8418" name="Text Box 226"/>
          <p:cNvSpPr txBox="1">
            <a:spLocks noChangeArrowheads="1"/>
          </p:cNvSpPr>
          <p:nvPr/>
        </p:nvSpPr>
        <p:spPr bwMode="auto">
          <a:xfrm>
            <a:off x="7164289" y="1557338"/>
            <a:ext cx="19797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/>
              <a:t>Charged </a:t>
            </a:r>
            <a:r>
              <a:rPr lang="en-US" dirty="0"/>
              <a:t>particle behavior</a:t>
            </a:r>
          </a:p>
        </p:txBody>
      </p:sp>
      <p:sp>
        <p:nvSpPr>
          <p:cNvPr id="8419" name="Text Box 227"/>
          <p:cNvSpPr txBox="1">
            <a:spLocks noChangeArrowheads="1"/>
          </p:cNvSpPr>
          <p:nvPr/>
        </p:nvSpPr>
        <p:spPr bwMode="auto">
          <a:xfrm>
            <a:off x="0" y="1125538"/>
            <a:ext cx="11160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Case 1</a:t>
            </a:r>
            <a:endParaRPr lang="en-US" dirty="0"/>
          </a:p>
        </p:txBody>
      </p:sp>
      <p:sp>
        <p:nvSpPr>
          <p:cNvPr id="8420" name="Text Box 228"/>
          <p:cNvSpPr txBox="1">
            <a:spLocks noChangeArrowheads="1"/>
          </p:cNvSpPr>
          <p:nvPr/>
        </p:nvSpPr>
        <p:spPr bwMode="auto">
          <a:xfrm>
            <a:off x="0" y="4927748"/>
            <a:ext cx="11160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Case 2</a:t>
            </a:r>
            <a:endParaRPr lang="en-US" dirty="0"/>
          </a:p>
        </p:txBody>
      </p:sp>
      <p:sp>
        <p:nvSpPr>
          <p:cNvPr id="8428" name="Line 236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cxnSp>
        <p:nvCxnSpPr>
          <p:cNvPr id="108" name="Conexão recta unidireccional 107"/>
          <p:cNvCxnSpPr>
            <a:stCxn id="8268" idx="0"/>
          </p:cNvCxnSpPr>
          <p:nvPr/>
        </p:nvCxnSpPr>
        <p:spPr>
          <a:xfrm flipV="1">
            <a:off x="1187079" y="1916832"/>
            <a:ext cx="545" cy="288206"/>
          </a:xfrm>
          <a:prstGeom prst="straightConnector1">
            <a:avLst/>
          </a:prstGeom>
          <a:ln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 Box 76"/>
          <p:cNvSpPr txBox="1">
            <a:spLocks noChangeArrowheads="1"/>
          </p:cNvSpPr>
          <p:nvPr/>
        </p:nvSpPr>
        <p:spPr bwMode="auto">
          <a:xfrm>
            <a:off x="611560" y="6079628"/>
            <a:ext cx="11510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 smtClean="0"/>
              <a:t>Start I</a:t>
            </a:r>
            <a:endParaRPr lang="en-US" dirty="0"/>
          </a:p>
        </p:txBody>
      </p:sp>
      <p:cxnSp>
        <p:nvCxnSpPr>
          <p:cNvPr id="112" name="Conexão recta unidireccional 111"/>
          <p:cNvCxnSpPr>
            <a:stCxn id="111" idx="0"/>
          </p:cNvCxnSpPr>
          <p:nvPr/>
        </p:nvCxnSpPr>
        <p:spPr>
          <a:xfrm flipV="1">
            <a:off x="1187079" y="5791422"/>
            <a:ext cx="545" cy="288206"/>
          </a:xfrm>
          <a:prstGeom prst="straightConnector1">
            <a:avLst/>
          </a:prstGeom>
          <a:ln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Conexão recta 115"/>
          <p:cNvCxnSpPr/>
          <p:nvPr/>
        </p:nvCxnSpPr>
        <p:spPr>
          <a:xfrm>
            <a:off x="683568" y="1772816"/>
            <a:ext cx="10081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Conexão recta 116"/>
          <p:cNvCxnSpPr/>
          <p:nvPr/>
        </p:nvCxnSpPr>
        <p:spPr>
          <a:xfrm>
            <a:off x="683568" y="5647580"/>
            <a:ext cx="10081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Conexão recta 118"/>
          <p:cNvCxnSpPr/>
          <p:nvPr/>
        </p:nvCxnSpPr>
        <p:spPr>
          <a:xfrm>
            <a:off x="1691680" y="1772816"/>
            <a:ext cx="1872208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Conexão recta 121"/>
          <p:cNvCxnSpPr/>
          <p:nvPr/>
        </p:nvCxnSpPr>
        <p:spPr>
          <a:xfrm flipV="1">
            <a:off x="3563888" y="1556792"/>
            <a:ext cx="3384376" cy="216024"/>
          </a:xfrm>
          <a:prstGeom prst="line">
            <a:avLst/>
          </a:prstGeom>
          <a:ln w="38100">
            <a:solidFill>
              <a:srgbClr val="00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Conexão recta 122"/>
          <p:cNvCxnSpPr/>
          <p:nvPr/>
        </p:nvCxnSpPr>
        <p:spPr>
          <a:xfrm>
            <a:off x="1691680" y="5647580"/>
            <a:ext cx="4536504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CaixaDeTexto 123"/>
          <p:cNvSpPr txBox="1"/>
          <p:nvPr/>
        </p:nvSpPr>
        <p:spPr>
          <a:xfrm>
            <a:off x="1304548" y="1451630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D</a:t>
            </a:r>
            <a:endParaRPr lang="en-GB" sz="1400" dirty="0"/>
          </a:p>
        </p:txBody>
      </p:sp>
      <p:cxnSp>
        <p:nvCxnSpPr>
          <p:cNvPr id="128" name="Conexão recta 127"/>
          <p:cNvCxnSpPr/>
          <p:nvPr/>
        </p:nvCxnSpPr>
        <p:spPr>
          <a:xfrm>
            <a:off x="1691680" y="1628800"/>
            <a:ext cx="0" cy="2880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exão recta 129"/>
          <p:cNvCxnSpPr/>
          <p:nvPr/>
        </p:nvCxnSpPr>
        <p:spPr>
          <a:xfrm>
            <a:off x="1691680" y="5503564"/>
            <a:ext cx="0" cy="2880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CaixaDeTexto 132"/>
          <p:cNvSpPr txBox="1"/>
          <p:nvPr/>
        </p:nvSpPr>
        <p:spPr>
          <a:xfrm>
            <a:off x="1896393" y="1451630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N</a:t>
            </a:r>
            <a:endParaRPr lang="en-GB" sz="1400" dirty="0"/>
          </a:p>
        </p:txBody>
      </p:sp>
      <p:sp>
        <p:nvSpPr>
          <p:cNvPr id="134" name="CaixaDeTexto 133"/>
          <p:cNvSpPr txBox="1"/>
          <p:nvPr/>
        </p:nvSpPr>
        <p:spPr>
          <a:xfrm>
            <a:off x="1315859" y="5215532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135" name="CaixaDeTexto 134"/>
          <p:cNvSpPr txBox="1"/>
          <p:nvPr/>
        </p:nvSpPr>
        <p:spPr>
          <a:xfrm>
            <a:off x="1907704" y="5215532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N</a:t>
            </a:r>
            <a:endParaRPr lang="en-GB" sz="1400" dirty="0"/>
          </a:p>
        </p:txBody>
      </p:sp>
      <p:sp>
        <p:nvSpPr>
          <p:cNvPr id="138" name="CaixaDeTexto 137"/>
          <p:cNvSpPr txBox="1"/>
          <p:nvPr/>
        </p:nvSpPr>
        <p:spPr>
          <a:xfrm>
            <a:off x="4283968" y="1196752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Charged particle</a:t>
            </a:r>
            <a:endParaRPr lang="en-GB" sz="1400" dirty="0"/>
          </a:p>
        </p:txBody>
      </p:sp>
      <p:cxnSp>
        <p:nvCxnSpPr>
          <p:cNvPr id="144" name="Conexão recta 143"/>
          <p:cNvCxnSpPr/>
          <p:nvPr/>
        </p:nvCxnSpPr>
        <p:spPr>
          <a:xfrm flipV="1">
            <a:off x="6228184" y="5575572"/>
            <a:ext cx="656431" cy="76200"/>
          </a:xfrm>
          <a:prstGeom prst="line">
            <a:avLst/>
          </a:prstGeom>
          <a:ln w="38100">
            <a:solidFill>
              <a:srgbClr val="00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exão recta 77"/>
          <p:cNvCxnSpPr/>
          <p:nvPr/>
        </p:nvCxnSpPr>
        <p:spPr>
          <a:xfrm>
            <a:off x="3563888" y="1772816"/>
            <a:ext cx="3456384" cy="216024"/>
          </a:xfrm>
          <a:prstGeom prst="line">
            <a:avLst/>
          </a:prstGeom>
          <a:ln w="38100">
            <a:solidFill>
              <a:srgbClr val="00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Seta para a direita 65"/>
          <p:cNvSpPr/>
          <p:nvPr/>
        </p:nvSpPr>
        <p:spPr>
          <a:xfrm rot="5400000">
            <a:off x="215516" y="1808820"/>
            <a:ext cx="432048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Seta para a direita 66"/>
          <p:cNvSpPr/>
          <p:nvPr/>
        </p:nvSpPr>
        <p:spPr>
          <a:xfrm rot="16200000">
            <a:off x="8568444" y="4977172"/>
            <a:ext cx="432048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</a:t>
            </a:r>
            <a:fld id="{458AF09C-2857-487C-A339-8A67A889BEBB}" type="slidenum">
              <a:rPr lang="en-US" sz="1200" smtClean="0">
                <a:solidFill>
                  <a:schemeClr val="bg2"/>
                </a:solidFill>
              </a:rPr>
              <a:t>18</a:t>
            </a:fld>
            <a:endParaRPr lang="en-US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4000" cy="366713"/>
            <a:chOff x="0" y="0"/>
            <a:chExt cx="5760" cy="231"/>
          </a:xfrm>
        </p:grpSpPr>
        <p:sp>
          <p:nvSpPr>
            <p:cNvPr id="4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 smtClean="0"/>
                <a:t>ANALISYS. </a:t>
              </a:r>
              <a:r>
                <a:rPr lang="en-US" dirty="0" err="1" smtClean="0"/>
                <a:t>nTOF</a:t>
              </a:r>
              <a:endParaRPr lang="en-US" dirty="0"/>
            </a:p>
          </p:txBody>
        </p:sp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32770" name="Picture 2" descr="D:\lip\R3B\campaings\test beam oct12\photos\2012-11-06 11.33.38.jpg"/>
          <p:cNvPicPr>
            <a:picLocks noChangeAspect="1" noChangeArrowheads="1"/>
          </p:cNvPicPr>
          <p:nvPr/>
        </p:nvPicPr>
        <p:blipFill>
          <a:blip r:embed="rId2" cstate="print"/>
          <a:srcRect t="23065" b="12065"/>
          <a:stretch>
            <a:fillRect/>
          </a:stretch>
        </p:blipFill>
        <p:spPr bwMode="auto">
          <a:xfrm>
            <a:off x="251520" y="404664"/>
            <a:ext cx="8712968" cy="4239064"/>
          </a:xfrm>
          <a:prstGeom prst="rect">
            <a:avLst/>
          </a:prstGeom>
          <a:noFill/>
        </p:spPr>
      </p:pic>
      <p:cxnSp>
        <p:nvCxnSpPr>
          <p:cNvPr id="10" name="Conexão recta unidireccional 9"/>
          <p:cNvCxnSpPr/>
          <p:nvPr/>
        </p:nvCxnSpPr>
        <p:spPr>
          <a:xfrm>
            <a:off x="2627784" y="1268761"/>
            <a:ext cx="191616" cy="1301105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ixaDeTexto 10"/>
          <p:cNvSpPr txBox="1"/>
          <p:nvPr/>
        </p:nvSpPr>
        <p:spPr>
          <a:xfrm>
            <a:off x="971600" y="764705"/>
            <a:ext cx="1800200" cy="523220"/>
          </a:xfrm>
          <a:prstGeom prst="rect">
            <a:avLst/>
          </a:prstGeom>
          <a:solidFill>
            <a:srgbClr val="FFFF99">
              <a:alpha val="69804"/>
            </a:srgb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/>
              <a:t>Start I detector </a:t>
            </a:r>
            <a:r>
              <a:rPr lang="en-GB" sz="1200" dirty="0" smtClean="0"/>
              <a:t>fast </a:t>
            </a:r>
            <a:r>
              <a:rPr lang="en-GB" sz="1200" dirty="0" err="1" smtClean="0"/>
              <a:t>scintillator</a:t>
            </a:r>
            <a:endParaRPr lang="en-GB" sz="1200" dirty="0"/>
          </a:p>
        </p:txBody>
      </p:sp>
      <p:cxnSp>
        <p:nvCxnSpPr>
          <p:cNvPr id="12" name="Conexão recta unidireccional 11"/>
          <p:cNvCxnSpPr/>
          <p:nvPr/>
        </p:nvCxnSpPr>
        <p:spPr>
          <a:xfrm>
            <a:off x="2843808" y="620689"/>
            <a:ext cx="1090017" cy="1958702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aixaDeTexto 14"/>
          <p:cNvSpPr txBox="1"/>
          <p:nvPr/>
        </p:nvSpPr>
        <p:spPr>
          <a:xfrm>
            <a:off x="1763688" y="404665"/>
            <a:ext cx="108012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Target                 </a:t>
            </a:r>
            <a:endParaRPr lang="en-GB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3779912" y="404665"/>
            <a:ext cx="100811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Magnet</a:t>
            </a:r>
            <a:endParaRPr lang="en-GB" dirty="0"/>
          </a:p>
        </p:txBody>
      </p:sp>
      <p:cxnSp>
        <p:nvCxnSpPr>
          <p:cNvPr id="18" name="Conexão recta unidireccional 17"/>
          <p:cNvCxnSpPr/>
          <p:nvPr/>
        </p:nvCxnSpPr>
        <p:spPr>
          <a:xfrm>
            <a:off x="4788024" y="764705"/>
            <a:ext cx="216024" cy="936104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aixaDeTexto 18"/>
          <p:cNvSpPr txBox="1"/>
          <p:nvPr/>
        </p:nvSpPr>
        <p:spPr>
          <a:xfrm>
            <a:off x="6588224" y="404665"/>
            <a:ext cx="64807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RPC</a:t>
            </a:r>
            <a:endParaRPr lang="en-GB" dirty="0"/>
          </a:p>
        </p:txBody>
      </p:sp>
      <p:cxnSp>
        <p:nvCxnSpPr>
          <p:cNvPr id="20" name="Conexão recta unidireccional 19"/>
          <p:cNvCxnSpPr/>
          <p:nvPr/>
        </p:nvCxnSpPr>
        <p:spPr>
          <a:xfrm flipH="1">
            <a:off x="6876256" y="764705"/>
            <a:ext cx="144016" cy="1152128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aixaDeTexto 21"/>
          <p:cNvSpPr txBox="1"/>
          <p:nvPr/>
        </p:nvSpPr>
        <p:spPr>
          <a:xfrm>
            <a:off x="5004048" y="404665"/>
            <a:ext cx="136815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err="1" smtClean="0"/>
              <a:t>NeuLand</a:t>
            </a:r>
            <a:endParaRPr lang="en-GB" dirty="0"/>
          </a:p>
        </p:txBody>
      </p:sp>
      <p:cxnSp>
        <p:nvCxnSpPr>
          <p:cNvPr id="23" name="Conexão recta unidireccional 22"/>
          <p:cNvCxnSpPr>
            <a:endCxn id="25" idx="0"/>
          </p:cNvCxnSpPr>
          <p:nvPr/>
        </p:nvCxnSpPr>
        <p:spPr>
          <a:xfrm>
            <a:off x="5868144" y="764705"/>
            <a:ext cx="400757" cy="1433810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ângulo 24"/>
          <p:cNvSpPr/>
          <p:nvPr/>
        </p:nvSpPr>
        <p:spPr>
          <a:xfrm>
            <a:off x="5838552" y="2198515"/>
            <a:ext cx="860698" cy="5650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ângulo 25"/>
          <p:cNvSpPr/>
          <p:nvPr/>
        </p:nvSpPr>
        <p:spPr>
          <a:xfrm>
            <a:off x="6804248" y="1916833"/>
            <a:ext cx="144016" cy="7920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Conexão recta 27"/>
          <p:cNvCxnSpPr/>
          <p:nvPr/>
        </p:nvCxnSpPr>
        <p:spPr>
          <a:xfrm>
            <a:off x="254000" y="2528591"/>
            <a:ext cx="3695700" cy="635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xão recta 31"/>
          <p:cNvCxnSpPr/>
          <p:nvPr/>
        </p:nvCxnSpPr>
        <p:spPr>
          <a:xfrm flipV="1">
            <a:off x="3952602" y="2369138"/>
            <a:ext cx="5011886" cy="220425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xão recta 41"/>
          <p:cNvCxnSpPr/>
          <p:nvPr/>
        </p:nvCxnSpPr>
        <p:spPr>
          <a:xfrm>
            <a:off x="5664994" y="2723853"/>
            <a:ext cx="3299494" cy="1182059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Arco 45"/>
          <p:cNvSpPr/>
          <p:nvPr/>
        </p:nvSpPr>
        <p:spPr>
          <a:xfrm>
            <a:off x="3480941" y="2569296"/>
            <a:ext cx="2747243" cy="720080"/>
          </a:xfrm>
          <a:prstGeom prst="arc">
            <a:avLst>
              <a:gd name="adj1" fmla="val 16200000"/>
              <a:gd name="adj2" fmla="val 20729849"/>
            </a:avLst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8" name="Conexão recta 47"/>
          <p:cNvCxnSpPr/>
          <p:nvPr/>
        </p:nvCxnSpPr>
        <p:spPr>
          <a:xfrm>
            <a:off x="5748338" y="2657972"/>
            <a:ext cx="3214687" cy="616744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Arco 39"/>
          <p:cNvSpPr/>
          <p:nvPr/>
        </p:nvSpPr>
        <p:spPr>
          <a:xfrm>
            <a:off x="3563888" y="2564905"/>
            <a:ext cx="2304256" cy="720080"/>
          </a:xfrm>
          <a:prstGeom prst="arc">
            <a:avLst>
              <a:gd name="adj1" fmla="val 16200000"/>
              <a:gd name="adj2" fmla="val 20973716"/>
            </a:avLst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CaixaDeTexto 54"/>
          <p:cNvSpPr txBox="1"/>
          <p:nvPr/>
        </p:nvSpPr>
        <p:spPr>
          <a:xfrm>
            <a:off x="6876256" y="4005065"/>
            <a:ext cx="2016224" cy="523220"/>
          </a:xfrm>
          <a:prstGeom prst="rect">
            <a:avLst/>
          </a:prstGeom>
          <a:solidFill>
            <a:srgbClr val="FFFF99">
              <a:alpha val="69804"/>
            </a:srgb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/>
              <a:t>Start II detector </a:t>
            </a:r>
            <a:r>
              <a:rPr lang="en-GB" sz="1200" dirty="0" smtClean="0"/>
              <a:t>fast </a:t>
            </a:r>
            <a:r>
              <a:rPr lang="en-GB" sz="1200" dirty="0" err="1" smtClean="0"/>
              <a:t>scintillator</a:t>
            </a:r>
            <a:endParaRPr lang="en-GB" sz="1200" dirty="0"/>
          </a:p>
        </p:txBody>
      </p:sp>
      <p:cxnSp>
        <p:nvCxnSpPr>
          <p:cNvPr id="56" name="Conexão recta unidireccional 55"/>
          <p:cNvCxnSpPr/>
          <p:nvPr/>
        </p:nvCxnSpPr>
        <p:spPr>
          <a:xfrm flipV="1">
            <a:off x="8460432" y="3356993"/>
            <a:ext cx="432048" cy="648073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CaixaDeTexto 60"/>
          <p:cNvSpPr txBox="1"/>
          <p:nvPr/>
        </p:nvSpPr>
        <p:spPr>
          <a:xfrm>
            <a:off x="403870" y="2060848"/>
            <a:ext cx="1431826" cy="276999"/>
          </a:xfrm>
          <a:prstGeom prst="rect">
            <a:avLst/>
          </a:prstGeom>
          <a:solidFill>
            <a:srgbClr val="FFFF99">
              <a:alpha val="69804"/>
            </a:srgb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rgbClr val="C00000"/>
                </a:solidFill>
              </a:rPr>
              <a:t>Deuterium  beam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65" name="CaixaDeTexto 64"/>
          <p:cNvSpPr txBox="1"/>
          <p:nvPr/>
        </p:nvSpPr>
        <p:spPr>
          <a:xfrm>
            <a:off x="7524328" y="2060849"/>
            <a:ext cx="143182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rgbClr val="0000FF"/>
                </a:solidFill>
              </a:rPr>
              <a:t>N beam</a:t>
            </a:r>
            <a:endParaRPr lang="en-GB" sz="1200" dirty="0">
              <a:solidFill>
                <a:srgbClr val="0000FF"/>
              </a:solidFill>
            </a:endParaRPr>
          </a:p>
        </p:txBody>
      </p:sp>
      <p:sp>
        <p:nvSpPr>
          <p:cNvPr id="66" name="CaixaDeTexto 65"/>
          <p:cNvSpPr txBox="1"/>
          <p:nvPr/>
        </p:nvSpPr>
        <p:spPr>
          <a:xfrm>
            <a:off x="7452320" y="2708921"/>
            <a:ext cx="143182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Un-reacted beam</a:t>
            </a:r>
            <a:endParaRPr lang="en-GB" sz="1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" name="CaixaDeTexto 66"/>
          <p:cNvSpPr txBox="1"/>
          <p:nvPr/>
        </p:nvSpPr>
        <p:spPr>
          <a:xfrm>
            <a:off x="6516216" y="3573017"/>
            <a:ext cx="143182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 beam</a:t>
            </a:r>
            <a:endParaRPr lang="en-GB" sz="1200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0" name="CaixaDeTexto 69"/>
          <p:cNvSpPr txBox="1"/>
          <p:nvPr/>
        </p:nvSpPr>
        <p:spPr>
          <a:xfrm>
            <a:off x="1979712" y="494116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 smtClean="0"/>
              <a:t>nTOF</a:t>
            </a:r>
            <a:r>
              <a:rPr lang="en-GB" dirty="0" smtClean="0"/>
              <a:t> = </a:t>
            </a:r>
            <a:r>
              <a:rPr lang="en-GB" dirty="0" err="1" smtClean="0"/>
              <a:t>T</a:t>
            </a:r>
            <a:r>
              <a:rPr lang="en-GB" baseline="-25000" dirty="0" err="1" smtClean="0"/>
              <a:t>startI</a:t>
            </a:r>
            <a:r>
              <a:rPr lang="en-GB" dirty="0" smtClean="0"/>
              <a:t> – T</a:t>
            </a:r>
            <a:r>
              <a:rPr lang="en-GB" baseline="-25000" dirty="0" smtClean="0"/>
              <a:t>RPC</a:t>
            </a:r>
            <a:endParaRPr lang="en-GB" baseline="-25000" dirty="0"/>
          </a:p>
        </p:txBody>
      </p:sp>
      <p:sp>
        <p:nvSpPr>
          <p:cNvPr id="71" name="CaixaDeTexto 70"/>
          <p:cNvSpPr txBox="1"/>
          <p:nvPr/>
        </p:nvSpPr>
        <p:spPr>
          <a:xfrm>
            <a:off x="755576" y="5445224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/>
              <a:t>σ</a:t>
            </a:r>
            <a:r>
              <a:rPr lang="en-GB" dirty="0" smtClean="0"/>
              <a:t>(</a:t>
            </a:r>
            <a:r>
              <a:rPr lang="en-GB" dirty="0" err="1" smtClean="0"/>
              <a:t>nTOF</a:t>
            </a:r>
            <a:r>
              <a:rPr lang="en-GB" dirty="0" smtClean="0"/>
              <a:t>)</a:t>
            </a:r>
            <a:r>
              <a:rPr lang="en-GB" baseline="30000" dirty="0" smtClean="0"/>
              <a:t>2</a:t>
            </a:r>
            <a:r>
              <a:rPr lang="en-GB" dirty="0" smtClean="0"/>
              <a:t> = </a:t>
            </a:r>
            <a:r>
              <a:rPr lang="el-GR" dirty="0" smtClean="0"/>
              <a:t>σ</a:t>
            </a:r>
            <a:r>
              <a:rPr lang="en-GB" dirty="0" smtClean="0"/>
              <a:t>(</a:t>
            </a:r>
            <a:r>
              <a:rPr lang="en-GB" dirty="0" err="1" smtClean="0"/>
              <a:t>T</a:t>
            </a:r>
            <a:r>
              <a:rPr lang="en-GB" baseline="-25000" dirty="0" err="1" smtClean="0"/>
              <a:t>start</a:t>
            </a:r>
            <a:r>
              <a:rPr lang="en-GB" dirty="0" smtClean="0"/>
              <a:t> </a:t>
            </a:r>
            <a:r>
              <a:rPr lang="en-GB" baseline="-25000" dirty="0" smtClean="0"/>
              <a:t>I</a:t>
            </a:r>
            <a:r>
              <a:rPr lang="en-GB" dirty="0" smtClean="0"/>
              <a:t>)</a:t>
            </a:r>
            <a:r>
              <a:rPr lang="en-GB" baseline="30000" dirty="0" smtClean="0"/>
              <a:t>2</a:t>
            </a:r>
            <a:r>
              <a:rPr lang="en-GB" dirty="0" smtClean="0"/>
              <a:t>+ </a:t>
            </a:r>
            <a:r>
              <a:rPr lang="el-GR" dirty="0" smtClean="0">
                <a:solidFill>
                  <a:srgbClr val="FF0000"/>
                </a:solidFill>
              </a:rPr>
              <a:t>σ</a:t>
            </a:r>
            <a:r>
              <a:rPr lang="en-GB" dirty="0" smtClean="0">
                <a:solidFill>
                  <a:srgbClr val="FF0000"/>
                </a:solidFill>
              </a:rPr>
              <a:t>(</a:t>
            </a:r>
            <a:r>
              <a:rPr lang="en-GB" dirty="0" err="1" smtClean="0">
                <a:solidFill>
                  <a:srgbClr val="FF0000"/>
                </a:solidFill>
              </a:rPr>
              <a:t>T</a:t>
            </a:r>
            <a:r>
              <a:rPr lang="en-GB" baseline="-25000" dirty="0" err="1" smtClean="0">
                <a:solidFill>
                  <a:srgbClr val="FF0000"/>
                </a:solidFill>
              </a:rPr>
              <a:t>RPC_neutron</a:t>
            </a:r>
            <a:r>
              <a:rPr lang="en-GB" baseline="-25000" dirty="0" smtClean="0">
                <a:solidFill>
                  <a:srgbClr val="FF0000"/>
                </a:solidFill>
              </a:rPr>
              <a:t> </a:t>
            </a:r>
            <a:r>
              <a:rPr lang="en-GB" dirty="0" smtClean="0">
                <a:solidFill>
                  <a:srgbClr val="FF0000"/>
                </a:solidFill>
              </a:rPr>
              <a:t>)</a:t>
            </a:r>
            <a:r>
              <a:rPr lang="en-GB" baseline="30000" dirty="0">
                <a:solidFill>
                  <a:srgbClr val="FF0000"/>
                </a:solidFill>
              </a:rPr>
              <a:t>2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 smtClean="0"/>
              <a:t>+ </a:t>
            </a:r>
            <a:r>
              <a:rPr lang="el-GR" dirty="0" smtClean="0"/>
              <a:t>σ</a:t>
            </a:r>
            <a:r>
              <a:rPr lang="en-GB" dirty="0" smtClean="0"/>
              <a:t>(</a:t>
            </a:r>
            <a:r>
              <a:rPr lang="en-GB" dirty="0" err="1" smtClean="0"/>
              <a:t>Tn</a:t>
            </a:r>
            <a:r>
              <a:rPr lang="en-GB" dirty="0" smtClean="0"/>
              <a:t>(E))</a:t>
            </a:r>
            <a:r>
              <a:rPr lang="en-GB" baseline="30000" dirty="0" smtClean="0"/>
              <a:t>2</a:t>
            </a:r>
            <a:endParaRPr lang="en-GB" baseline="30000" dirty="0"/>
          </a:p>
        </p:txBody>
      </p:sp>
      <p:cxnSp>
        <p:nvCxnSpPr>
          <p:cNvPr id="34" name="Conexão recta 33"/>
          <p:cNvCxnSpPr/>
          <p:nvPr/>
        </p:nvCxnSpPr>
        <p:spPr>
          <a:xfrm>
            <a:off x="3733800" y="1257176"/>
            <a:ext cx="209550" cy="1333500"/>
          </a:xfrm>
          <a:prstGeom prst="line">
            <a:avLst/>
          </a:prstGeom>
          <a:ln w="2857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xão recta 35"/>
          <p:cNvCxnSpPr/>
          <p:nvPr/>
        </p:nvCxnSpPr>
        <p:spPr>
          <a:xfrm>
            <a:off x="6845300" y="1015876"/>
            <a:ext cx="49014" cy="908670"/>
          </a:xfrm>
          <a:prstGeom prst="line">
            <a:avLst/>
          </a:prstGeom>
          <a:ln w="2857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xão recta unidireccional 40"/>
          <p:cNvCxnSpPr/>
          <p:nvPr/>
        </p:nvCxnSpPr>
        <p:spPr>
          <a:xfrm flipV="1">
            <a:off x="3740150" y="1028576"/>
            <a:ext cx="3117850" cy="222250"/>
          </a:xfrm>
          <a:prstGeom prst="straightConnector1">
            <a:avLst/>
          </a:prstGeom>
          <a:ln w="28575">
            <a:solidFill>
              <a:srgbClr val="FF99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aixaDeTexto 43"/>
          <p:cNvSpPr txBox="1"/>
          <p:nvPr/>
        </p:nvSpPr>
        <p:spPr>
          <a:xfrm rot="21381254">
            <a:off x="4601472" y="847160"/>
            <a:ext cx="155647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dirty="0" err="1" smtClean="0">
                <a:solidFill>
                  <a:srgbClr val="FFC000"/>
                </a:solidFill>
              </a:rPr>
              <a:t>nTOF</a:t>
            </a:r>
            <a:r>
              <a:rPr lang="en-GB" sz="1200" dirty="0" smtClean="0">
                <a:solidFill>
                  <a:srgbClr val="FFC000"/>
                </a:solidFill>
              </a:rPr>
              <a:t>  in 6.031 mm</a:t>
            </a:r>
            <a:endParaRPr lang="en-GB" sz="1200" dirty="0">
              <a:solidFill>
                <a:srgbClr val="FFC000"/>
              </a:solidFill>
            </a:endParaRPr>
          </a:p>
        </p:txBody>
      </p:sp>
      <p:cxnSp>
        <p:nvCxnSpPr>
          <p:cNvPr id="50" name="Conexão recta unidireccional 49"/>
          <p:cNvCxnSpPr/>
          <p:nvPr/>
        </p:nvCxnSpPr>
        <p:spPr>
          <a:xfrm flipH="1">
            <a:off x="6165177" y="4898307"/>
            <a:ext cx="1719192" cy="54691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Line 49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graphicFrame>
        <p:nvGraphicFramePr>
          <p:cNvPr id="53" name="Group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607228"/>
              </p:ext>
            </p:extLst>
          </p:nvPr>
        </p:nvGraphicFramePr>
        <p:xfrm>
          <a:off x="7812360" y="4725144"/>
          <a:ext cx="720079" cy="1737360"/>
        </p:xfrm>
        <a:graphic>
          <a:graphicData uri="http://schemas.openxmlformats.org/drawingml/2006/table">
            <a:tbl>
              <a:tblPr/>
              <a:tblGrid>
                <a:gridCol w="720079"/>
              </a:tblGrid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E (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MeV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39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300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500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800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1500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5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</a:t>
            </a:r>
            <a:fld id="{6C8FAAE0-8D01-4BE2-9635-33453C747A50}" type="slidenum">
              <a:rPr lang="en-US" sz="1200" smtClean="0">
                <a:solidFill>
                  <a:schemeClr val="bg2"/>
                </a:solidFill>
              </a:rPr>
              <a:t>19</a:t>
            </a:fld>
            <a:endParaRPr lang="en-US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67544" y="692696"/>
            <a:ext cx="8136706" cy="5663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sz="2000" dirty="0" smtClean="0"/>
              <a:t>Motivation: </a:t>
            </a:r>
            <a:endParaRPr lang="en-US" dirty="0" smtClean="0"/>
          </a:p>
          <a:p>
            <a:pPr algn="just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NeuLAND</a:t>
            </a:r>
            <a:r>
              <a:rPr lang="en-US" dirty="0" smtClean="0"/>
              <a:t> (New Large Area Neutron </a:t>
            </a:r>
            <a:r>
              <a:rPr lang="en-US" dirty="0"/>
              <a:t>Detector) - a </a:t>
            </a:r>
            <a:r>
              <a:rPr lang="en-US" b="1" dirty="0">
                <a:solidFill>
                  <a:srgbClr val="FF0000"/>
                </a:solidFill>
              </a:rPr>
              <a:t>new neutron 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ToF</a:t>
            </a:r>
            <a:r>
              <a:rPr lang="en-US" b="1" dirty="0" smtClean="0">
                <a:solidFill>
                  <a:srgbClr val="FF0000"/>
                </a:solidFill>
              </a:rPr>
              <a:t> detector</a:t>
            </a:r>
            <a:r>
              <a:rPr lang="en-US" dirty="0" smtClean="0"/>
              <a:t> for the </a:t>
            </a:r>
            <a:r>
              <a:rPr lang="en-US" b="1" dirty="0" smtClean="0">
                <a:solidFill>
                  <a:srgbClr val="FF0000"/>
                </a:solidFill>
              </a:rPr>
              <a:t>R</a:t>
            </a:r>
            <a:r>
              <a:rPr lang="en-US" b="1" baseline="30000" dirty="0" smtClean="0">
                <a:solidFill>
                  <a:srgbClr val="FF0000"/>
                </a:solidFill>
              </a:rPr>
              <a:t>3</a:t>
            </a:r>
            <a:r>
              <a:rPr lang="en-US" b="1" dirty="0" smtClean="0">
                <a:solidFill>
                  <a:srgbClr val="FF0000"/>
                </a:solidFill>
              </a:rPr>
              <a:t>B collaboration </a:t>
            </a:r>
            <a:r>
              <a:rPr lang="en-US" dirty="0" smtClean="0"/>
              <a:t>(Reactions with 	Relativistic Radioactive Beams), at GSI, Darmstadt, Germany.</a:t>
            </a:r>
          </a:p>
          <a:p>
            <a:pPr algn="just">
              <a:spcBef>
                <a:spcPct val="50000"/>
              </a:spcBef>
              <a:buFont typeface="Arial" pitchFamily="34" charset="0"/>
              <a:buChar char="•"/>
            </a:pPr>
            <a:endParaRPr lang="en-US" dirty="0" smtClean="0"/>
          </a:p>
          <a:p>
            <a:pPr algn="just">
              <a:spcBef>
                <a:spcPct val="50000"/>
              </a:spcBef>
              <a:buFont typeface="Arial" pitchFamily="34" charset="0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</a:rPr>
              <a:t>Simulation </a:t>
            </a:r>
            <a:r>
              <a:rPr lang="en-US" sz="2000" dirty="0" smtClean="0"/>
              <a:t>studies</a:t>
            </a:r>
            <a:r>
              <a:rPr lang="en-US" sz="2000" dirty="0"/>
              <a:t> </a:t>
            </a:r>
            <a:r>
              <a:rPr lang="en-US" sz="2000" dirty="0" smtClean="0"/>
              <a:t>of the </a:t>
            </a:r>
            <a:r>
              <a:rPr lang="en-US" sz="2000" dirty="0"/>
              <a:t>RPC </a:t>
            </a:r>
            <a:r>
              <a:rPr lang="en-US" sz="2000" b="1" dirty="0">
                <a:solidFill>
                  <a:srgbClr val="FF0000"/>
                </a:solidFill>
              </a:rPr>
              <a:t>performance</a:t>
            </a:r>
            <a:endParaRPr lang="en-US" sz="2000" dirty="0" smtClean="0"/>
          </a:p>
          <a:p>
            <a:pPr algn="just">
              <a:spcBef>
                <a:spcPct val="50000"/>
              </a:spcBef>
              <a:buFont typeface="Arial" pitchFamily="34" charset="0"/>
              <a:buChar char="•"/>
            </a:pPr>
            <a:endParaRPr lang="en-US" dirty="0" smtClean="0"/>
          </a:p>
          <a:p>
            <a:pPr algn="just">
              <a:spcBef>
                <a:spcPct val="50000"/>
              </a:spcBef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sz="2000" b="1" dirty="0" smtClean="0">
                <a:solidFill>
                  <a:srgbClr val="FF0000"/>
                </a:solidFill>
              </a:rPr>
              <a:t>RPC prototype </a:t>
            </a:r>
            <a:r>
              <a:rPr lang="en-US" dirty="0" smtClean="0"/>
              <a:t>and setup description (GSI beam in experiment S406). </a:t>
            </a:r>
          </a:p>
          <a:p>
            <a:pPr algn="just">
              <a:spcBef>
                <a:spcPct val="50000"/>
              </a:spcBef>
              <a:buFont typeface="Arial" pitchFamily="34" charset="0"/>
              <a:buChar char="•"/>
            </a:pPr>
            <a:endParaRPr lang="en-US" dirty="0" smtClean="0"/>
          </a:p>
          <a:p>
            <a:pPr algn="just">
              <a:spcBef>
                <a:spcPct val="50000"/>
              </a:spcBef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sz="2000" dirty="0" smtClean="0"/>
              <a:t>Analysis:</a:t>
            </a:r>
            <a:endParaRPr lang="en-US" dirty="0" smtClean="0"/>
          </a:p>
          <a:p>
            <a:pPr lvl="1" algn="just">
              <a:spcBef>
                <a:spcPct val="50000"/>
              </a:spcBef>
              <a:buFont typeface="Arial" pitchFamily="34" charset="0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 	Neutron selection</a:t>
            </a:r>
          </a:p>
          <a:p>
            <a:pPr lvl="1" algn="just">
              <a:spcBef>
                <a:spcPct val="50000"/>
              </a:spcBef>
              <a:buFont typeface="Arial" pitchFamily="34" charset="0"/>
              <a:buChar char="•"/>
            </a:pPr>
            <a:r>
              <a:rPr lang="en-US" dirty="0" smtClean="0"/>
              <a:t> 	</a:t>
            </a:r>
            <a:r>
              <a:rPr lang="en-US" b="1" dirty="0" smtClean="0">
                <a:solidFill>
                  <a:srgbClr val="FF0000"/>
                </a:solidFill>
              </a:rPr>
              <a:t>Timing resolution</a:t>
            </a:r>
          </a:p>
          <a:p>
            <a:pPr lvl="1" algn="just">
              <a:spcBef>
                <a:spcPct val="50000"/>
              </a:spcBef>
              <a:buFont typeface="Arial" pitchFamily="34" charset="0"/>
              <a:buChar char="•"/>
            </a:pPr>
            <a:endParaRPr lang="en-US" b="1" dirty="0" smtClean="0">
              <a:solidFill>
                <a:srgbClr val="FF0000"/>
              </a:solidFill>
            </a:endParaRPr>
          </a:p>
          <a:p>
            <a:pPr marL="0" lvl="1" algn="just">
              <a:spcBef>
                <a:spcPct val="50000"/>
              </a:spcBef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sz="2000" dirty="0" smtClean="0"/>
              <a:t>Conclusions</a:t>
            </a:r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0" y="651827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 </a:t>
            </a:r>
            <a:fld id="{157928AD-2C92-4835-B754-0BFC92C5AE40}" type="slidenum">
              <a:rPr lang="en-US" sz="1200" smtClean="0">
                <a:solidFill>
                  <a:schemeClr val="bg2"/>
                </a:solidFill>
              </a:rPr>
              <a:t>2</a:t>
            </a:fld>
            <a:endParaRPr lang="en-US" sz="1200" dirty="0">
              <a:solidFill>
                <a:schemeClr val="bg2"/>
              </a:solidFill>
            </a:endParaRP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0" y="41219710"/>
            <a:ext cx="3854270" cy="1291379"/>
          </a:xfrm>
          <a:prstGeom prst="rect">
            <a:avLst/>
          </a:prstGeom>
        </p:spPr>
      </p:pic>
      <p:pic>
        <p:nvPicPr>
          <p:cNvPr id="6" name="Imagem 5" descr="logo_ENSA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90418" y="41221890"/>
            <a:ext cx="4827633" cy="1273959"/>
          </a:xfrm>
          <a:prstGeom prst="rect">
            <a:avLst/>
          </a:prstGeom>
        </p:spPr>
      </p:pic>
      <p:pic>
        <p:nvPicPr>
          <p:cNvPr id="7" name="Picture 6" descr="D:\lip\presentaciones &amp; conferencias\workshop rpc2014\proton\logotipos QREN e tal\Logo_Compete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760149" y="41191543"/>
            <a:ext cx="2191162" cy="1314450"/>
          </a:xfrm>
          <a:prstGeom prst="rect">
            <a:avLst/>
          </a:prstGeom>
          <a:noFill/>
        </p:spPr>
      </p:pic>
      <p:pic>
        <p:nvPicPr>
          <p:cNvPr id="8" name="Picture 7" descr="D:\lip\presentaciones &amp; conferencias\workshop rpc2014\proton\logotipos QREN e tal\QREN_Logo(COR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888" y="41159381"/>
            <a:ext cx="2747301" cy="1446016"/>
          </a:xfrm>
          <a:prstGeom prst="rect">
            <a:avLst/>
          </a:prstGeom>
          <a:noFill/>
        </p:spPr>
      </p:pic>
      <p:pic>
        <p:nvPicPr>
          <p:cNvPr id="9" name="Picture 8" descr="D:\lip\presentaciones &amp; conferencias\workshop rpc2014\proton\logotipos QREN e tal\UE_core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41156" y="41440429"/>
            <a:ext cx="1292225" cy="878013"/>
          </a:xfrm>
          <a:prstGeom prst="rect">
            <a:avLst/>
          </a:prstGeom>
          <a:noFill/>
        </p:spPr>
      </p:pic>
      <p:grpSp>
        <p:nvGrpSpPr>
          <p:cNvPr id="13" name="Group 9"/>
          <p:cNvGrpSpPr>
            <a:grpSpLocks/>
          </p:cNvGrpSpPr>
          <p:nvPr/>
        </p:nvGrpSpPr>
        <p:grpSpPr bwMode="auto">
          <a:xfrm>
            <a:off x="0" y="0"/>
            <a:ext cx="9144000" cy="366713"/>
            <a:chOff x="0" y="0"/>
            <a:chExt cx="5760" cy="231"/>
          </a:xfrm>
        </p:grpSpPr>
        <p:sp>
          <p:nvSpPr>
            <p:cNvPr id="14" name="Text Box 10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 smtClean="0"/>
                <a:t>Outline</a:t>
              </a:r>
              <a:endParaRPr lang="en-US" b="1" dirty="0"/>
            </a:p>
          </p:txBody>
        </p:sp>
        <p:sp>
          <p:nvSpPr>
            <p:cNvPr id="15" name="Line 11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323528" y="1124744"/>
            <a:ext cx="7042455" cy="5184576"/>
            <a:chOff x="-108520" y="1052736"/>
            <a:chExt cx="7042455" cy="5184576"/>
          </a:xfrm>
        </p:grpSpPr>
        <p:pic>
          <p:nvPicPr>
            <p:cNvPr id="47" name="Imagem 46" descr="posTOF.em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108520" y="1052736"/>
              <a:ext cx="7042455" cy="4998974"/>
            </a:xfrm>
            <a:prstGeom prst="rect">
              <a:avLst/>
            </a:prstGeom>
          </p:spPr>
        </p:pic>
        <p:sp>
          <p:nvSpPr>
            <p:cNvPr id="43" name="CaixaDeTexto 42"/>
            <p:cNvSpPr txBox="1"/>
            <p:nvPr/>
          </p:nvSpPr>
          <p:spPr>
            <a:xfrm>
              <a:off x="2267744" y="5867980"/>
              <a:ext cx="29523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err="1" smtClean="0"/>
                <a:t>T</a:t>
              </a:r>
              <a:r>
                <a:rPr lang="en-GB" baseline="-25000" dirty="0" err="1"/>
                <a:t>startI</a:t>
              </a:r>
              <a:r>
                <a:rPr lang="en-GB" dirty="0" smtClean="0"/>
                <a:t> – </a:t>
              </a:r>
              <a:r>
                <a:rPr lang="en-GB" dirty="0" err="1" smtClean="0"/>
                <a:t>T</a:t>
              </a:r>
              <a:r>
                <a:rPr lang="en-GB" baseline="-25000" dirty="0" err="1" smtClean="0"/>
                <a:t>startII</a:t>
              </a:r>
              <a:r>
                <a:rPr lang="en-GB" baseline="-25000" dirty="0" smtClean="0"/>
                <a:t> </a:t>
              </a:r>
              <a:r>
                <a:rPr lang="en-GB" dirty="0" smtClean="0"/>
                <a:t>(</a:t>
              </a:r>
              <a:r>
                <a:rPr lang="en-GB" dirty="0" err="1" smtClean="0"/>
                <a:t>ps</a:t>
              </a:r>
              <a:r>
                <a:rPr lang="en-GB" dirty="0" smtClean="0"/>
                <a:t>)</a:t>
              </a:r>
              <a:endParaRPr lang="en-GB" dirty="0"/>
            </a:p>
          </p:txBody>
        </p:sp>
        <p:sp>
          <p:nvSpPr>
            <p:cNvPr id="45" name="CaixaDeTexto 44"/>
            <p:cNvSpPr txBox="1"/>
            <p:nvPr/>
          </p:nvSpPr>
          <p:spPr>
            <a:xfrm rot="16200000">
              <a:off x="-1544033" y="3352346"/>
              <a:ext cx="36724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/>
                <a:t>Counts/10(</a:t>
              </a:r>
              <a:r>
                <a:rPr lang="en-GB" dirty="0" err="1" smtClean="0"/>
                <a:t>ps</a:t>
              </a:r>
              <a:r>
                <a:rPr lang="en-GB" dirty="0" smtClean="0"/>
                <a:t>)</a:t>
              </a:r>
              <a:endParaRPr lang="en-GB" dirty="0"/>
            </a:p>
          </p:txBody>
        </p:sp>
        <p:sp>
          <p:nvSpPr>
            <p:cNvPr id="49" name="CaixaDeTexto 48"/>
            <p:cNvSpPr txBox="1"/>
            <p:nvPr/>
          </p:nvSpPr>
          <p:spPr>
            <a:xfrm>
              <a:off x="1259632" y="2204864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300 </a:t>
              </a:r>
              <a:r>
                <a:rPr lang="en-GB" dirty="0" err="1" smtClean="0"/>
                <a:t>MeV</a:t>
              </a:r>
              <a:endParaRPr lang="en-GB" dirty="0"/>
            </a:p>
          </p:txBody>
        </p:sp>
        <p:sp>
          <p:nvSpPr>
            <p:cNvPr id="50" name="CaixaDeTexto 49"/>
            <p:cNvSpPr txBox="1"/>
            <p:nvPr/>
          </p:nvSpPr>
          <p:spPr>
            <a:xfrm>
              <a:off x="2915816" y="2060848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500 </a:t>
              </a:r>
              <a:r>
                <a:rPr lang="en-GB" dirty="0" err="1" smtClean="0"/>
                <a:t>MeV</a:t>
              </a:r>
              <a:endParaRPr lang="en-GB" dirty="0"/>
            </a:p>
          </p:txBody>
        </p:sp>
        <p:sp>
          <p:nvSpPr>
            <p:cNvPr id="51" name="CaixaDeTexto 50"/>
            <p:cNvSpPr txBox="1"/>
            <p:nvPr/>
          </p:nvSpPr>
          <p:spPr>
            <a:xfrm>
              <a:off x="3995936" y="1484784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800 </a:t>
              </a:r>
              <a:r>
                <a:rPr lang="en-GB" dirty="0" err="1" smtClean="0"/>
                <a:t>MeV</a:t>
              </a:r>
              <a:endParaRPr lang="en-GB" dirty="0"/>
            </a:p>
          </p:txBody>
        </p:sp>
        <p:sp>
          <p:nvSpPr>
            <p:cNvPr id="52" name="CaixaDeTexto 51"/>
            <p:cNvSpPr txBox="1"/>
            <p:nvPr/>
          </p:nvSpPr>
          <p:spPr>
            <a:xfrm>
              <a:off x="5076056" y="1484784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1500 </a:t>
              </a:r>
              <a:r>
                <a:rPr lang="en-GB" dirty="0" err="1" smtClean="0"/>
                <a:t>MeV</a:t>
              </a:r>
              <a:endParaRPr lang="en-GB" dirty="0"/>
            </a:p>
          </p:txBody>
        </p:sp>
      </p:grp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4000" cy="366713"/>
            <a:chOff x="0" y="0"/>
            <a:chExt cx="5760" cy="231"/>
          </a:xfrm>
        </p:grpSpPr>
        <p:sp>
          <p:nvSpPr>
            <p:cNvPr id="4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 smtClean="0"/>
                <a:t>ANALISYS. </a:t>
              </a:r>
              <a:r>
                <a:rPr lang="en-US" b="1" dirty="0" err="1" smtClean="0"/>
                <a:t>nTOF</a:t>
              </a:r>
              <a:r>
                <a:rPr lang="en-US" b="1" dirty="0" smtClean="0"/>
                <a:t> -&gt; </a:t>
              </a:r>
              <a:r>
                <a:rPr lang="el-GR" b="1" dirty="0" smtClean="0"/>
                <a:t>σ</a:t>
              </a:r>
              <a:r>
                <a:rPr lang="en-GB" b="1" dirty="0" smtClean="0"/>
                <a:t>(</a:t>
              </a:r>
              <a:r>
                <a:rPr lang="en-GB" b="1" dirty="0" err="1" smtClean="0"/>
                <a:t>T</a:t>
              </a:r>
              <a:r>
                <a:rPr lang="en-GB" b="1" baseline="-25000" dirty="0" err="1" smtClean="0"/>
                <a:t>startI</a:t>
              </a:r>
              <a:r>
                <a:rPr lang="en-GB" b="1" dirty="0" smtClean="0"/>
                <a:t>)</a:t>
              </a:r>
              <a:endParaRPr lang="en-US" b="1" dirty="0"/>
            </a:p>
          </p:txBody>
        </p:sp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37" name="Line 49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38" name="Text Box 7"/>
          <p:cNvSpPr txBox="1">
            <a:spLocks noChangeArrowheads="1"/>
          </p:cNvSpPr>
          <p:nvPr/>
        </p:nvSpPr>
        <p:spPr bwMode="auto">
          <a:xfrm>
            <a:off x="250825" y="620713"/>
            <a:ext cx="86423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/>
              <a:t>Calculated from the </a:t>
            </a:r>
            <a:r>
              <a:rPr lang="en-US" b="1" dirty="0" err="1" smtClean="0">
                <a:solidFill>
                  <a:srgbClr val="FF0000"/>
                </a:solidFill>
              </a:rPr>
              <a:t>T</a:t>
            </a:r>
            <a:r>
              <a:rPr lang="en-US" b="1" baseline="-25000" dirty="0" err="1">
                <a:solidFill>
                  <a:srgbClr val="FF0000"/>
                </a:solidFill>
              </a:rPr>
              <a:t>startI</a:t>
            </a:r>
            <a:r>
              <a:rPr lang="en-US" b="1" dirty="0" smtClean="0">
                <a:solidFill>
                  <a:srgbClr val="FF0000"/>
                </a:solidFill>
              </a:rPr>
              <a:t> – </a:t>
            </a:r>
            <a:r>
              <a:rPr lang="en-US" b="1" dirty="0" err="1" smtClean="0">
                <a:solidFill>
                  <a:srgbClr val="FF0000"/>
                </a:solidFill>
              </a:rPr>
              <a:t>T</a:t>
            </a:r>
            <a:r>
              <a:rPr lang="en-US" b="1" baseline="-25000" dirty="0" err="1">
                <a:solidFill>
                  <a:srgbClr val="FF0000"/>
                </a:solidFill>
              </a:rPr>
              <a:t>startII</a:t>
            </a:r>
            <a:r>
              <a:rPr lang="en-US" b="1" dirty="0" smtClean="0">
                <a:solidFill>
                  <a:srgbClr val="FF0000"/>
                </a:solidFill>
              </a:rPr>
              <a:t> TOF spectrum </a:t>
            </a:r>
            <a:r>
              <a:rPr lang="en-US" dirty="0" smtClean="0"/>
              <a:t>for the non-reacting beam, assuming similar contribution from both detectors.</a:t>
            </a:r>
            <a:endParaRPr lang="en-US" dirty="0"/>
          </a:p>
        </p:txBody>
      </p:sp>
      <p:graphicFrame>
        <p:nvGraphicFramePr>
          <p:cNvPr id="54" name="Group 56"/>
          <p:cNvGraphicFramePr>
            <a:graphicFrameLocks noGrp="1"/>
          </p:cNvGraphicFramePr>
          <p:nvPr/>
        </p:nvGraphicFramePr>
        <p:xfrm>
          <a:off x="6948264" y="2636912"/>
          <a:ext cx="1607840" cy="1780032"/>
        </p:xfrm>
        <a:graphic>
          <a:graphicData uri="http://schemas.openxmlformats.org/drawingml/2006/table">
            <a:tbl>
              <a:tblPr/>
              <a:tblGrid>
                <a:gridCol w="720079"/>
                <a:gridCol w="887761"/>
              </a:tblGrid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E (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MeV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1400" dirty="0" smtClean="0"/>
                        <a:t>σ</a:t>
                      </a:r>
                      <a:r>
                        <a:rPr lang="en-GB" sz="1400" dirty="0" smtClean="0"/>
                        <a:t>(</a:t>
                      </a:r>
                      <a:r>
                        <a:rPr lang="en-GB" sz="1400" dirty="0" err="1" smtClean="0"/>
                        <a:t>T</a:t>
                      </a:r>
                      <a:r>
                        <a:rPr lang="en-GB" sz="1400" baseline="-25000" dirty="0" err="1" smtClean="0"/>
                        <a:t>startI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 (</a:t>
                      </a:r>
                      <a:r>
                        <a:rPr kumimoji="0" lang="pt-P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ps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</a:t>
                      </a:r>
                      <a:endParaRPr kumimoji="0" lang="el-G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300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221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500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226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800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171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1500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91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</a:t>
            </a:r>
            <a:fld id="{DFC70585-2D3B-44F3-84BA-4B62EAFCD3FA}" type="slidenum">
              <a:rPr lang="en-US" sz="1200" smtClean="0">
                <a:solidFill>
                  <a:schemeClr val="bg2"/>
                </a:solidFill>
              </a:rPr>
              <a:t>20</a:t>
            </a:fld>
            <a:endParaRPr lang="en-US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Imagem 58" descr="nTOF34.e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980728"/>
            <a:ext cx="3528392" cy="3888432"/>
          </a:xfrm>
          <a:prstGeom prst="rect">
            <a:avLst/>
          </a:prstGeom>
        </p:spPr>
      </p:pic>
      <p:pic>
        <p:nvPicPr>
          <p:cNvPr id="58" name="Imagem 57" descr="nTOF12.e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980728"/>
            <a:ext cx="3600400" cy="3861584"/>
          </a:xfrm>
          <a:prstGeom prst="rect">
            <a:avLst/>
          </a:prstGeom>
        </p:spPr>
      </p:pic>
      <p:grpSp>
        <p:nvGrpSpPr>
          <p:cNvPr id="21508" name="Group 4"/>
          <p:cNvGrpSpPr>
            <a:grpSpLocks/>
          </p:cNvGrpSpPr>
          <p:nvPr/>
        </p:nvGrpSpPr>
        <p:grpSpPr bwMode="auto">
          <a:xfrm>
            <a:off x="0" y="0"/>
            <a:ext cx="9144000" cy="366713"/>
            <a:chOff x="0" y="0"/>
            <a:chExt cx="5760" cy="231"/>
          </a:xfrm>
        </p:grpSpPr>
        <p:sp>
          <p:nvSpPr>
            <p:cNvPr id="21509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/>
                <a:t>ANALISYS. </a:t>
              </a:r>
              <a:r>
                <a:rPr lang="en-US" b="1" dirty="0" err="1" smtClean="0"/>
                <a:t>nTOF</a:t>
              </a:r>
              <a:r>
                <a:rPr lang="en-US" b="1" dirty="0" smtClean="0"/>
                <a:t> -&gt; </a:t>
              </a:r>
              <a:r>
                <a:rPr lang="el-GR" b="1" dirty="0" smtClean="0"/>
                <a:t>σ</a:t>
              </a:r>
              <a:r>
                <a:rPr lang="en-GB" b="1" dirty="0" smtClean="0"/>
                <a:t>(</a:t>
              </a:r>
              <a:r>
                <a:rPr lang="en-GB" b="1" dirty="0" err="1" smtClean="0"/>
                <a:t>T</a:t>
              </a:r>
              <a:r>
                <a:rPr lang="en-GB" b="1" baseline="-25000" dirty="0" err="1" smtClean="0"/>
                <a:t>RPC_neutron</a:t>
              </a:r>
              <a:r>
                <a:rPr lang="en-GB" b="1" dirty="0" smtClean="0"/>
                <a:t>)</a:t>
              </a:r>
              <a:endParaRPr lang="en-US" b="1" dirty="0"/>
            </a:p>
          </p:txBody>
        </p:sp>
        <p:sp>
          <p:nvSpPr>
            <p:cNvPr id="21510" name="Line 6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34106" y="406405"/>
            <a:ext cx="86423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/>
              <a:t>The </a:t>
            </a:r>
            <a:r>
              <a:rPr lang="en-US" b="1" dirty="0" smtClean="0">
                <a:solidFill>
                  <a:srgbClr val="FF0000"/>
                </a:solidFill>
              </a:rPr>
              <a:t>RPC response to neutrons </a:t>
            </a:r>
            <a:r>
              <a:rPr lang="en-US" dirty="0" smtClean="0"/>
              <a:t>can be evaluated by calculating the time difference between units.</a:t>
            </a:r>
            <a:endParaRPr lang="en-US" dirty="0"/>
          </a:p>
        </p:txBody>
      </p:sp>
      <p:sp>
        <p:nvSpPr>
          <p:cNvPr id="21514" name="Line 10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43" name="CaixaDeTexto 42"/>
          <p:cNvSpPr txBox="1"/>
          <p:nvPr/>
        </p:nvSpPr>
        <p:spPr>
          <a:xfrm>
            <a:off x="1331640" y="97143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Units 1 and 2</a:t>
            </a:r>
            <a:endParaRPr lang="en-GB" dirty="0"/>
          </a:p>
        </p:txBody>
      </p:sp>
      <p:sp>
        <p:nvSpPr>
          <p:cNvPr id="44" name="CaixaDeTexto 43"/>
          <p:cNvSpPr txBox="1"/>
          <p:nvPr/>
        </p:nvSpPr>
        <p:spPr>
          <a:xfrm>
            <a:off x="4644008" y="97143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Units 3 and 4</a:t>
            </a:r>
            <a:endParaRPr lang="en-GB" dirty="0"/>
          </a:p>
        </p:txBody>
      </p:sp>
      <p:sp>
        <p:nvSpPr>
          <p:cNvPr id="45" name="CaixaDeTexto 44"/>
          <p:cNvSpPr txBox="1"/>
          <p:nvPr/>
        </p:nvSpPr>
        <p:spPr>
          <a:xfrm>
            <a:off x="1557405" y="4581128"/>
            <a:ext cx="23762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TP</a:t>
            </a:r>
            <a:r>
              <a:rPr lang="en-GB" baseline="-25000" dirty="0" smtClean="0"/>
              <a:t>1</a:t>
            </a:r>
            <a:r>
              <a:rPr lang="en-GB" dirty="0" smtClean="0"/>
              <a:t> – TP</a:t>
            </a:r>
            <a:r>
              <a:rPr lang="en-GB" baseline="-25000" dirty="0" smtClean="0"/>
              <a:t>2 </a:t>
            </a:r>
            <a:r>
              <a:rPr lang="en-GB" dirty="0" smtClean="0"/>
              <a:t>(</a:t>
            </a:r>
            <a:r>
              <a:rPr lang="en-GB" dirty="0" err="1" smtClean="0"/>
              <a:t>ps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46" name="CaixaDeTexto 45"/>
          <p:cNvSpPr txBox="1"/>
          <p:nvPr/>
        </p:nvSpPr>
        <p:spPr>
          <a:xfrm>
            <a:off x="4797765" y="4590420"/>
            <a:ext cx="23762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TP</a:t>
            </a:r>
            <a:r>
              <a:rPr lang="en-GB" baseline="-25000" dirty="0" smtClean="0"/>
              <a:t>3</a:t>
            </a:r>
            <a:r>
              <a:rPr lang="en-GB" dirty="0" smtClean="0"/>
              <a:t> – TP</a:t>
            </a:r>
            <a:r>
              <a:rPr lang="en-GB" baseline="-25000" dirty="0" smtClean="0"/>
              <a:t>4 </a:t>
            </a:r>
            <a:r>
              <a:rPr lang="en-GB" dirty="0" smtClean="0"/>
              <a:t>(</a:t>
            </a:r>
            <a:r>
              <a:rPr lang="en-GB" dirty="0" err="1" smtClean="0"/>
              <a:t>ps</a:t>
            </a:r>
            <a:r>
              <a:rPr lang="en-GB" dirty="0" smtClean="0"/>
              <a:t>)</a:t>
            </a:r>
            <a:endParaRPr lang="en-GB" baseline="-25000" dirty="0"/>
          </a:p>
        </p:txBody>
      </p:sp>
      <p:sp>
        <p:nvSpPr>
          <p:cNvPr id="47" name="CaixaDeTexto 46"/>
          <p:cNvSpPr txBox="1"/>
          <p:nvPr/>
        </p:nvSpPr>
        <p:spPr>
          <a:xfrm>
            <a:off x="0" y="5518973"/>
            <a:ext cx="2988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Quite independent </a:t>
            </a:r>
          </a:p>
          <a:p>
            <a:pPr algn="ctr"/>
            <a:r>
              <a:rPr lang="en-GB" dirty="0" smtClean="0"/>
              <a:t>on energy</a:t>
            </a:r>
            <a:endParaRPr lang="en-GB" dirty="0"/>
          </a:p>
        </p:txBody>
      </p:sp>
      <p:graphicFrame>
        <p:nvGraphicFramePr>
          <p:cNvPr id="50" name="Group 56"/>
          <p:cNvGraphicFramePr>
            <a:graphicFrameLocks noGrp="1"/>
          </p:cNvGraphicFramePr>
          <p:nvPr/>
        </p:nvGraphicFramePr>
        <p:xfrm>
          <a:off x="3347864" y="5001344"/>
          <a:ext cx="5724129" cy="1524000"/>
        </p:xfrm>
        <a:graphic>
          <a:graphicData uri="http://schemas.openxmlformats.org/drawingml/2006/table">
            <a:tbl>
              <a:tblPr/>
              <a:tblGrid>
                <a:gridCol w="936104"/>
                <a:gridCol w="2448272"/>
                <a:gridCol w="2339753"/>
              </a:tblGrid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E (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MeV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1400" dirty="0" smtClean="0"/>
                        <a:t>σ</a:t>
                      </a:r>
                      <a:r>
                        <a:rPr lang="en-GB" sz="1400" dirty="0" smtClean="0"/>
                        <a:t>(TP</a:t>
                      </a:r>
                      <a:r>
                        <a:rPr lang="en-GB" sz="1400" baseline="-25000" dirty="0" smtClean="0"/>
                        <a:t>1 </a:t>
                      </a:r>
                      <a:r>
                        <a:rPr lang="en-GB" sz="1400" baseline="0" dirty="0" smtClean="0"/>
                        <a:t>- </a:t>
                      </a:r>
                      <a:r>
                        <a:rPr lang="en-GB" sz="1400" dirty="0" smtClean="0"/>
                        <a:t>TP</a:t>
                      </a:r>
                      <a:r>
                        <a:rPr lang="en-GB" sz="1400" baseline="-25000" dirty="0" smtClean="0"/>
                        <a:t>2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)/</a:t>
                      </a:r>
                      <a:r>
                        <a:rPr kumimoji="0" lang="pt-P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sqrt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(2)  (</a:t>
                      </a:r>
                      <a:r>
                        <a:rPr kumimoji="0" lang="pt-P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ps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</a:t>
                      </a:r>
                      <a:endParaRPr kumimoji="0" lang="el-G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σ</a:t>
                      </a:r>
                      <a:r>
                        <a:rPr lang="en-GB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(TP</a:t>
                      </a:r>
                      <a:r>
                        <a:rPr lang="en-GB" sz="1400" baseline="-25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 </a:t>
                      </a:r>
                      <a:r>
                        <a:rPr lang="en-GB" sz="14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– </a:t>
                      </a:r>
                      <a:r>
                        <a:rPr lang="en-GB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TP</a:t>
                      </a:r>
                      <a:r>
                        <a:rPr lang="en-GB" sz="1400" baseline="-25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)/</a:t>
                      </a:r>
                      <a:r>
                        <a:rPr kumimoji="0" lang="pt-P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sqrt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(2) 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 (</a:t>
                      </a:r>
                      <a:r>
                        <a:rPr kumimoji="0" lang="pt-P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ps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</a:t>
                      </a:r>
                      <a:endParaRPr kumimoji="0" lang="el-G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300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143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500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800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1500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159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131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3" name="CaixaDeTexto 52"/>
          <p:cNvSpPr txBox="1"/>
          <p:nvPr/>
        </p:nvSpPr>
        <p:spPr>
          <a:xfrm rot="16200000">
            <a:off x="68647" y="2496706"/>
            <a:ext cx="1835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Counts / 10 </a:t>
            </a:r>
            <a:r>
              <a:rPr lang="en-GB" dirty="0" err="1" smtClean="0"/>
              <a:t>ps</a:t>
            </a:r>
            <a:endParaRPr lang="en-GB" dirty="0"/>
          </a:p>
        </p:txBody>
      </p:sp>
      <p:graphicFrame>
        <p:nvGraphicFramePr>
          <p:cNvPr id="56" name="Objecto 55"/>
          <p:cNvGraphicFramePr>
            <a:graphicFrameLocks noChangeAspect="1"/>
          </p:cNvGraphicFramePr>
          <p:nvPr/>
        </p:nvGraphicFramePr>
        <p:xfrm>
          <a:off x="1331640" y="1344548"/>
          <a:ext cx="1800225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1" name="Equação" r:id="rId5" imgW="1371600" imgH="482400" progId="Equation.3">
                  <p:embed/>
                </p:oleObj>
              </mc:Choice>
              <mc:Fallback>
                <p:oleObj name="Equação" r:id="rId5" imgW="1371600" imgH="482400" progId="Equation.3">
                  <p:embed/>
                  <p:pic>
                    <p:nvPicPr>
                      <p:cNvPr id="0" name="Picture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1344548"/>
                        <a:ext cx="1800225" cy="635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62" name="Object 58"/>
          <p:cNvGraphicFramePr>
            <a:graphicFrameLocks noChangeAspect="1"/>
          </p:cNvGraphicFramePr>
          <p:nvPr/>
        </p:nvGraphicFramePr>
        <p:xfrm>
          <a:off x="4668838" y="1331913"/>
          <a:ext cx="17653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2" name="Equação" r:id="rId7" imgW="1346040" imgH="482400" progId="Equation.3">
                  <p:embed/>
                </p:oleObj>
              </mc:Choice>
              <mc:Fallback>
                <p:oleObj name="Equação" r:id="rId7" imgW="1346040" imgH="482400" progId="Equation.3">
                  <p:embed/>
                  <p:pic>
                    <p:nvPicPr>
                      <p:cNvPr id="0" name="Picture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8838" y="1331913"/>
                        <a:ext cx="1765300" cy="635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Seta para a direita 62"/>
          <p:cNvSpPr/>
          <p:nvPr/>
        </p:nvSpPr>
        <p:spPr>
          <a:xfrm>
            <a:off x="2771800" y="5445224"/>
            <a:ext cx="504056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</a:t>
            </a:r>
            <a:fld id="{492FE7F8-063A-42BE-989A-4E010BA18698}" type="slidenum">
              <a:rPr lang="en-US" sz="1200" smtClean="0">
                <a:solidFill>
                  <a:schemeClr val="bg2"/>
                </a:solidFill>
              </a:rPr>
              <a:t>21</a:t>
            </a:fld>
            <a:endParaRPr lang="en-US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m 31" descr="pTOF34.e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23296" y="993552"/>
            <a:ext cx="3485728" cy="3846633"/>
          </a:xfrm>
          <a:prstGeom prst="rect">
            <a:avLst/>
          </a:prstGeom>
        </p:spPr>
      </p:pic>
      <p:pic>
        <p:nvPicPr>
          <p:cNvPr id="30" name="Imagem 29" descr="pTOF12.e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980728"/>
            <a:ext cx="3607172" cy="3888432"/>
          </a:xfrm>
          <a:prstGeom prst="rect">
            <a:avLst/>
          </a:prstGeom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4000" cy="366713"/>
            <a:chOff x="0" y="0"/>
            <a:chExt cx="5760" cy="231"/>
          </a:xfrm>
        </p:grpSpPr>
        <p:sp>
          <p:nvSpPr>
            <p:cNvPr id="21509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/>
                <a:t>ANALISYS. </a:t>
              </a:r>
              <a:r>
                <a:rPr lang="en-US" b="1" dirty="0" err="1" smtClean="0"/>
                <a:t>nTOF</a:t>
              </a:r>
              <a:r>
                <a:rPr lang="en-US" b="1" dirty="0" smtClean="0"/>
                <a:t> -&gt; </a:t>
              </a:r>
              <a:r>
                <a:rPr lang="el-GR" b="1" dirty="0" smtClean="0"/>
                <a:t>σ</a:t>
              </a:r>
              <a:r>
                <a:rPr lang="en-GB" b="1" dirty="0" smtClean="0"/>
                <a:t>(</a:t>
              </a:r>
              <a:r>
                <a:rPr lang="en-GB" b="1" dirty="0" err="1" smtClean="0"/>
                <a:t>T</a:t>
              </a:r>
              <a:r>
                <a:rPr lang="en-GB" b="1" baseline="-25000" dirty="0" err="1" smtClean="0"/>
                <a:t>RPC_charged</a:t>
              </a:r>
              <a:r>
                <a:rPr lang="en-GB" b="1" baseline="-25000" dirty="0" smtClean="0"/>
                <a:t> particles</a:t>
              </a:r>
              <a:r>
                <a:rPr lang="en-GB" b="1" dirty="0" smtClean="0"/>
                <a:t>)</a:t>
              </a:r>
              <a:endParaRPr lang="en-US" b="1" dirty="0"/>
            </a:p>
          </p:txBody>
        </p:sp>
        <p:sp>
          <p:nvSpPr>
            <p:cNvPr id="21510" name="Line 6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0" y="406405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/>
              <a:t>Same exercise with </a:t>
            </a:r>
            <a:r>
              <a:rPr lang="en-US" b="1" dirty="0" smtClean="0">
                <a:solidFill>
                  <a:srgbClr val="FF0000"/>
                </a:solidFill>
              </a:rPr>
              <a:t>charge particles crossing the </a:t>
            </a:r>
            <a:r>
              <a:rPr lang="en-US" b="1" dirty="0" err="1" smtClean="0">
                <a:solidFill>
                  <a:srgbClr val="FF0000"/>
                </a:solidFill>
              </a:rPr>
              <a:t>NeuLand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prototype</a:t>
            </a:r>
            <a:endParaRPr lang="en-US" dirty="0"/>
          </a:p>
        </p:txBody>
      </p:sp>
      <p:sp>
        <p:nvSpPr>
          <p:cNvPr id="21514" name="Line 10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45" name="CaixaDeTexto 44"/>
          <p:cNvSpPr txBox="1"/>
          <p:nvPr/>
        </p:nvSpPr>
        <p:spPr>
          <a:xfrm>
            <a:off x="1557405" y="4581128"/>
            <a:ext cx="23762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TP</a:t>
            </a:r>
            <a:r>
              <a:rPr lang="en-GB" baseline="-25000" dirty="0" smtClean="0"/>
              <a:t>1</a:t>
            </a:r>
            <a:r>
              <a:rPr lang="en-GB" dirty="0" smtClean="0"/>
              <a:t> – TP</a:t>
            </a:r>
            <a:r>
              <a:rPr lang="en-GB" baseline="-25000" dirty="0" smtClean="0"/>
              <a:t>2 </a:t>
            </a:r>
            <a:r>
              <a:rPr lang="en-GB" dirty="0" smtClean="0"/>
              <a:t>(</a:t>
            </a:r>
            <a:r>
              <a:rPr lang="en-GB" dirty="0" err="1" smtClean="0"/>
              <a:t>ps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46" name="CaixaDeTexto 45"/>
          <p:cNvSpPr txBox="1"/>
          <p:nvPr/>
        </p:nvSpPr>
        <p:spPr>
          <a:xfrm>
            <a:off x="4797765" y="4590420"/>
            <a:ext cx="23762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TP</a:t>
            </a:r>
            <a:r>
              <a:rPr lang="en-GB" baseline="-25000" dirty="0" smtClean="0"/>
              <a:t>3</a:t>
            </a:r>
            <a:r>
              <a:rPr lang="en-GB" dirty="0" smtClean="0"/>
              <a:t> – TP</a:t>
            </a:r>
            <a:r>
              <a:rPr lang="en-GB" baseline="-25000" dirty="0" smtClean="0"/>
              <a:t>4 </a:t>
            </a:r>
            <a:r>
              <a:rPr lang="en-GB" dirty="0" smtClean="0"/>
              <a:t>(</a:t>
            </a:r>
            <a:r>
              <a:rPr lang="en-GB" dirty="0" err="1" smtClean="0"/>
              <a:t>ps</a:t>
            </a:r>
            <a:r>
              <a:rPr lang="en-GB" dirty="0" smtClean="0"/>
              <a:t>)</a:t>
            </a:r>
            <a:endParaRPr lang="en-GB" baseline="-25000" dirty="0"/>
          </a:p>
        </p:txBody>
      </p:sp>
      <p:sp>
        <p:nvSpPr>
          <p:cNvPr id="47" name="CaixaDeTexto 46"/>
          <p:cNvSpPr txBox="1"/>
          <p:nvPr/>
        </p:nvSpPr>
        <p:spPr>
          <a:xfrm>
            <a:off x="62245" y="5084085"/>
            <a:ext cx="29888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Quite independent </a:t>
            </a:r>
          </a:p>
          <a:p>
            <a:pPr algn="ctr"/>
            <a:r>
              <a:rPr lang="en-GB" dirty="0"/>
              <a:t>on </a:t>
            </a:r>
            <a:r>
              <a:rPr lang="en-GB" dirty="0" smtClean="0"/>
              <a:t>energy</a:t>
            </a:r>
          </a:p>
          <a:p>
            <a:pPr algn="ctr"/>
            <a:endParaRPr lang="en-GB" dirty="0" smtClean="0">
              <a:solidFill>
                <a:srgbClr val="C00000"/>
              </a:solidFill>
            </a:endParaRPr>
          </a:p>
          <a:p>
            <a:pPr algn="ctr"/>
            <a:r>
              <a:rPr lang="en-GB" i="1" dirty="0" smtClean="0">
                <a:solidFill>
                  <a:srgbClr val="C00000"/>
                </a:solidFill>
              </a:rPr>
              <a:t>Planes 1,2 not @ optimal working point</a:t>
            </a:r>
            <a:r>
              <a:rPr lang="en-GB" i="1" dirty="0" smtClean="0">
                <a:solidFill>
                  <a:srgbClr val="0000CC"/>
                </a:solidFill>
              </a:rPr>
              <a:t> </a:t>
            </a:r>
            <a:endParaRPr lang="en-GB" i="1" dirty="0">
              <a:solidFill>
                <a:srgbClr val="0000CC"/>
              </a:solidFill>
            </a:endParaRPr>
          </a:p>
        </p:txBody>
      </p:sp>
      <p:graphicFrame>
        <p:nvGraphicFramePr>
          <p:cNvPr id="50" name="Group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302705"/>
              </p:ext>
            </p:extLst>
          </p:nvPr>
        </p:nvGraphicFramePr>
        <p:xfrm>
          <a:off x="3347864" y="5001344"/>
          <a:ext cx="5724129" cy="1524000"/>
        </p:xfrm>
        <a:graphic>
          <a:graphicData uri="http://schemas.openxmlformats.org/drawingml/2006/table">
            <a:tbl>
              <a:tblPr/>
              <a:tblGrid>
                <a:gridCol w="936104"/>
                <a:gridCol w="2448272"/>
                <a:gridCol w="2339753"/>
              </a:tblGrid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E (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MeV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1400" dirty="0" smtClean="0"/>
                        <a:t>σ</a:t>
                      </a:r>
                      <a:r>
                        <a:rPr lang="en-GB" sz="1400" dirty="0" smtClean="0"/>
                        <a:t>(TP</a:t>
                      </a:r>
                      <a:r>
                        <a:rPr lang="en-GB" sz="1400" baseline="-25000" dirty="0" smtClean="0"/>
                        <a:t>1 </a:t>
                      </a:r>
                      <a:r>
                        <a:rPr lang="en-GB" sz="1400" baseline="0" dirty="0" smtClean="0"/>
                        <a:t>- </a:t>
                      </a:r>
                      <a:r>
                        <a:rPr lang="en-GB" sz="1400" dirty="0" smtClean="0"/>
                        <a:t>TP</a:t>
                      </a:r>
                      <a:r>
                        <a:rPr lang="en-GB" sz="1400" baseline="-25000" dirty="0" smtClean="0"/>
                        <a:t>2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)/</a:t>
                      </a:r>
                      <a:r>
                        <a:rPr kumimoji="0" lang="pt-P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sqrt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(2)  (</a:t>
                      </a:r>
                      <a:r>
                        <a:rPr kumimoji="0" lang="pt-P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ps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</a:t>
                      </a:r>
                      <a:endParaRPr kumimoji="0" lang="el-G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σ</a:t>
                      </a:r>
                      <a:r>
                        <a:rPr lang="en-GB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(TP</a:t>
                      </a:r>
                      <a:r>
                        <a:rPr lang="en-GB" sz="1400" baseline="-25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 </a:t>
                      </a:r>
                      <a:r>
                        <a:rPr lang="en-GB" sz="14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– </a:t>
                      </a:r>
                      <a:r>
                        <a:rPr lang="en-GB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TP</a:t>
                      </a:r>
                      <a:r>
                        <a:rPr lang="en-GB" sz="1400" baseline="-25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)/</a:t>
                      </a:r>
                      <a:r>
                        <a:rPr kumimoji="0" lang="pt-P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sqrt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(2) 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 (</a:t>
                      </a:r>
                      <a:r>
                        <a:rPr kumimoji="0" lang="pt-P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ps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</a:t>
                      </a:r>
                      <a:endParaRPr kumimoji="0" lang="el-G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300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</a:rPr>
                        <a:t>140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88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500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</a:rPr>
                        <a:t>131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800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</a:rPr>
                        <a:t>131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1500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</a:rPr>
                        <a:t>130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4" name="Seta para a direita 53"/>
          <p:cNvSpPr/>
          <p:nvPr/>
        </p:nvSpPr>
        <p:spPr>
          <a:xfrm>
            <a:off x="2771800" y="5445224"/>
            <a:ext cx="504056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aixaDeTexto 22"/>
          <p:cNvSpPr txBox="1"/>
          <p:nvPr/>
        </p:nvSpPr>
        <p:spPr>
          <a:xfrm>
            <a:off x="1331640" y="94454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Units 1 and 2</a:t>
            </a:r>
            <a:endParaRPr lang="en-GB" dirty="0"/>
          </a:p>
        </p:txBody>
      </p:sp>
      <p:sp>
        <p:nvSpPr>
          <p:cNvPr id="24" name="CaixaDeTexto 23"/>
          <p:cNvSpPr txBox="1"/>
          <p:nvPr/>
        </p:nvSpPr>
        <p:spPr>
          <a:xfrm>
            <a:off x="4644008" y="97143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Units 3 and 4</a:t>
            </a:r>
            <a:endParaRPr lang="en-GB" dirty="0"/>
          </a:p>
        </p:txBody>
      </p:sp>
      <p:sp>
        <p:nvSpPr>
          <p:cNvPr id="25" name="CaixaDeTexto 24"/>
          <p:cNvSpPr txBox="1"/>
          <p:nvPr/>
        </p:nvSpPr>
        <p:spPr>
          <a:xfrm>
            <a:off x="1557405" y="4581128"/>
            <a:ext cx="23762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TP</a:t>
            </a:r>
            <a:r>
              <a:rPr lang="en-GB" baseline="-25000" dirty="0" smtClean="0"/>
              <a:t>1</a:t>
            </a:r>
            <a:r>
              <a:rPr lang="en-GB" dirty="0" smtClean="0"/>
              <a:t> – TP</a:t>
            </a:r>
            <a:r>
              <a:rPr lang="en-GB" baseline="-25000" dirty="0" smtClean="0"/>
              <a:t>2 </a:t>
            </a:r>
            <a:r>
              <a:rPr lang="en-GB" dirty="0" smtClean="0"/>
              <a:t>(</a:t>
            </a:r>
            <a:r>
              <a:rPr lang="en-GB" dirty="0" err="1" smtClean="0"/>
              <a:t>ps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26" name="CaixaDeTexto 25"/>
          <p:cNvSpPr txBox="1"/>
          <p:nvPr/>
        </p:nvSpPr>
        <p:spPr>
          <a:xfrm>
            <a:off x="4797765" y="4590420"/>
            <a:ext cx="23762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TP</a:t>
            </a:r>
            <a:r>
              <a:rPr lang="en-GB" baseline="-25000" dirty="0" smtClean="0"/>
              <a:t>3</a:t>
            </a:r>
            <a:r>
              <a:rPr lang="en-GB" dirty="0" smtClean="0"/>
              <a:t> – TP</a:t>
            </a:r>
            <a:r>
              <a:rPr lang="en-GB" baseline="-25000" dirty="0" smtClean="0"/>
              <a:t>4 </a:t>
            </a:r>
            <a:r>
              <a:rPr lang="en-GB" dirty="0" smtClean="0"/>
              <a:t>(</a:t>
            </a:r>
            <a:r>
              <a:rPr lang="en-GB" dirty="0" err="1" smtClean="0"/>
              <a:t>ps</a:t>
            </a:r>
            <a:r>
              <a:rPr lang="en-GB" dirty="0" smtClean="0"/>
              <a:t>)</a:t>
            </a:r>
            <a:endParaRPr lang="en-GB" baseline="-25000" dirty="0"/>
          </a:p>
        </p:txBody>
      </p:sp>
      <p:sp>
        <p:nvSpPr>
          <p:cNvPr id="27" name="CaixaDeTexto 26"/>
          <p:cNvSpPr txBox="1"/>
          <p:nvPr/>
        </p:nvSpPr>
        <p:spPr>
          <a:xfrm rot="16200000">
            <a:off x="68647" y="2496706"/>
            <a:ext cx="1835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Counts / 10 </a:t>
            </a:r>
            <a:r>
              <a:rPr lang="en-GB" dirty="0" err="1" smtClean="0"/>
              <a:t>ps</a:t>
            </a:r>
            <a:endParaRPr lang="en-GB" dirty="0"/>
          </a:p>
        </p:txBody>
      </p:sp>
      <p:graphicFrame>
        <p:nvGraphicFramePr>
          <p:cNvPr id="28" name="Objecto 27"/>
          <p:cNvGraphicFramePr>
            <a:graphicFrameLocks noChangeAspect="1"/>
          </p:cNvGraphicFramePr>
          <p:nvPr/>
        </p:nvGraphicFramePr>
        <p:xfrm>
          <a:off x="1347788" y="1344613"/>
          <a:ext cx="1766887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40" name="Equação" r:id="rId5" imgW="1346040" imgH="482400" progId="Equation.3">
                  <p:embed/>
                </p:oleObj>
              </mc:Choice>
              <mc:Fallback>
                <p:oleObj name="Equação" r:id="rId5" imgW="1346040" imgH="4824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7788" y="1344613"/>
                        <a:ext cx="1766887" cy="635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58"/>
          <p:cNvGraphicFramePr>
            <a:graphicFrameLocks noChangeAspect="1"/>
          </p:cNvGraphicFramePr>
          <p:nvPr/>
        </p:nvGraphicFramePr>
        <p:xfrm>
          <a:off x="4702175" y="1331913"/>
          <a:ext cx="1698625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41" name="Equação" r:id="rId7" imgW="1295280" imgH="482400" progId="Equation.3">
                  <p:embed/>
                </p:oleObj>
              </mc:Choice>
              <mc:Fallback>
                <p:oleObj name="Equação" r:id="rId7" imgW="1295280" imgH="4824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2175" y="1331913"/>
                        <a:ext cx="1698625" cy="635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</a:t>
            </a:r>
            <a:fld id="{7147A1D0-E687-4BBD-9A65-1BE6B0A2DC0C}" type="slidenum">
              <a:rPr lang="en-US" sz="1200" smtClean="0">
                <a:solidFill>
                  <a:schemeClr val="bg2"/>
                </a:solidFill>
              </a:rPr>
              <a:t>22</a:t>
            </a:fld>
            <a:endParaRPr lang="en-US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4000" cy="366713"/>
            <a:chOff x="0" y="0"/>
            <a:chExt cx="5760" cy="231"/>
          </a:xfrm>
        </p:grpSpPr>
        <p:sp>
          <p:nvSpPr>
            <p:cNvPr id="21509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/>
                <a:t>ANALISYS. </a:t>
              </a:r>
              <a:r>
                <a:rPr lang="en-US" b="1" dirty="0" err="1" smtClean="0"/>
                <a:t>nTOF</a:t>
              </a:r>
              <a:r>
                <a:rPr lang="en-US" b="1" dirty="0" smtClean="0"/>
                <a:t> -&gt; </a:t>
              </a:r>
              <a:r>
                <a:rPr lang="el-GR" b="1" dirty="0" smtClean="0"/>
                <a:t>σ</a:t>
              </a:r>
              <a:r>
                <a:rPr lang="en-GB" b="1" dirty="0" smtClean="0"/>
                <a:t>(</a:t>
              </a:r>
              <a:r>
                <a:rPr lang="en-GB" b="1" dirty="0" err="1" smtClean="0"/>
                <a:t>Tn</a:t>
              </a:r>
              <a:r>
                <a:rPr lang="en-GB" b="1" dirty="0" smtClean="0"/>
                <a:t>)</a:t>
              </a:r>
              <a:endParaRPr lang="en-US" b="1" dirty="0"/>
            </a:p>
          </p:txBody>
        </p:sp>
        <p:sp>
          <p:nvSpPr>
            <p:cNvPr id="21510" name="Line 6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250825" y="620713"/>
            <a:ext cx="86423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Calculated neutron time of flight jitter </a:t>
            </a:r>
            <a:r>
              <a:rPr lang="en-US" dirty="0" smtClean="0"/>
              <a:t>(@ 6.031m from target)</a:t>
            </a:r>
            <a:r>
              <a:rPr lang="en-US" b="1" dirty="0" smtClean="0"/>
              <a:t> </a:t>
            </a:r>
            <a:r>
              <a:rPr lang="en-US" dirty="0" smtClean="0">
                <a:solidFill>
                  <a:srgbClr val="0000FF"/>
                </a:solidFill>
              </a:rPr>
              <a:t>due to the </a:t>
            </a:r>
            <a:r>
              <a:rPr lang="en-US" dirty="0" smtClean="0">
                <a:solidFill>
                  <a:srgbClr val="0000FF"/>
                </a:solidFill>
                <a:sym typeface="Times New Roman" charset="0"/>
              </a:rPr>
              <a:t>internal motion  of the </a:t>
            </a:r>
            <a:r>
              <a:rPr lang="en-US" b="1" dirty="0" smtClean="0">
                <a:solidFill>
                  <a:srgbClr val="0000FF"/>
                </a:solidFill>
                <a:sym typeface="Times New Roman" charset="0"/>
              </a:rPr>
              <a:t>neutron</a:t>
            </a:r>
            <a:r>
              <a:rPr lang="en-US" dirty="0" smtClean="0">
                <a:solidFill>
                  <a:srgbClr val="0000FF"/>
                </a:solidFill>
                <a:sym typeface="Times New Roman" charset="0"/>
              </a:rPr>
              <a:t> inside the </a:t>
            </a:r>
            <a:r>
              <a:rPr lang="en-US" b="1" dirty="0" smtClean="0">
                <a:solidFill>
                  <a:srgbClr val="0000FF"/>
                </a:solidFill>
                <a:sym typeface="Times New Roman" charset="0"/>
              </a:rPr>
              <a:t>deuteron</a:t>
            </a:r>
          </a:p>
        </p:txBody>
      </p:sp>
      <p:sp>
        <p:nvSpPr>
          <p:cNvPr id="21514" name="Line 10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graphicFrame>
        <p:nvGraphicFramePr>
          <p:cNvPr id="37" name="Gráfico 36"/>
          <p:cNvGraphicFramePr/>
          <p:nvPr>
            <p:extLst>
              <p:ext uri="{D42A27DB-BD31-4B8C-83A1-F6EECF244321}">
                <p14:modId xmlns:p14="http://schemas.microsoft.com/office/powerpoint/2010/main" val="2796329027"/>
              </p:ext>
            </p:extLst>
          </p:nvPr>
        </p:nvGraphicFramePr>
        <p:xfrm>
          <a:off x="683568" y="1844824"/>
          <a:ext cx="583264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9" name="CaixaDeTexto 38"/>
          <p:cNvSpPr txBox="1"/>
          <p:nvPr/>
        </p:nvSpPr>
        <p:spPr>
          <a:xfrm>
            <a:off x="2267744" y="536392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Deuterium energy (</a:t>
            </a:r>
            <a:r>
              <a:rPr lang="en-GB" dirty="0" err="1" smtClean="0"/>
              <a:t>MeV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40" name="CaixaDeTexto 39"/>
          <p:cNvSpPr txBox="1"/>
          <p:nvPr/>
        </p:nvSpPr>
        <p:spPr>
          <a:xfrm rot="16200000">
            <a:off x="-1400018" y="3496362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/>
              <a:t>σ</a:t>
            </a:r>
            <a:r>
              <a:rPr lang="en-GB" dirty="0" smtClean="0"/>
              <a:t>(</a:t>
            </a:r>
            <a:r>
              <a:rPr lang="en-GB" dirty="0" err="1" smtClean="0"/>
              <a:t>Tn</a:t>
            </a:r>
            <a:r>
              <a:rPr lang="en-GB" dirty="0" smtClean="0"/>
              <a:t>) (</a:t>
            </a:r>
            <a:r>
              <a:rPr lang="en-GB" dirty="0" err="1" smtClean="0"/>
              <a:t>ps</a:t>
            </a:r>
            <a:r>
              <a:rPr lang="en-GB" dirty="0" smtClean="0"/>
              <a:t>)</a:t>
            </a:r>
            <a:endParaRPr lang="en-GB" dirty="0"/>
          </a:p>
        </p:txBody>
      </p:sp>
      <p:graphicFrame>
        <p:nvGraphicFramePr>
          <p:cNvPr id="11" name="Group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887607"/>
              </p:ext>
            </p:extLst>
          </p:nvPr>
        </p:nvGraphicFramePr>
        <p:xfrm>
          <a:off x="6948264" y="2924944"/>
          <a:ext cx="1607840" cy="1780032"/>
        </p:xfrm>
        <a:graphic>
          <a:graphicData uri="http://schemas.openxmlformats.org/drawingml/2006/table">
            <a:tbl>
              <a:tblPr/>
              <a:tblGrid>
                <a:gridCol w="720079"/>
                <a:gridCol w="887761"/>
              </a:tblGrid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E (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MeV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1400" dirty="0" smtClean="0"/>
                        <a:t>σ</a:t>
                      </a:r>
                      <a:r>
                        <a:rPr lang="en-GB" sz="1400" dirty="0" smtClean="0"/>
                        <a:t>(</a:t>
                      </a:r>
                      <a:r>
                        <a:rPr lang="en-GB" sz="1400" dirty="0" err="1" smtClean="0"/>
                        <a:t>T</a:t>
                      </a:r>
                      <a:r>
                        <a:rPr lang="en-GB" sz="1400" baseline="-25000" dirty="0" err="1" smtClean="0"/>
                        <a:t>n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 (</a:t>
                      </a:r>
                      <a:r>
                        <a:rPr kumimoji="0" lang="pt-P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ps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</a:t>
                      </a:r>
                      <a:endParaRPr kumimoji="0" lang="el-G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300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1162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500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636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800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352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1500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</a:t>
            </a:r>
            <a:fld id="{9AF7CE99-108E-4475-9075-7A2FBCF1EBEA}" type="slidenum">
              <a:rPr lang="en-US" sz="1200" smtClean="0">
                <a:solidFill>
                  <a:schemeClr val="bg2"/>
                </a:solidFill>
              </a:rPr>
              <a:t>23</a:t>
            </a:fld>
            <a:endParaRPr lang="en-US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4000" cy="366713"/>
            <a:chOff x="0" y="0"/>
            <a:chExt cx="5760" cy="231"/>
          </a:xfrm>
        </p:grpSpPr>
        <p:sp>
          <p:nvSpPr>
            <p:cNvPr id="21509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/>
                <a:t>ANALISYS. </a:t>
              </a:r>
              <a:r>
                <a:rPr lang="en-US" b="1" dirty="0" err="1" smtClean="0"/>
                <a:t>nTOF</a:t>
              </a:r>
              <a:r>
                <a:rPr lang="en-US" b="1" dirty="0" smtClean="0"/>
                <a:t> -&gt; </a:t>
              </a:r>
              <a:r>
                <a:rPr lang="el-GR" b="1" dirty="0" smtClean="0"/>
                <a:t>σ</a:t>
              </a:r>
              <a:r>
                <a:rPr lang="en-GB" b="1" dirty="0" smtClean="0"/>
                <a:t>(</a:t>
              </a:r>
              <a:r>
                <a:rPr lang="en-GB" b="1" dirty="0" err="1" smtClean="0"/>
                <a:t>nTOF</a:t>
              </a:r>
              <a:r>
                <a:rPr lang="en-GB" b="1" dirty="0" smtClean="0"/>
                <a:t>)</a:t>
              </a:r>
              <a:endParaRPr lang="en-US" b="1" dirty="0"/>
            </a:p>
          </p:txBody>
        </p:sp>
        <p:sp>
          <p:nvSpPr>
            <p:cNvPr id="21510" name="Line 6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1514" name="Line 10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graphicFrame>
        <p:nvGraphicFramePr>
          <p:cNvPr id="11" name="Gráfico 10"/>
          <p:cNvGraphicFramePr/>
          <p:nvPr/>
        </p:nvGraphicFramePr>
        <p:xfrm>
          <a:off x="251521" y="692696"/>
          <a:ext cx="7488832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CaixaDeTexto 12"/>
          <p:cNvSpPr txBox="1"/>
          <p:nvPr/>
        </p:nvSpPr>
        <p:spPr>
          <a:xfrm>
            <a:off x="1907705" y="4139788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Deuterium energy (</a:t>
            </a:r>
            <a:r>
              <a:rPr lang="en-GB" dirty="0" err="1" smtClean="0"/>
              <a:t>MeV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14" name="CaixaDeTexto 13"/>
          <p:cNvSpPr txBox="1"/>
          <p:nvPr/>
        </p:nvSpPr>
        <p:spPr>
          <a:xfrm rot="16200000">
            <a:off x="-1697343" y="2272226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/>
              <a:t>σ</a:t>
            </a:r>
            <a:r>
              <a:rPr lang="en-GB" dirty="0" smtClean="0"/>
              <a:t>(</a:t>
            </a:r>
            <a:r>
              <a:rPr lang="en-GB" dirty="0" err="1" smtClean="0"/>
              <a:t>nTOF</a:t>
            </a:r>
            <a:r>
              <a:rPr lang="en-GB" dirty="0" smtClean="0"/>
              <a:t>) (</a:t>
            </a:r>
            <a:r>
              <a:rPr lang="en-GB" dirty="0" err="1" smtClean="0"/>
              <a:t>ps</a:t>
            </a:r>
            <a:r>
              <a:rPr lang="en-GB" dirty="0" smtClean="0"/>
              <a:t>)</a:t>
            </a:r>
            <a:endParaRPr lang="en-GB" dirty="0"/>
          </a:p>
        </p:txBody>
      </p:sp>
      <p:graphicFrame>
        <p:nvGraphicFramePr>
          <p:cNvPr id="15" name="Group 56"/>
          <p:cNvGraphicFramePr>
            <a:graphicFrameLocks noGrp="1"/>
          </p:cNvGraphicFramePr>
          <p:nvPr/>
        </p:nvGraphicFramePr>
        <p:xfrm>
          <a:off x="3347864" y="5001344"/>
          <a:ext cx="5724129" cy="1524000"/>
        </p:xfrm>
        <a:graphic>
          <a:graphicData uri="http://schemas.openxmlformats.org/drawingml/2006/table">
            <a:tbl>
              <a:tblPr/>
              <a:tblGrid>
                <a:gridCol w="936104"/>
                <a:gridCol w="2448272"/>
                <a:gridCol w="2339753"/>
              </a:tblGrid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E (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MeV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Estimated </a:t>
                      </a:r>
                      <a:r>
                        <a:rPr lang="el-GR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σ</a:t>
                      </a:r>
                      <a:r>
                        <a:rPr lang="en-GB" sz="1400" dirty="0" smtClean="0"/>
                        <a:t>(</a:t>
                      </a:r>
                      <a:r>
                        <a:rPr lang="en-GB" sz="1400" dirty="0" err="1" smtClean="0"/>
                        <a:t>nTOF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 (</a:t>
                      </a:r>
                      <a:r>
                        <a:rPr kumimoji="0" lang="pt-P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ps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</a:t>
                      </a:r>
                      <a:endParaRPr kumimoji="0" lang="el-G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Measured </a:t>
                      </a:r>
                      <a:r>
                        <a:rPr lang="el-GR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σ</a:t>
                      </a:r>
                      <a:r>
                        <a:rPr lang="en-GB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</a:t>
                      </a:r>
                      <a:r>
                        <a:rPr lang="en-GB" sz="14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nTOF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)  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 (</a:t>
                      </a:r>
                      <a:r>
                        <a:rPr kumimoji="0" lang="pt-P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ps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</a:t>
                      </a:r>
                      <a:endParaRPr kumimoji="0" lang="el-G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300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1190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1194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500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691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668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800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415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405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1500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226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255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4" name="Rectângulo 33"/>
          <p:cNvSpPr/>
          <p:nvPr/>
        </p:nvSpPr>
        <p:spPr>
          <a:xfrm>
            <a:off x="6300192" y="908720"/>
            <a:ext cx="1512168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CaixaDeTexto 34"/>
          <p:cNvSpPr txBox="1"/>
          <p:nvPr/>
        </p:nvSpPr>
        <p:spPr>
          <a:xfrm rot="5400000">
            <a:off x="5584758" y="220021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&lt;Q&gt; (A.U.)</a:t>
            </a:r>
            <a:endParaRPr lang="en-GB" dirty="0"/>
          </a:p>
        </p:txBody>
      </p:sp>
      <p:grpSp>
        <p:nvGrpSpPr>
          <p:cNvPr id="41" name="Grupo 40"/>
          <p:cNvGrpSpPr/>
          <p:nvPr/>
        </p:nvGrpSpPr>
        <p:grpSpPr>
          <a:xfrm>
            <a:off x="6437089" y="629980"/>
            <a:ext cx="2706911" cy="3698249"/>
            <a:chOff x="6437089" y="629980"/>
            <a:chExt cx="2706911" cy="3698249"/>
          </a:xfrm>
        </p:grpSpPr>
        <p:pic>
          <p:nvPicPr>
            <p:cNvPr id="34818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72219" t="43405" r="23182" b="50566"/>
            <a:stretch>
              <a:fillRect/>
            </a:stretch>
          </p:blipFill>
          <p:spPr bwMode="auto">
            <a:xfrm>
              <a:off x="6437089" y="1498722"/>
              <a:ext cx="598364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CaixaDeTexto 17"/>
            <p:cNvSpPr txBox="1"/>
            <p:nvPr/>
          </p:nvSpPr>
          <p:spPr>
            <a:xfrm>
              <a:off x="7081540" y="1566084"/>
              <a:ext cx="2051720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l-GR" sz="1500" dirty="0" smtClean="0"/>
                <a:t>σ</a:t>
              </a:r>
              <a:r>
                <a:rPr lang="en-GB" sz="1500" dirty="0" smtClean="0"/>
                <a:t>(</a:t>
              </a:r>
              <a:r>
                <a:rPr lang="en-GB" sz="1500" dirty="0" err="1" smtClean="0"/>
                <a:t>Tn</a:t>
              </a:r>
              <a:r>
                <a:rPr lang="en-GB" sz="1500" dirty="0" smtClean="0"/>
                <a:t>) calculated</a:t>
              </a:r>
              <a:endParaRPr lang="en-GB" sz="1500" dirty="0"/>
            </a:p>
          </p:txBody>
        </p:sp>
        <p:sp>
          <p:nvSpPr>
            <p:cNvPr id="19" name="CaixaDeTexto 18"/>
            <p:cNvSpPr txBox="1"/>
            <p:nvPr/>
          </p:nvSpPr>
          <p:spPr>
            <a:xfrm>
              <a:off x="7081540" y="2374072"/>
              <a:ext cx="2051720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l-GR" sz="1500" dirty="0" smtClean="0"/>
                <a:t>σ</a:t>
              </a:r>
              <a:r>
                <a:rPr lang="en-GB" sz="1500" dirty="0" smtClean="0"/>
                <a:t>(</a:t>
              </a:r>
              <a:r>
                <a:rPr lang="en-GB" sz="1500" dirty="0" err="1" smtClean="0"/>
                <a:t>T</a:t>
              </a:r>
              <a:r>
                <a:rPr lang="en-GB" sz="1500" baseline="-25000" dirty="0" err="1" smtClean="0"/>
                <a:t>RPC_neutron</a:t>
              </a:r>
              <a:r>
                <a:rPr lang="en-GB" sz="1500" baseline="-25000" dirty="0" smtClean="0"/>
                <a:t> </a:t>
              </a:r>
              <a:r>
                <a:rPr lang="en-GB" sz="1500" dirty="0" smtClean="0"/>
                <a:t>)</a:t>
              </a:r>
              <a:endParaRPr lang="en-GB" sz="1500" dirty="0"/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72219" t="30141" r="23182" b="62624"/>
            <a:stretch>
              <a:fillRect/>
            </a:stretch>
          </p:blipFill>
          <p:spPr bwMode="auto">
            <a:xfrm>
              <a:off x="6437089" y="2286164"/>
              <a:ext cx="598364" cy="43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CaixaDeTexto 20"/>
            <p:cNvSpPr txBox="1"/>
            <p:nvPr/>
          </p:nvSpPr>
          <p:spPr>
            <a:xfrm>
              <a:off x="7081540" y="2790220"/>
              <a:ext cx="2051720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l-GR" sz="1500" dirty="0" smtClean="0"/>
                <a:t>σ</a:t>
              </a:r>
              <a:r>
                <a:rPr lang="en-GB" sz="1500" dirty="0" smtClean="0"/>
                <a:t>(</a:t>
              </a:r>
              <a:r>
                <a:rPr lang="en-GB" sz="1500" dirty="0" err="1" smtClean="0"/>
                <a:t>T</a:t>
              </a:r>
              <a:r>
                <a:rPr lang="en-GB" sz="1500" baseline="-25000" dirty="0" err="1" smtClean="0"/>
                <a:t>RPC_charged</a:t>
              </a:r>
              <a:r>
                <a:rPr lang="en-GB" sz="1500" dirty="0" smtClean="0"/>
                <a:t>)</a:t>
              </a:r>
              <a:endParaRPr lang="en-GB" sz="1500" dirty="0"/>
            </a:p>
          </p:txBody>
        </p:sp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72219" t="60287" r="23354" b="33684"/>
            <a:stretch>
              <a:fillRect/>
            </a:stretch>
          </p:blipFill>
          <p:spPr bwMode="auto">
            <a:xfrm>
              <a:off x="6448239" y="2722858"/>
              <a:ext cx="576064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72219" t="36170" r="23353" b="59007"/>
            <a:stretch>
              <a:fillRect/>
            </a:stretch>
          </p:blipFill>
          <p:spPr bwMode="auto">
            <a:xfrm>
              <a:off x="6448239" y="1957482"/>
              <a:ext cx="576064" cy="288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CaixaDeTexto 23"/>
            <p:cNvSpPr txBox="1"/>
            <p:nvPr/>
          </p:nvSpPr>
          <p:spPr>
            <a:xfrm>
              <a:off x="7081540" y="1988840"/>
              <a:ext cx="2051720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l-GR" sz="1500" dirty="0" smtClean="0"/>
                <a:t>σ</a:t>
              </a:r>
              <a:r>
                <a:rPr lang="en-GB" sz="1500" dirty="0" smtClean="0"/>
                <a:t>(</a:t>
              </a:r>
              <a:r>
                <a:rPr lang="en-GB" sz="1500" dirty="0" err="1" smtClean="0"/>
                <a:t>T</a:t>
              </a:r>
              <a:r>
                <a:rPr lang="en-GB" sz="1500" baseline="-25000" dirty="0" err="1" smtClean="0"/>
                <a:t>start</a:t>
              </a:r>
              <a:r>
                <a:rPr lang="en-GB" sz="1500" dirty="0" smtClean="0"/>
                <a:t> </a:t>
              </a:r>
              <a:r>
                <a:rPr lang="en-GB" sz="1500" baseline="-25000" dirty="0" smtClean="0"/>
                <a:t>I</a:t>
              </a:r>
              <a:r>
                <a:rPr lang="en-GB" sz="1500" dirty="0" smtClean="0"/>
                <a:t>)</a:t>
              </a:r>
              <a:endParaRPr lang="en-GB" sz="1500" dirty="0"/>
            </a:p>
          </p:txBody>
        </p:sp>
        <p:sp>
          <p:nvSpPr>
            <p:cNvPr id="25" name="CaixaDeTexto 24"/>
            <p:cNvSpPr txBox="1"/>
            <p:nvPr/>
          </p:nvSpPr>
          <p:spPr>
            <a:xfrm>
              <a:off x="7092280" y="1134036"/>
              <a:ext cx="1944216" cy="323165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l-GR" sz="1500" dirty="0" smtClean="0"/>
                <a:t>σ</a:t>
              </a:r>
              <a:r>
                <a:rPr lang="en-GB" sz="1500" dirty="0" smtClean="0"/>
                <a:t>(</a:t>
              </a:r>
              <a:r>
                <a:rPr lang="en-GB" sz="1500" dirty="0" err="1" smtClean="0"/>
                <a:t>nTOF</a:t>
              </a:r>
              <a:r>
                <a:rPr lang="en-GB" sz="1500" dirty="0" smtClean="0"/>
                <a:t>)</a:t>
              </a:r>
              <a:r>
                <a:rPr lang="en-GB" sz="1500" baseline="30000" dirty="0"/>
                <a:t> </a:t>
              </a:r>
              <a:r>
                <a:rPr lang="en-GB" sz="1500" dirty="0" smtClean="0"/>
                <a:t>estimated</a:t>
              </a:r>
              <a:endParaRPr lang="en-GB" sz="1500" dirty="0"/>
            </a:p>
          </p:txBody>
        </p:sp>
        <p:sp>
          <p:nvSpPr>
            <p:cNvPr id="26" name="CaixaDeTexto 25"/>
            <p:cNvSpPr txBox="1"/>
            <p:nvPr/>
          </p:nvSpPr>
          <p:spPr>
            <a:xfrm>
              <a:off x="7081540" y="692696"/>
              <a:ext cx="2051720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l-GR" sz="1500" dirty="0" smtClean="0"/>
                <a:t>σ</a:t>
              </a:r>
              <a:r>
                <a:rPr lang="en-GB" sz="1500" dirty="0" smtClean="0"/>
                <a:t>(</a:t>
              </a:r>
              <a:r>
                <a:rPr lang="en-GB" sz="1500" dirty="0" err="1" smtClean="0"/>
                <a:t>nTOF</a:t>
              </a:r>
              <a:r>
                <a:rPr lang="en-GB" sz="1500" dirty="0" smtClean="0"/>
                <a:t>)</a:t>
              </a:r>
              <a:r>
                <a:rPr lang="en-GB" sz="1500" baseline="30000" dirty="0"/>
                <a:t> </a:t>
              </a:r>
              <a:r>
                <a:rPr lang="en-GB" sz="1500" dirty="0" err="1" smtClean="0"/>
                <a:t>measssured</a:t>
              </a:r>
              <a:endParaRPr lang="en-GB" sz="1500" dirty="0"/>
            </a:p>
          </p:txBody>
        </p:sp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72219" t="49435" r="23353" b="45742"/>
            <a:stretch>
              <a:fillRect/>
            </a:stretch>
          </p:blipFill>
          <p:spPr bwMode="auto">
            <a:xfrm>
              <a:off x="6448239" y="1134036"/>
              <a:ext cx="576064" cy="288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72219" t="54258" r="23353" b="39713"/>
            <a:stretch>
              <a:fillRect/>
            </a:stretch>
          </p:blipFill>
          <p:spPr bwMode="auto">
            <a:xfrm>
              <a:off x="6448239" y="629980"/>
              <a:ext cx="576064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CaixaDeTexto 29"/>
            <p:cNvSpPr txBox="1"/>
            <p:nvPr/>
          </p:nvSpPr>
          <p:spPr>
            <a:xfrm>
              <a:off x="7092280" y="3573016"/>
              <a:ext cx="2051720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1500" dirty="0" err="1" smtClean="0"/>
                <a:t>Q</a:t>
              </a:r>
              <a:r>
                <a:rPr lang="en-GB" sz="1500" baseline="-25000" dirty="0" err="1" smtClean="0"/>
                <a:t>RPC_neutron</a:t>
              </a:r>
              <a:endParaRPr lang="en-GB" sz="1500" dirty="0"/>
            </a:p>
          </p:txBody>
        </p:sp>
        <p:sp>
          <p:nvSpPr>
            <p:cNvPr id="31" name="CaixaDeTexto 30"/>
            <p:cNvSpPr txBox="1"/>
            <p:nvPr/>
          </p:nvSpPr>
          <p:spPr>
            <a:xfrm>
              <a:off x="7092280" y="4005064"/>
              <a:ext cx="2051720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1500" dirty="0" err="1" smtClean="0"/>
                <a:t>Q</a:t>
              </a:r>
              <a:r>
                <a:rPr lang="en-GB" sz="1500" baseline="-25000" dirty="0" err="1"/>
                <a:t>RPC_charged</a:t>
              </a:r>
              <a:endParaRPr lang="en-GB" sz="1500" baseline="-25000" dirty="0"/>
            </a:p>
          </p:txBody>
        </p:sp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72219" t="67522" r="23353" b="26449"/>
            <a:stretch>
              <a:fillRect/>
            </a:stretch>
          </p:blipFill>
          <p:spPr bwMode="auto">
            <a:xfrm>
              <a:off x="6448239" y="3510300"/>
              <a:ext cx="576064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72219" t="73552" r="23182" b="21625"/>
            <a:stretch>
              <a:fillRect/>
            </a:stretch>
          </p:blipFill>
          <p:spPr bwMode="auto">
            <a:xfrm>
              <a:off x="6437089" y="3942348"/>
              <a:ext cx="598364" cy="288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2" name="CaixaDeTexto 41"/>
          <p:cNvSpPr txBox="1"/>
          <p:nvPr/>
        </p:nvSpPr>
        <p:spPr>
          <a:xfrm>
            <a:off x="683568" y="476672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Units 3,4 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7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</a:t>
            </a:r>
            <a:fld id="{2399B93C-800A-4A8A-86E1-10F1F0B22F47}" type="slidenum">
              <a:rPr lang="en-US" sz="1200" smtClean="0">
                <a:solidFill>
                  <a:schemeClr val="bg2"/>
                </a:solidFill>
              </a:rPr>
              <a:t>24</a:t>
            </a:fld>
            <a:endParaRPr lang="en-US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44016" y="1196752"/>
            <a:ext cx="8604448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712788" indent="-349250"/>
            <a:r>
              <a:rPr lang="en-US" sz="20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</a:t>
            </a:r>
            <a:r>
              <a:rPr lang="en-US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	</a:t>
            </a:r>
            <a:r>
              <a:rPr lang="en-US" b="1" dirty="0" smtClean="0">
                <a:solidFill>
                  <a:srgbClr val="FF0000"/>
                </a:solidFill>
              </a:rPr>
              <a:t>Simulation studies</a:t>
            </a:r>
            <a:r>
              <a:rPr lang="en-US" dirty="0" smtClean="0"/>
              <a:t>, aiming at </a:t>
            </a:r>
            <a:r>
              <a:rPr lang="en-US" b="1" dirty="0" smtClean="0">
                <a:solidFill>
                  <a:srgbClr val="FF0000"/>
                </a:solidFill>
              </a:rPr>
              <a:t>optimizing </a:t>
            </a:r>
            <a:r>
              <a:rPr lang="en-US" b="1" dirty="0">
                <a:solidFill>
                  <a:srgbClr val="FF0000"/>
                </a:solidFill>
              </a:rPr>
              <a:t>the design of </a:t>
            </a:r>
            <a:r>
              <a:rPr lang="en-US" b="1" dirty="0" smtClean="0">
                <a:solidFill>
                  <a:srgbClr val="FF0000"/>
                </a:solidFill>
              </a:rPr>
              <a:t>an </a:t>
            </a:r>
            <a:r>
              <a:rPr lang="en-US" b="1" dirty="0">
                <a:solidFill>
                  <a:srgbClr val="FF0000"/>
                </a:solidFill>
              </a:rPr>
              <a:t>RPC for the detection of fast </a:t>
            </a:r>
            <a:r>
              <a:rPr lang="en-US" b="1" dirty="0" smtClean="0">
                <a:solidFill>
                  <a:srgbClr val="FF0000"/>
                </a:solidFill>
              </a:rPr>
              <a:t>neutrons</a:t>
            </a:r>
            <a:r>
              <a:rPr lang="en-US" dirty="0" smtClean="0"/>
              <a:t>, have shown </a:t>
            </a:r>
            <a:r>
              <a:rPr lang="en-US" dirty="0"/>
              <a:t>that the RPC technology could be an attractive </a:t>
            </a:r>
            <a:r>
              <a:rPr lang="en-US" dirty="0" smtClean="0"/>
              <a:t>option</a:t>
            </a:r>
          </a:p>
          <a:p>
            <a:pPr marL="712788" indent="-349250"/>
            <a:endParaRPr lang="en-US" dirty="0"/>
          </a:p>
          <a:p>
            <a:pPr marL="712788" indent="-349250"/>
            <a:endParaRPr lang="en-US" dirty="0">
              <a:solidFill>
                <a:srgbClr val="FF0000"/>
              </a:solidFill>
            </a:endParaRPr>
          </a:p>
          <a:p>
            <a:pPr marL="712788" indent="-349250"/>
            <a:r>
              <a:rPr lang="en-US" sz="20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</a:t>
            </a:r>
            <a:r>
              <a:rPr lang="en-US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	</a:t>
            </a:r>
            <a:r>
              <a:rPr lang="en-US" dirty="0" smtClean="0"/>
              <a:t>Based </a:t>
            </a:r>
            <a:r>
              <a:rPr lang="en-US" dirty="0"/>
              <a:t>on </a:t>
            </a:r>
            <a:r>
              <a:rPr lang="en-US" dirty="0" smtClean="0"/>
              <a:t>those studies, an </a:t>
            </a:r>
            <a:r>
              <a:rPr lang="en-US" b="1" dirty="0">
                <a:solidFill>
                  <a:srgbClr val="FF0000"/>
                </a:solidFill>
              </a:rPr>
              <a:t>RPC prototype has been built</a:t>
            </a:r>
            <a:r>
              <a:rPr lang="en-US" dirty="0"/>
              <a:t> and exposed to </a:t>
            </a:r>
            <a:r>
              <a:rPr lang="en-US" dirty="0" smtClean="0"/>
              <a:t>neutrons </a:t>
            </a:r>
            <a:r>
              <a:rPr lang="en-US" dirty="0"/>
              <a:t>of various energies </a:t>
            </a:r>
            <a:r>
              <a:rPr lang="en-US" dirty="0" smtClean="0"/>
              <a:t>(300 </a:t>
            </a:r>
            <a:r>
              <a:rPr lang="en-US" dirty="0"/>
              <a:t>MeV to 1500 MeV)</a:t>
            </a:r>
          </a:p>
          <a:p>
            <a:pPr marL="712788" indent="-349250"/>
            <a:endParaRPr lang="en-US" dirty="0" smtClean="0"/>
          </a:p>
          <a:p>
            <a:pPr marL="712788" indent="-349250"/>
            <a:endParaRPr lang="en-US" dirty="0"/>
          </a:p>
          <a:p>
            <a:pPr marL="712788" indent="-349250"/>
            <a:r>
              <a:rPr lang="en-US" sz="20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</a:t>
            </a:r>
            <a:r>
              <a:rPr lang="en-US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	</a:t>
            </a:r>
            <a:r>
              <a:rPr lang="en-US" dirty="0" smtClean="0"/>
              <a:t>The </a:t>
            </a:r>
            <a:r>
              <a:rPr lang="en-US" b="1" dirty="0" smtClean="0">
                <a:solidFill>
                  <a:srgbClr val="FF0000"/>
                </a:solidFill>
              </a:rPr>
              <a:t>time of flight of neutrons </a:t>
            </a:r>
            <a:r>
              <a:rPr lang="en-US" dirty="0" smtClean="0"/>
              <a:t>with energies between </a:t>
            </a:r>
            <a:r>
              <a:rPr lang="en-US" b="1" dirty="0" smtClean="0">
                <a:solidFill>
                  <a:srgbClr val="FF0000"/>
                </a:solidFill>
              </a:rPr>
              <a:t>300 and 1500 MeV </a:t>
            </a:r>
            <a:r>
              <a:rPr lang="en-US" dirty="0" smtClean="0"/>
              <a:t>has been measured with a contribution of the RPC of </a:t>
            </a:r>
            <a:r>
              <a:rPr lang="en-US" b="1" dirty="0" smtClean="0">
                <a:solidFill>
                  <a:srgbClr val="FF0000"/>
                </a:solidFill>
              </a:rPr>
              <a:t>around 140 </a:t>
            </a:r>
            <a:r>
              <a:rPr lang="en-US" b="1" dirty="0" err="1" smtClean="0">
                <a:solidFill>
                  <a:srgbClr val="FF0000"/>
                </a:solidFill>
              </a:rPr>
              <a:t>ps</a:t>
            </a:r>
            <a:r>
              <a:rPr lang="en-US" b="1" dirty="0" smtClean="0">
                <a:solidFill>
                  <a:srgbClr val="FF0000"/>
                </a:solidFill>
              </a:rPr>
              <a:t>, independent of the energy.</a:t>
            </a:r>
          </a:p>
          <a:p>
            <a:pPr marL="712788" indent="-349250"/>
            <a:endParaRPr lang="en-US" b="1" dirty="0">
              <a:solidFill>
                <a:srgbClr val="FF0000"/>
              </a:solidFill>
            </a:endParaRPr>
          </a:p>
          <a:p>
            <a:pPr marL="712788" indent="-349250"/>
            <a:endParaRPr lang="en-US" b="1" dirty="0" smtClean="0"/>
          </a:p>
          <a:p>
            <a:pPr marL="712788" indent="-349250" algn="ctr"/>
            <a:r>
              <a:rPr lang="en-US" b="1" dirty="0" smtClean="0"/>
              <a:t>The </a:t>
            </a:r>
            <a:r>
              <a:rPr lang="en-US" b="1" dirty="0"/>
              <a:t>End </a:t>
            </a:r>
            <a:r>
              <a:rPr lang="en-US" dirty="0"/>
              <a:t>… approaches</a:t>
            </a:r>
          </a:p>
          <a:p>
            <a:pPr marL="712788" indent="-349250"/>
            <a:endParaRPr lang="en-US" b="1" dirty="0" smtClean="0">
              <a:solidFill>
                <a:srgbClr val="FF0000"/>
              </a:solidFill>
            </a:endParaRPr>
          </a:p>
          <a:p>
            <a:pPr marL="712788" indent="-349250"/>
            <a:endParaRPr lang="en-US" b="1" dirty="0" smtClean="0">
              <a:solidFill>
                <a:srgbClr val="FF0000"/>
              </a:solidFill>
            </a:endParaRPr>
          </a:p>
          <a:p>
            <a:pPr marL="712788" indent="-349250"/>
            <a:r>
              <a:rPr lang="en-US" sz="20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</a:t>
            </a:r>
            <a:r>
              <a:rPr lang="en-US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	</a:t>
            </a:r>
            <a:r>
              <a:rPr lang="en-US" b="1" dirty="0" smtClean="0">
                <a:solidFill>
                  <a:srgbClr val="FF0000"/>
                </a:solidFill>
              </a:rPr>
              <a:t>Analysis of the detector efficiency is still ahead.</a:t>
            </a:r>
            <a:endParaRPr lang="en-US" b="1" dirty="0">
              <a:solidFill>
                <a:srgbClr val="FF0000"/>
              </a:solidFill>
            </a:endParaRPr>
          </a:p>
          <a:p>
            <a:pPr marL="712788" indent="-349250"/>
            <a:endParaRPr lang="en-US" dirty="0"/>
          </a:p>
          <a:p>
            <a:pPr algn="ctr"/>
            <a:endParaRPr lang="en-US" dirty="0"/>
          </a:p>
          <a:p>
            <a:pPr algn="just"/>
            <a:endParaRPr lang="en-US" dirty="0"/>
          </a:p>
        </p:txBody>
      </p:sp>
      <p:grpSp>
        <p:nvGrpSpPr>
          <p:cNvPr id="27653" name="Group 5"/>
          <p:cNvGrpSpPr>
            <a:grpSpLocks/>
          </p:cNvGrpSpPr>
          <p:nvPr/>
        </p:nvGrpSpPr>
        <p:grpSpPr bwMode="auto">
          <a:xfrm>
            <a:off x="0" y="0"/>
            <a:ext cx="9144000" cy="366713"/>
            <a:chOff x="0" y="0"/>
            <a:chExt cx="5760" cy="231"/>
          </a:xfrm>
        </p:grpSpPr>
        <p:sp>
          <p:nvSpPr>
            <p:cNvPr id="27654" name="Text Box 6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 smtClean="0"/>
                <a:t>Conclusions</a:t>
              </a:r>
              <a:r>
                <a:rPr lang="en-US" dirty="0" smtClean="0"/>
                <a:t>  </a:t>
              </a:r>
              <a:endParaRPr lang="en-US" dirty="0"/>
            </a:p>
          </p:txBody>
        </p:sp>
        <p:sp>
          <p:nvSpPr>
            <p:cNvPr id="27655" name="Line 7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7656" name="Line 8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</a:t>
            </a:r>
            <a:fld id="{F83BDF58-D712-4537-826D-65DBF25C0AB9}" type="slidenum">
              <a:rPr lang="en-US" sz="1200" smtClean="0">
                <a:solidFill>
                  <a:schemeClr val="bg2"/>
                </a:solidFill>
              </a:rPr>
              <a:t>25</a:t>
            </a:fld>
            <a:endParaRPr lang="en-US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4"/>
          <p:cNvGrpSpPr>
            <a:grpSpLocks/>
          </p:cNvGrpSpPr>
          <p:nvPr/>
        </p:nvGrpSpPr>
        <p:grpSpPr bwMode="auto">
          <a:xfrm>
            <a:off x="0" y="0"/>
            <a:ext cx="9144000" cy="366713"/>
            <a:chOff x="0" y="0"/>
            <a:chExt cx="5760" cy="231"/>
          </a:xfrm>
        </p:grpSpPr>
        <p:sp>
          <p:nvSpPr>
            <p:cNvPr id="5125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 smtClean="0"/>
                <a:t>Setup. </a:t>
              </a:r>
              <a:r>
                <a:rPr lang="en-US" b="1" dirty="0"/>
                <a:t>RPC </a:t>
              </a:r>
              <a:r>
                <a:rPr lang="en-US" b="1" dirty="0" smtClean="0"/>
                <a:t>back-up slides</a:t>
              </a:r>
              <a:endParaRPr lang="en-US" b="1" dirty="0"/>
            </a:p>
          </p:txBody>
        </p:sp>
        <p:sp>
          <p:nvSpPr>
            <p:cNvPr id="5126" name="Line 6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 </a:t>
            </a:r>
            <a:fld id="{AF0C5710-C7DF-4690-B04C-F4717A795E52}" type="slidenum">
              <a:rPr lang="en-US" sz="1200" smtClean="0">
                <a:solidFill>
                  <a:schemeClr val="bg2"/>
                </a:solidFill>
              </a:rPr>
              <a:t>26</a:t>
            </a:fld>
            <a:endParaRPr lang="en-US" sz="1200" dirty="0">
              <a:solidFill>
                <a:schemeClr val="bg2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3131840" y="3068960"/>
            <a:ext cx="28456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5400" dirty="0" err="1" smtClean="0"/>
              <a:t>The</a:t>
            </a:r>
            <a:r>
              <a:rPr lang="pt-PT" sz="5400" dirty="0" smtClean="0"/>
              <a:t> </a:t>
            </a:r>
            <a:r>
              <a:rPr lang="pt-PT" sz="5400" dirty="0" err="1" smtClean="0"/>
              <a:t>End</a:t>
            </a:r>
            <a:endParaRPr lang="pt-PT" sz="5400" dirty="0"/>
          </a:p>
        </p:txBody>
      </p:sp>
    </p:spTree>
    <p:extLst>
      <p:ext uri="{BB962C8B-B14F-4D97-AF65-F5344CB8AC3E}">
        <p14:creationId xmlns:p14="http://schemas.microsoft.com/office/powerpoint/2010/main" val="75293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4"/>
          <p:cNvGrpSpPr>
            <a:grpSpLocks/>
          </p:cNvGrpSpPr>
          <p:nvPr/>
        </p:nvGrpSpPr>
        <p:grpSpPr bwMode="auto">
          <a:xfrm>
            <a:off x="0" y="0"/>
            <a:ext cx="9144000" cy="366713"/>
            <a:chOff x="0" y="0"/>
            <a:chExt cx="5760" cy="231"/>
          </a:xfrm>
        </p:grpSpPr>
        <p:sp>
          <p:nvSpPr>
            <p:cNvPr id="5125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 smtClean="0"/>
                <a:t>Setup. </a:t>
              </a:r>
              <a:r>
                <a:rPr lang="en-US" b="1" dirty="0"/>
                <a:t>RPC Mechanics and installation</a:t>
              </a:r>
            </a:p>
          </p:txBody>
        </p:sp>
        <p:sp>
          <p:nvSpPr>
            <p:cNvPr id="5126" name="Line 6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5131" name="Picture 11" descr="stru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65125" y="1104900"/>
            <a:ext cx="3990975" cy="4772025"/>
          </a:xfrm>
          <a:prstGeom prst="rect">
            <a:avLst/>
          </a:prstGeom>
          <a:noFill/>
        </p:spPr>
      </p:pic>
      <p:sp>
        <p:nvSpPr>
          <p:cNvPr id="5132" name="Line 12"/>
          <p:cNvSpPr>
            <a:spLocks noChangeShapeType="1"/>
          </p:cNvSpPr>
          <p:nvPr/>
        </p:nvSpPr>
        <p:spPr bwMode="auto">
          <a:xfrm flipH="1">
            <a:off x="2411413" y="2924943"/>
            <a:ext cx="1800547" cy="21671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2987824" y="2420888"/>
            <a:ext cx="1943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Beam Direction</a:t>
            </a: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1042988" y="6007100"/>
            <a:ext cx="25923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Mechanical structure to hold the RPC prototype</a:t>
            </a:r>
          </a:p>
        </p:txBody>
      </p:sp>
      <p:pic>
        <p:nvPicPr>
          <p:cNvPr id="5135" name="Picture 15" descr="2012-11-04 17"/>
          <p:cNvPicPr>
            <a:picLocks noChangeAspect="1" noChangeArrowheads="1"/>
          </p:cNvPicPr>
          <p:nvPr/>
        </p:nvPicPr>
        <p:blipFill>
          <a:blip r:embed="rId3" cstate="print"/>
          <a:srcRect l="19781" r="14847"/>
          <a:stretch>
            <a:fillRect/>
          </a:stretch>
        </p:blipFill>
        <p:spPr bwMode="auto">
          <a:xfrm>
            <a:off x="5508104" y="1052736"/>
            <a:ext cx="2376488" cy="4846638"/>
          </a:xfrm>
          <a:prstGeom prst="rect">
            <a:avLst/>
          </a:prstGeom>
          <a:noFill/>
        </p:spPr>
      </p:pic>
      <p:sp>
        <p:nvSpPr>
          <p:cNvPr id="5138" name="Line 18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 flipH="1">
            <a:off x="6804247" y="3429000"/>
            <a:ext cx="1361704" cy="14401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en-GB"/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7444758" y="2644170"/>
            <a:ext cx="19431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/>
              <a:t>Beam</a:t>
            </a:r>
          </a:p>
          <a:p>
            <a:pPr algn="ctr">
              <a:spcBef>
                <a:spcPct val="50000"/>
              </a:spcBef>
            </a:pPr>
            <a:r>
              <a:rPr lang="en-US" dirty="0" smtClean="0"/>
              <a:t> </a:t>
            </a:r>
            <a:r>
              <a:rPr lang="en-US" dirty="0"/>
              <a:t>Direction</a:t>
            </a:r>
          </a:p>
        </p:txBody>
      </p:sp>
      <p:sp>
        <p:nvSpPr>
          <p:cNvPr id="13" name="Line 37"/>
          <p:cNvSpPr>
            <a:spLocks noChangeShapeType="1"/>
          </p:cNvSpPr>
          <p:nvPr/>
        </p:nvSpPr>
        <p:spPr bwMode="auto">
          <a:xfrm flipH="1">
            <a:off x="5796136" y="1628800"/>
            <a:ext cx="2084" cy="405990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4" name="Text Box 38"/>
          <p:cNvSpPr txBox="1">
            <a:spLocks noChangeArrowheads="1"/>
          </p:cNvSpPr>
          <p:nvPr/>
        </p:nvSpPr>
        <p:spPr bwMode="auto">
          <a:xfrm rot="16200000">
            <a:off x="4719439" y="3281560"/>
            <a:ext cx="12239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2000mm</a:t>
            </a:r>
          </a:p>
        </p:txBody>
      </p:sp>
      <p:sp>
        <p:nvSpPr>
          <p:cNvPr id="15" name="Text Box 39"/>
          <p:cNvSpPr txBox="1">
            <a:spLocks noChangeArrowheads="1"/>
          </p:cNvSpPr>
          <p:nvPr/>
        </p:nvSpPr>
        <p:spPr bwMode="auto">
          <a:xfrm>
            <a:off x="5867672" y="6093296"/>
            <a:ext cx="19446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500 mm</a:t>
            </a:r>
          </a:p>
        </p:txBody>
      </p:sp>
      <p:sp>
        <p:nvSpPr>
          <p:cNvPr id="16" name="Line 40"/>
          <p:cNvSpPr>
            <a:spLocks noChangeShapeType="1"/>
          </p:cNvSpPr>
          <p:nvPr/>
        </p:nvSpPr>
        <p:spPr bwMode="auto">
          <a:xfrm flipV="1">
            <a:off x="6228184" y="6020743"/>
            <a:ext cx="1144566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 </a:t>
            </a:r>
            <a:fld id="{AF0C5710-C7DF-4690-B04C-F4717A795E52}" type="slidenum">
              <a:rPr lang="en-US" sz="1200" smtClean="0">
                <a:solidFill>
                  <a:schemeClr val="bg2"/>
                </a:solidFill>
              </a:rPr>
              <a:t>27</a:t>
            </a:fld>
            <a:endParaRPr lang="en-US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Gráfico 36"/>
          <p:cNvGraphicFramePr/>
          <p:nvPr/>
        </p:nvGraphicFramePr>
        <p:xfrm>
          <a:off x="251521" y="692696"/>
          <a:ext cx="7488831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4000" cy="366713"/>
            <a:chOff x="0" y="0"/>
            <a:chExt cx="5760" cy="231"/>
          </a:xfrm>
        </p:grpSpPr>
        <p:sp>
          <p:nvSpPr>
            <p:cNvPr id="21509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/>
                <a:t>ANALISYS. </a:t>
              </a:r>
              <a:r>
                <a:rPr lang="en-US" b="1" dirty="0" err="1" smtClean="0"/>
                <a:t>nTOF</a:t>
              </a:r>
              <a:r>
                <a:rPr lang="en-US" b="1" dirty="0" smtClean="0"/>
                <a:t> -&gt; </a:t>
              </a:r>
              <a:r>
                <a:rPr lang="el-GR" b="1" dirty="0" smtClean="0"/>
                <a:t>σ</a:t>
              </a:r>
              <a:r>
                <a:rPr lang="en-GB" b="1" dirty="0" smtClean="0"/>
                <a:t>(</a:t>
              </a:r>
              <a:r>
                <a:rPr lang="en-GB" b="1" dirty="0" err="1" smtClean="0"/>
                <a:t>nTOF</a:t>
              </a:r>
              <a:r>
                <a:rPr lang="en-GB" b="1" dirty="0" smtClean="0"/>
                <a:t>)</a:t>
              </a:r>
              <a:endParaRPr lang="en-US" b="1" dirty="0"/>
            </a:p>
          </p:txBody>
        </p:sp>
        <p:sp>
          <p:nvSpPr>
            <p:cNvPr id="21510" name="Line 6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1514" name="Line 10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3" name="CaixaDeTexto 12"/>
          <p:cNvSpPr txBox="1"/>
          <p:nvPr/>
        </p:nvSpPr>
        <p:spPr>
          <a:xfrm>
            <a:off x="1907705" y="4139788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Deuterium energy (</a:t>
            </a:r>
            <a:r>
              <a:rPr lang="en-GB" dirty="0" err="1" smtClean="0"/>
              <a:t>MeV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14" name="CaixaDeTexto 13"/>
          <p:cNvSpPr txBox="1"/>
          <p:nvPr/>
        </p:nvSpPr>
        <p:spPr>
          <a:xfrm rot="16200000">
            <a:off x="-1697343" y="2272226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/>
              <a:t>σ</a:t>
            </a:r>
            <a:r>
              <a:rPr lang="en-GB" dirty="0" smtClean="0"/>
              <a:t>(</a:t>
            </a:r>
            <a:r>
              <a:rPr lang="en-GB" dirty="0" err="1" smtClean="0"/>
              <a:t>nTOF</a:t>
            </a:r>
            <a:r>
              <a:rPr lang="en-GB" dirty="0" smtClean="0"/>
              <a:t>) (</a:t>
            </a:r>
            <a:r>
              <a:rPr lang="en-GB" dirty="0" err="1" smtClean="0"/>
              <a:t>ps</a:t>
            </a:r>
            <a:r>
              <a:rPr lang="en-GB" dirty="0" smtClean="0"/>
              <a:t>)</a:t>
            </a:r>
            <a:endParaRPr lang="en-GB" dirty="0"/>
          </a:p>
        </p:txBody>
      </p:sp>
      <p:graphicFrame>
        <p:nvGraphicFramePr>
          <p:cNvPr id="15" name="Group 56"/>
          <p:cNvGraphicFramePr>
            <a:graphicFrameLocks noGrp="1"/>
          </p:cNvGraphicFramePr>
          <p:nvPr/>
        </p:nvGraphicFramePr>
        <p:xfrm>
          <a:off x="3347864" y="5001344"/>
          <a:ext cx="5724129" cy="1524000"/>
        </p:xfrm>
        <a:graphic>
          <a:graphicData uri="http://schemas.openxmlformats.org/drawingml/2006/table">
            <a:tbl>
              <a:tblPr/>
              <a:tblGrid>
                <a:gridCol w="936104"/>
                <a:gridCol w="2448272"/>
                <a:gridCol w="2339753"/>
              </a:tblGrid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E (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MeV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Estimated </a:t>
                      </a:r>
                      <a:r>
                        <a:rPr lang="el-GR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σ</a:t>
                      </a:r>
                      <a:r>
                        <a:rPr lang="en-GB" sz="1400" dirty="0" smtClean="0"/>
                        <a:t>(</a:t>
                      </a:r>
                      <a:r>
                        <a:rPr lang="en-GB" sz="1400" dirty="0" err="1" smtClean="0"/>
                        <a:t>nTOF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 (</a:t>
                      </a:r>
                      <a:r>
                        <a:rPr kumimoji="0" lang="pt-P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ps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</a:t>
                      </a:r>
                      <a:endParaRPr kumimoji="0" lang="el-G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Measured </a:t>
                      </a:r>
                      <a:r>
                        <a:rPr lang="el-GR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σ</a:t>
                      </a:r>
                      <a:r>
                        <a:rPr lang="en-GB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</a:t>
                      </a:r>
                      <a:r>
                        <a:rPr lang="en-GB" sz="14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nTOF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)  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 (</a:t>
                      </a:r>
                      <a:r>
                        <a:rPr kumimoji="0" lang="pt-P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ps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</a:t>
                      </a:r>
                      <a:endParaRPr kumimoji="0" lang="el-G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300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1193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1247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500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697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733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800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430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482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1500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230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337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4" name="Rectângulo 33"/>
          <p:cNvSpPr/>
          <p:nvPr/>
        </p:nvSpPr>
        <p:spPr>
          <a:xfrm>
            <a:off x="6300192" y="908720"/>
            <a:ext cx="1512168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CaixaDeTexto 34"/>
          <p:cNvSpPr txBox="1"/>
          <p:nvPr/>
        </p:nvSpPr>
        <p:spPr>
          <a:xfrm rot="5400000">
            <a:off x="5584758" y="220021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&lt;Q&gt; (A.U.)</a:t>
            </a:r>
            <a:endParaRPr lang="en-GB" dirty="0"/>
          </a:p>
        </p:txBody>
      </p:sp>
      <p:grpSp>
        <p:nvGrpSpPr>
          <p:cNvPr id="3" name="Grupo 40"/>
          <p:cNvGrpSpPr/>
          <p:nvPr/>
        </p:nvGrpSpPr>
        <p:grpSpPr>
          <a:xfrm>
            <a:off x="6437089" y="629980"/>
            <a:ext cx="2706911" cy="3698249"/>
            <a:chOff x="6437089" y="629980"/>
            <a:chExt cx="2706911" cy="3698249"/>
          </a:xfrm>
        </p:grpSpPr>
        <p:pic>
          <p:nvPicPr>
            <p:cNvPr id="34818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72219" t="43405" r="23182" b="50566"/>
            <a:stretch>
              <a:fillRect/>
            </a:stretch>
          </p:blipFill>
          <p:spPr bwMode="auto">
            <a:xfrm>
              <a:off x="6437089" y="1498722"/>
              <a:ext cx="598364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CaixaDeTexto 17"/>
            <p:cNvSpPr txBox="1"/>
            <p:nvPr/>
          </p:nvSpPr>
          <p:spPr>
            <a:xfrm>
              <a:off x="7081540" y="1566084"/>
              <a:ext cx="2051720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l-GR" sz="1500" dirty="0" smtClean="0"/>
                <a:t>σ</a:t>
              </a:r>
              <a:r>
                <a:rPr lang="en-GB" sz="1500" dirty="0" smtClean="0"/>
                <a:t>(</a:t>
              </a:r>
              <a:r>
                <a:rPr lang="en-GB" sz="1500" dirty="0" err="1" smtClean="0"/>
                <a:t>Tn</a:t>
              </a:r>
              <a:r>
                <a:rPr lang="en-GB" sz="1500" dirty="0" smtClean="0"/>
                <a:t>) calculated</a:t>
              </a:r>
              <a:endParaRPr lang="en-GB" sz="1500" dirty="0"/>
            </a:p>
          </p:txBody>
        </p:sp>
        <p:sp>
          <p:nvSpPr>
            <p:cNvPr id="19" name="CaixaDeTexto 18"/>
            <p:cNvSpPr txBox="1"/>
            <p:nvPr/>
          </p:nvSpPr>
          <p:spPr>
            <a:xfrm>
              <a:off x="7081540" y="2374072"/>
              <a:ext cx="2051720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l-GR" sz="1500" dirty="0" smtClean="0"/>
                <a:t>σ</a:t>
              </a:r>
              <a:r>
                <a:rPr lang="en-GB" sz="1500" dirty="0" smtClean="0"/>
                <a:t>(</a:t>
              </a:r>
              <a:r>
                <a:rPr lang="en-GB" sz="1500" dirty="0" err="1" smtClean="0"/>
                <a:t>T</a:t>
              </a:r>
              <a:r>
                <a:rPr lang="en-GB" sz="1500" baseline="-25000" dirty="0" err="1" smtClean="0"/>
                <a:t>RPC_neutron</a:t>
              </a:r>
              <a:r>
                <a:rPr lang="en-GB" sz="1500" baseline="-25000" dirty="0" smtClean="0"/>
                <a:t> </a:t>
              </a:r>
              <a:r>
                <a:rPr lang="en-GB" sz="1500" dirty="0" smtClean="0"/>
                <a:t>)</a:t>
              </a:r>
              <a:endParaRPr lang="en-GB" sz="1500" dirty="0"/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72219" t="30141" r="23182" b="62624"/>
            <a:stretch>
              <a:fillRect/>
            </a:stretch>
          </p:blipFill>
          <p:spPr bwMode="auto">
            <a:xfrm>
              <a:off x="6437089" y="2286164"/>
              <a:ext cx="598364" cy="43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CaixaDeTexto 20"/>
            <p:cNvSpPr txBox="1"/>
            <p:nvPr/>
          </p:nvSpPr>
          <p:spPr>
            <a:xfrm>
              <a:off x="7081540" y="2790220"/>
              <a:ext cx="2051720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l-GR" sz="1500" dirty="0" smtClean="0"/>
                <a:t>σ</a:t>
              </a:r>
              <a:r>
                <a:rPr lang="en-GB" sz="1500" dirty="0" smtClean="0"/>
                <a:t>(</a:t>
              </a:r>
              <a:r>
                <a:rPr lang="en-GB" sz="1500" dirty="0" err="1" smtClean="0"/>
                <a:t>T</a:t>
              </a:r>
              <a:r>
                <a:rPr lang="en-GB" sz="1500" baseline="-25000" dirty="0" err="1" smtClean="0"/>
                <a:t>RPC_charged</a:t>
              </a:r>
              <a:r>
                <a:rPr lang="en-GB" sz="1500" dirty="0" smtClean="0"/>
                <a:t>)</a:t>
              </a:r>
              <a:endParaRPr lang="en-GB" sz="1500" dirty="0"/>
            </a:p>
          </p:txBody>
        </p:sp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72219" t="60287" r="23354" b="33684"/>
            <a:stretch>
              <a:fillRect/>
            </a:stretch>
          </p:blipFill>
          <p:spPr bwMode="auto">
            <a:xfrm>
              <a:off x="6448239" y="2722858"/>
              <a:ext cx="576064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72219" t="36170" r="23353" b="59007"/>
            <a:stretch>
              <a:fillRect/>
            </a:stretch>
          </p:blipFill>
          <p:spPr bwMode="auto">
            <a:xfrm>
              <a:off x="6448239" y="1957482"/>
              <a:ext cx="576064" cy="288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CaixaDeTexto 23"/>
            <p:cNvSpPr txBox="1"/>
            <p:nvPr/>
          </p:nvSpPr>
          <p:spPr>
            <a:xfrm>
              <a:off x="7081540" y="1988840"/>
              <a:ext cx="2051720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l-GR" sz="1500" dirty="0" smtClean="0"/>
                <a:t>σ</a:t>
              </a:r>
              <a:r>
                <a:rPr lang="en-GB" sz="1500" dirty="0" smtClean="0"/>
                <a:t>(</a:t>
              </a:r>
              <a:r>
                <a:rPr lang="en-GB" sz="1500" dirty="0" err="1" smtClean="0"/>
                <a:t>T</a:t>
              </a:r>
              <a:r>
                <a:rPr lang="en-GB" sz="1500" baseline="-25000" dirty="0" err="1" smtClean="0"/>
                <a:t>start</a:t>
              </a:r>
              <a:r>
                <a:rPr lang="en-GB" sz="1500" dirty="0" smtClean="0"/>
                <a:t> </a:t>
              </a:r>
              <a:r>
                <a:rPr lang="en-GB" sz="1500" baseline="-25000" dirty="0" smtClean="0"/>
                <a:t>I</a:t>
              </a:r>
              <a:r>
                <a:rPr lang="en-GB" sz="1500" dirty="0" smtClean="0"/>
                <a:t>)</a:t>
              </a:r>
              <a:endParaRPr lang="en-GB" sz="1500" dirty="0"/>
            </a:p>
          </p:txBody>
        </p:sp>
        <p:sp>
          <p:nvSpPr>
            <p:cNvPr id="25" name="CaixaDeTexto 24"/>
            <p:cNvSpPr txBox="1"/>
            <p:nvPr/>
          </p:nvSpPr>
          <p:spPr>
            <a:xfrm>
              <a:off x="7081540" y="1134036"/>
              <a:ext cx="2051720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l-GR" sz="1500" dirty="0" smtClean="0"/>
                <a:t>σ</a:t>
              </a:r>
              <a:r>
                <a:rPr lang="en-GB" sz="1500" dirty="0" smtClean="0"/>
                <a:t>(</a:t>
              </a:r>
              <a:r>
                <a:rPr lang="en-GB" sz="1500" dirty="0" err="1" smtClean="0"/>
                <a:t>nTOF</a:t>
              </a:r>
              <a:r>
                <a:rPr lang="en-GB" sz="1500" dirty="0" smtClean="0"/>
                <a:t>)</a:t>
              </a:r>
              <a:r>
                <a:rPr lang="en-GB" sz="1500" baseline="30000" dirty="0"/>
                <a:t> </a:t>
              </a:r>
              <a:r>
                <a:rPr lang="en-GB" sz="1500" dirty="0" smtClean="0"/>
                <a:t>estimated</a:t>
              </a:r>
              <a:endParaRPr lang="en-GB" sz="1500" dirty="0"/>
            </a:p>
          </p:txBody>
        </p:sp>
        <p:sp>
          <p:nvSpPr>
            <p:cNvPr id="26" name="CaixaDeTexto 25"/>
            <p:cNvSpPr txBox="1"/>
            <p:nvPr/>
          </p:nvSpPr>
          <p:spPr>
            <a:xfrm>
              <a:off x="7081540" y="692696"/>
              <a:ext cx="2051720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l-GR" sz="1500" dirty="0" smtClean="0"/>
                <a:t>σ</a:t>
              </a:r>
              <a:r>
                <a:rPr lang="en-GB" sz="1500" dirty="0" smtClean="0"/>
                <a:t>(</a:t>
              </a:r>
              <a:r>
                <a:rPr lang="en-GB" sz="1500" dirty="0" err="1" smtClean="0"/>
                <a:t>nTOF</a:t>
              </a:r>
              <a:r>
                <a:rPr lang="en-GB" sz="1500" dirty="0" smtClean="0"/>
                <a:t>)</a:t>
              </a:r>
              <a:r>
                <a:rPr lang="en-GB" sz="1500" baseline="30000" dirty="0"/>
                <a:t> </a:t>
              </a:r>
              <a:r>
                <a:rPr lang="en-GB" sz="1500" dirty="0" err="1" smtClean="0"/>
                <a:t>measssured</a:t>
              </a:r>
              <a:endParaRPr lang="en-GB" sz="1500" dirty="0"/>
            </a:p>
          </p:txBody>
        </p:sp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72219" t="49435" r="23353" b="45742"/>
            <a:stretch>
              <a:fillRect/>
            </a:stretch>
          </p:blipFill>
          <p:spPr bwMode="auto">
            <a:xfrm>
              <a:off x="6448239" y="1134036"/>
              <a:ext cx="576064" cy="288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72219" t="54258" r="23353" b="39713"/>
            <a:stretch>
              <a:fillRect/>
            </a:stretch>
          </p:blipFill>
          <p:spPr bwMode="auto">
            <a:xfrm>
              <a:off x="6448239" y="629980"/>
              <a:ext cx="576064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CaixaDeTexto 29"/>
            <p:cNvSpPr txBox="1"/>
            <p:nvPr/>
          </p:nvSpPr>
          <p:spPr>
            <a:xfrm>
              <a:off x="7092280" y="3573016"/>
              <a:ext cx="2051720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1500" dirty="0" err="1" smtClean="0"/>
                <a:t>Q</a:t>
              </a:r>
              <a:r>
                <a:rPr lang="en-GB" sz="1500" baseline="-25000" dirty="0" err="1" smtClean="0"/>
                <a:t>RPC_neutron</a:t>
              </a:r>
              <a:endParaRPr lang="en-GB" sz="1500" dirty="0"/>
            </a:p>
          </p:txBody>
        </p:sp>
        <p:sp>
          <p:nvSpPr>
            <p:cNvPr id="31" name="CaixaDeTexto 30"/>
            <p:cNvSpPr txBox="1"/>
            <p:nvPr/>
          </p:nvSpPr>
          <p:spPr>
            <a:xfrm>
              <a:off x="7092280" y="4005064"/>
              <a:ext cx="2051720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1500" dirty="0" err="1" smtClean="0"/>
                <a:t>Q</a:t>
              </a:r>
              <a:r>
                <a:rPr lang="en-GB" sz="1500" baseline="-25000" dirty="0" err="1"/>
                <a:t>RPC_charged</a:t>
              </a:r>
              <a:endParaRPr lang="en-GB" sz="1500" baseline="-25000" dirty="0"/>
            </a:p>
          </p:txBody>
        </p:sp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72219" t="67522" r="23353" b="26449"/>
            <a:stretch>
              <a:fillRect/>
            </a:stretch>
          </p:blipFill>
          <p:spPr bwMode="auto">
            <a:xfrm>
              <a:off x="6448239" y="3510300"/>
              <a:ext cx="576064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72219" t="73552" r="23182" b="21625"/>
            <a:stretch>
              <a:fillRect/>
            </a:stretch>
          </p:blipFill>
          <p:spPr bwMode="auto">
            <a:xfrm>
              <a:off x="6437089" y="3942348"/>
              <a:ext cx="598364" cy="288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2" name="CaixaDeTexto 41"/>
          <p:cNvSpPr txBox="1"/>
          <p:nvPr/>
        </p:nvSpPr>
        <p:spPr>
          <a:xfrm>
            <a:off x="683568" y="476672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Planes 1,2 </a:t>
            </a:r>
            <a:endParaRPr lang="en-GB" dirty="0"/>
          </a:p>
        </p:txBody>
      </p:sp>
      <p:sp>
        <p:nvSpPr>
          <p:cNvPr id="38" name="CaixaDeTexto 37"/>
          <p:cNvSpPr txBox="1"/>
          <p:nvPr/>
        </p:nvSpPr>
        <p:spPr>
          <a:xfrm>
            <a:off x="35496" y="5374957"/>
            <a:ext cx="3275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FF00"/>
                </a:solidFill>
              </a:rPr>
              <a:t>Slightly </a:t>
            </a:r>
            <a:r>
              <a:rPr lang="en-GB" dirty="0" smtClean="0"/>
              <a:t>worse than estimated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Line 5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152" y="1972775"/>
            <a:ext cx="5544616" cy="1888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8"/>
          <p:cNvSpPr/>
          <p:nvPr/>
        </p:nvSpPr>
        <p:spPr>
          <a:xfrm>
            <a:off x="353332" y="836712"/>
            <a:ext cx="765786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 smtClean="0"/>
              <a:t>An experiment for the future FAIR Facility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R</a:t>
            </a:r>
            <a:r>
              <a:rPr lang="en-US" b="1" dirty="0" smtClean="0"/>
              <a:t>eactions </a:t>
            </a:r>
            <a:r>
              <a:rPr lang="en-US" b="1" dirty="0"/>
              <a:t>with </a:t>
            </a:r>
            <a:r>
              <a:rPr lang="en-US" b="1" dirty="0">
                <a:solidFill>
                  <a:srgbClr val="FF0000"/>
                </a:solidFill>
              </a:rPr>
              <a:t>R</a:t>
            </a:r>
            <a:r>
              <a:rPr lang="en-US" b="1" dirty="0"/>
              <a:t>elativistic </a:t>
            </a:r>
            <a:r>
              <a:rPr lang="en-US" b="1" dirty="0">
                <a:solidFill>
                  <a:srgbClr val="FF0000"/>
                </a:solidFill>
              </a:rPr>
              <a:t>R</a:t>
            </a:r>
            <a:r>
              <a:rPr lang="en-US" b="1" dirty="0"/>
              <a:t>adioactive </a:t>
            </a:r>
            <a:r>
              <a:rPr lang="en-US" b="1" dirty="0" smtClean="0">
                <a:solidFill>
                  <a:srgbClr val="FF0000"/>
                </a:solidFill>
              </a:rPr>
              <a:t>B</a:t>
            </a:r>
            <a:r>
              <a:rPr lang="en-US" b="1" dirty="0" smtClean="0"/>
              <a:t>eams</a:t>
            </a:r>
            <a:r>
              <a:rPr lang="en-US" dirty="0" smtClean="0"/>
              <a:t> </a:t>
            </a:r>
            <a:r>
              <a:rPr lang="en-US" sz="3600" dirty="0" smtClean="0">
                <a:solidFill>
                  <a:srgbClr val="FF0000"/>
                </a:solidFill>
              </a:rPr>
              <a:t>R</a:t>
            </a:r>
            <a:r>
              <a:rPr lang="en-US" sz="3600" baseline="30000" dirty="0" smtClean="0">
                <a:solidFill>
                  <a:srgbClr val="FF0000"/>
                </a:solidFill>
              </a:rPr>
              <a:t>3</a:t>
            </a:r>
            <a:r>
              <a:rPr lang="en-US" sz="3600" dirty="0" smtClean="0">
                <a:solidFill>
                  <a:srgbClr val="FF0000"/>
                </a:solidFill>
              </a:rPr>
              <a:t>B </a:t>
            </a:r>
            <a:r>
              <a:rPr lang="en-US" b="1" dirty="0" smtClean="0">
                <a:solidFill>
                  <a:srgbClr val="FF0000"/>
                </a:solidFill>
              </a:rPr>
              <a:t>collaboration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5" name="Rectangle 18"/>
          <p:cNvSpPr/>
          <p:nvPr/>
        </p:nvSpPr>
        <p:spPr>
          <a:xfrm>
            <a:off x="6789051" y="2051556"/>
            <a:ext cx="13833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Neutron </a:t>
            </a:r>
            <a:r>
              <a:rPr lang="en-US" b="1" dirty="0" err="1" smtClean="0">
                <a:solidFill>
                  <a:srgbClr val="FF0000"/>
                </a:solidFill>
              </a:rPr>
              <a:t>ToF</a:t>
            </a:r>
            <a:endParaRPr lang="en-US" b="1" dirty="0"/>
          </a:p>
        </p:txBody>
      </p:sp>
      <p:sp>
        <p:nvSpPr>
          <p:cNvPr id="21" name="Rectangle 15"/>
          <p:cNvSpPr/>
          <p:nvPr/>
        </p:nvSpPr>
        <p:spPr>
          <a:xfrm>
            <a:off x="5648584" y="2476831"/>
            <a:ext cx="1800200" cy="771028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000000"/>
                </a:solidFill>
              </a:ln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899592" y="3861048"/>
            <a:ext cx="75608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600" dirty="0" smtClean="0"/>
              <a:t> </a:t>
            </a:r>
            <a:r>
              <a:rPr lang="en-US" sz="1600" b="1" dirty="0" smtClean="0"/>
              <a:t>Reactions with exotic nuclei</a:t>
            </a:r>
            <a:r>
              <a:rPr lang="en-US" sz="1600" dirty="0" smtClean="0"/>
              <a:t>, far off stability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/>
              <a:t> </a:t>
            </a:r>
            <a:r>
              <a:rPr lang="en-US" sz="1600" dirty="0" smtClean="0"/>
              <a:t>Emphasis on nuclear </a:t>
            </a:r>
            <a:r>
              <a:rPr lang="en-US" sz="1600" b="1" dirty="0" smtClean="0"/>
              <a:t>structure and dynamics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</a:t>
            </a:r>
            <a:r>
              <a:rPr lang="en-US" sz="1600" b="1" dirty="0" smtClean="0"/>
              <a:t>Astrophysical aspects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</a:t>
            </a:r>
            <a:r>
              <a:rPr lang="en-US" sz="1600" b="1" dirty="0" smtClean="0"/>
              <a:t>Technical applications </a:t>
            </a:r>
            <a:r>
              <a:rPr lang="en-US" sz="1600" dirty="0" smtClean="0"/>
              <a:t>also in the scientific program</a:t>
            </a:r>
          </a:p>
        </p:txBody>
      </p:sp>
      <p:sp>
        <p:nvSpPr>
          <p:cNvPr id="26" name="CaixaDeTexto 25"/>
          <p:cNvSpPr txBox="1"/>
          <p:nvPr/>
        </p:nvSpPr>
        <p:spPr>
          <a:xfrm>
            <a:off x="279656" y="5157192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n-US" b="1" dirty="0" smtClean="0">
                <a:solidFill>
                  <a:srgbClr val="FF0000"/>
                </a:solidFill>
              </a:rPr>
              <a:t>Efficient and precise measurement of Neutron </a:t>
            </a:r>
            <a:r>
              <a:rPr lang="en-US" b="1" dirty="0" err="1" smtClean="0">
                <a:solidFill>
                  <a:srgbClr val="FF0000"/>
                </a:solidFill>
              </a:rPr>
              <a:t>ToF</a:t>
            </a:r>
            <a:r>
              <a:rPr lang="en-US" b="1" dirty="0" smtClean="0">
                <a:solidFill>
                  <a:srgbClr val="FF0000"/>
                </a:solidFill>
              </a:rPr>
              <a:t> (</a:t>
            </a:r>
            <a:r>
              <a:rPr lang="en-US" b="1" dirty="0" err="1" smtClean="0">
                <a:solidFill>
                  <a:srgbClr val="FF0000"/>
                </a:solidFill>
              </a:rPr>
              <a:t>nToF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in the range of 0.2 to 1 </a:t>
            </a:r>
            <a:r>
              <a:rPr lang="en-US" b="1" dirty="0" err="1" smtClean="0">
                <a:solidFill>
                  <a:srgbClr val="FF0000"/>
                </a:solidFill>
              </a:rPr>
              <a:t>GeV</a:t>
            </a:r>
            <a:r>
              <a:rPr lang="en-US" b="1" dirty="0" smtClean="0">
                <a:solidFill>
                  <a:srgbClr val="FF0000"/>
                </a:solidFill>
              </a:rPr>
              <a:t> is required </a:t>
            </a:r>
            <a:endParaRPr lang="en-GB" b="1" dirty="0">
              <a:solidFill>
                <a:srgbClr val="FF0000"/>
              </a:solidFill>
            </a:endParaRPr>
          </a:p>
        </p:txBody>
      </p:sp>
      <p:grpSp>
        <p:nvGrpSpPr>
          <p:cNvPr id="24" name="Group 2"/>
          <p:cNvGrpSpPr>
            <a:grpSpLocks/>
          </p:cNvGrpSpPr>
          <p:nvPr/>
        </p:nvGrpSpPr>
        <p:grpSpPr bwMode="auto">
          <a:xfrm>
            <a:off x="0" y="0"/>
            <a:ext cx="9144000" cy="369888"/>
            <a:chOff x="0" y="0"/>
            <a:chExt cx="5760" cy="233"/>
          </a:xfrm>
        </p:grpSpPr>
        <p:sp>
          <p:nvSpPr>
            <p:cNvPr id="27" name="Text Box 3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lvl="0">
                <a:defRPr/>
              </a:pPr>
              <a:r>
                <a:rPr lang="en-US" b="1" kern="0" dirty="0" smtClean="0">
                  <a:solidFill>
                    <a:schemeClr val="tx2"/>
                  </a:solidFill>
                </a:rPr>
                <a:t>Motivation: R3B and the neutron spectrometer</a:t>
              </a:r>
              <a:r>
                <a:rPr lang="en-US" kern="0" dirty="0" smtClean="0">
                  <a:solidFill>
                    <a:schemeClr val="tx2"/>
                  </a:solidFill>
                </a:rPr>
                <a:t> </a:t>
              </a:r>
              <a:endParaRPr lang="en-US" kern="0" dirty="0">
                <a:solidFill>
                  <a:schemeClr val="tx2"/>
                </a:solidFill>
              </a:endParaRPr>
            </a:p>
          </p:txBody>
        </p:sp>
        <p:sp>
          <p:nvSpPr>
            <p:cNvPr id="28" name="Line 4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 </a:t>
            </a:r>
            <a:fld id="{964033CC-0DC7-4BB1-BEED-D147D740A3F9}" type="slidenum">
              <a:rPr lang="en-US" sz="1200" smtClean="0">
                <a:solidFill>
                  <a:schemeClr val="bg2"/>
                </a:solidFill>
              </a:rPr>
              <a:t>3</a:t>
            </a:fld>
            <a:endParaRPr lang="en-US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/>
          </p:cNvSpPr>
          <p:nvPr/>
        </p:nvSpPr>
        <p:spPr bwMode="auto">
          <a:xfrm>
            <a:off x="179512" y="1264692"/>
            <a:ext cx="1475163" cy="276999"/>
          </a:xfrm>
          <a:prstGeom prst="rect">
            <a:avLst/>
          </a:prstGeom>
          <a:solidFill>
            <a:srgbClr val="FF0000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>
            <a:spAutoFit/>
          </a:bodyPr>
          <a:lstStyle/>
          <a:p>
            <a:pPr algn="l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b="1" dirty="0">
                <a:solidFill>
                  <a:srgbClr val="FFFFFF"/>
                </a:solidFill>
                <a:latin typeface="Helvetica" charset="0"/>
                <a:ea typeface="ＭＳ Ｐゴシック" charset="0"/>
                <a:cs typeface="Helvetica" charset="0"/>
                <a:sym typeface="Helvetica" charset="0"/>
              </a:rPr>
              <a:t>Design Goals</a:t>
            </a:r>
          </a:p>
        </p:txBody>
      </p:sp>
      <p:sp>
        <p:nvSpPr>
          <p:cNvPr id="5" name="Rectangle 9"/>
          <p:cNvSpPr>
            <a:spLocks/>
          </p:cNvSpPr>
          <p:nvPr/>
        </p:nvSpPr>
        <p:spPr bwMode="auto">
          <a:xfrm>
            <a:off x="179512" y="1620115"/>
            <a:ext cx="5040560" cy="166199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anchor="ctr">
            <a:spAutoFit/>
          </a:bodyPr>
          <a:lstStyle/>
          <a:p>
            <a:pPr algn="just">
              <a:lnSpc>
                <a:spcPct val="120000"/>
              </a:lnSpc>
              <a:buSzPct val="125000"/>
              <a:buFont typeface="Lucida Grande" charset="0"/>
              <a:buChar char="‣"/>
            </a:pPr>
            <a:r>
              <a:rPr lang="en-US" dirty="0" smtClean="0">
                <a:latin typeface="Comic Sans MS" pitchFamily="66" charset="0"/>
                <a:ea typeface="ＭＳ Ｐゴシック" charset="0"/>
                <a:cs typeface="STIXGeneral" charset="0"/>
                <a:sym typeface="STIXGeneral" charset="0"/>
              </a:rPr>
              <a:t>Single neutron detection efficiency &gt; </a:t>
            </a:r>
            <a:r>
              <a:rPr lang="en-US" dirty="0">
                <a:latin typeface="Comic Sans MS" pitchFamily="66" charset="0"/>
                <a:ea typeface="ＭＳ Ｐゴシック" charset="0"/>
                <a:cs typeface="STIXGeneral" charset="0"/>
                <a:sym typeface="STIXGeneral" charset="0"/>
              </a:rPr>
              <a:t>90%</a:t>
            </a:r>
          </a:p>
          <a:p>
            <a:pPr algn="just">
              <a:lnSpc>
                <a:spcPct val="120000"/>
              </a:lnSpc>
              <a:buSzPct val="125000"/>
              <a:buFont typeface="Lucida Grande" charset="0"/>
              <a:buChar char="‣"/>
            </a:pPr>
            <a:r>
              <a:rPr lang="en-US" dirty="0">
                <a:latin typeface="Comic Sans MS" pitchFamily="66" charset="0"/>
                <a:ea typeface="ＭＳ Ｐゴシック" charset="0"/>
                <a:cs typeface="STIXGeneral" charset="0"/>
                <a:sym typeface="STIXGeneral" charset="0"/>
              </a:rPr>
              <a:t>𝞼</a:t>
            </a:r>
            <a:r>
              <a:rPr lang="en-US" baseline="-6000" dirty="0">
                <a:latin typeface="Comic Sans MS" pitchFamily="66" charset="0"/>
                <a:ea typeface="ＭＳ Ｐゴシック" charset="0"/>
                <a:cs typeface="STIXGeneral" charset="0"/>
                <a:sym typeface="STIXGeneral" charset="0"/>
              </a:rPr>
              <a:t>t</a:t>
            </a:r>
            <a:r>
              <a:rPr lang="en-US" dirty="0">
                <a:latin typeface="Comic Sans MS" pitchFamily="66" charset="0"/>
                <a:ea typeface="ＭＳ Ｐゴシック" charset="0"/>
                <a:cs typeface="STIXGeneral" charset="0"/>
                <a:sym typeface="STIXGeneral" charset="0"/>
              </a:rPr>
              <a:t> &lt; 100 </a:t>
            </a:r>
            <a:r>
              <a:rPr lang="en-US" dirty="0" err="1">
                <a:latin typeface="Comic Sans MS" pitchFamily="66" charset="0"/>
                <a:ea typeface="ＭＳ Ｐゴシック" charset="0"/>
                <a:cs typeface="STIXGeneral" charset="0"/>
                <a:sym typeface="STIXGeneral" charset="0"/>
              </a:rPr>
              <a:t>ps</a:t>
            </a:r>
            <a:endParaRPr lang="en-US" dirty="0">
              <a:latin typeface="Comic Sans MS" pitchFamily="66" charset="0"/>
              <a:ea typeface="ＭＳ Ｐゴシック" charset="0"/>
              <a:cs typeface="STIXGeneral" charset="0"/>
              <a:sym typeface="STIXGeneral" charset="0"/>
            </a:endParaRPr>
          </a:p>
          <a:p>
            <a:pPr algn="just">
              <a:lnSpc>
                <a:spcPct val="120000"/>
              </a:lnSpc>
              <a:buSzPct val="125000"/>
              <a:buFont typeface="Lucida Grande" charset="0"/>
              <a:buChar char="‣"/>
            </a:pPr>
            <a:r>
              <a:rPr lang="en-US" dirty="0">
                <a:latin typeface="Comic Sans MS" pitchFamily="66" charset="0"/>
                <a:ea typeface="ＭＳ Ｐゴシック" charset="0"/>
                <a:cs typeface="STIXGeneral" charset="0"/>
                <a:sym typeface="STIXGeneral" charset="0"/>
              </a:rPr>
              <a:t>𝞼</a:t>
            </a:r>
            <a:r>
              <a:rPr lang="en-US" baseline="-6000" dirty="0">
                <a:latin typeface="Comic Sans MS" pitchFamily="66" charset="0"/>
                <a:ea typeface="ＭＳ Ｐゴシック" charset="0"/>
                <a:cs typeface="STIXGeneral" charset="0"/>
                <a:sym typeface="STIXGeneral" charset="0"/>
              </a:rPr>
              <a:t>(</a:t>
            </a:r>
            <a:r>
              <a:rPr lang="en-US" baseline="-6000" dirty="0" err="1">
                <a:latin typeface="Comic Sans MS" pitchFamily="66" charset="0"/>
                <a:ea typeface="ＭＳ Ｐゴシック" charset="0"/>
                <a:cs typeface="STIXGeneral" charset="0"/>
                <a:sym typeface="STIXGeneral" charset="0"/>
              </a:rPr>
              <a:t>x,y,z</a:t>
            </a:r>
            <a:r>
              <a:rPr lang="en-US" baseline="-6000" dirty="0">
                <a:latin typeface="Comic Sans MS" pitchFamily="66" charset="0"/>
                <a:ea typeface="ＭＳ Ｐゴシック" charset="0"/>
                <a:cs typeface="STIXGeneral" charset="0"/>
                <a:sym typeface="STIXGeneral" charset="0"/>
              </a:rPr>
              <a:t>)</a:t>
            </a:r>
            <a:r>
              <a:rPr lang="en-US" dirty="0">
                <a:latin typeface="Comic Sans MS" pitchFamily="66" charset="0"/>
                <a:ea typeface="ＭＳ Ｐゴシック" charset="0"/>
                <a:cs typeface="STIXGeneral" charset="0"/>
                <a:sym typeface="STIXGeneral" charset="0"/>
              </a:rPr>
              <a:t> &lt; 1 cm</a:t>
            </a:r>
          </a:p>
          <a:p>
            <a:pPr algn="just">
              <a:lnSpc>
                <a:spcPct val="120000"/>
              </a:lnSpc>
              <a:buSzPct val="125000"/>
              <a:buFont typeface="Lucida Grande" charset="0"/>
              <a:buChar char="‣"/>
            </a:pPr>
            <a:r>
              <a:rPr lang="en-US" dirty="0">
                <a:latin typeface="Comic Sans MS" pitchFamily="66" charset="0"/>
                <a:ea typeface="ＭＳ Ｐゴシック" charset="0"/>
                <a:cs typeface="STIXGeneral" charset="0"/>
                <a:sym typeface="STIXGeneral" charset="0"/>
              </a:rPr>
              <a:t>Active area of 2 × 2 m</a:t>
            </a:r>
            <a:r>
              <a:rPr lang="en-US" baseline="32000" dirty="0">
                <a:latin typeface="Comic Sans MS" pitchFamily="66" charset="0"/>
                <a:ea typeface="ＭＳ Ｐゴシック" charset="0"/>
                <a:cs typeface="STIXGeneral" charset="0"/>
                <a:sym typeface="STIXGeneral" charset="0"/>
              </a:rPr>
              <a:t>2</a:t>
            </a:r>
          </a:p>
          <a:p>
            <a:pPr algn="just">
              <a:lnSpc>
                <a:spcPct val="120000"/>
              </a:lnSpc>
              <a:buSzPct val="125000"/>
              <a:buFont typeface="Lucida Grande" charset="0"/>
              <a:buChar char="‣"/>
            </a:pPr>
            <a:r>
              <a:rPr lang="en-US" dirty="0">
                <a:latin typeface="Comic Sans MS" pitchFamily="66" charset="0"/>
                <a:ea typeface="ＭＳ Ｐゴシック" charset="0"/>
                <a:cs typeface="STIXGeneral" charset="0"/>
                <a:sym typeface="STIXGeneral" charset="0"/>
              </a:rPr>
              <a:t>Multi-hit </a:t>
            </a:r>
            <a:r>
              <a:rPr lang="en-US" dirty="0" smtClean="0">
                <a:latin typeface="Comic Sans MS" pitchFamily="66" charset="0"/>
                <a:ea typeface="ＭＳ Ｐゴシック" charset="0"/>
                <a:cs typeface="STIXGeneral" charset="0"/>
                <a:sym typeface="STIXGeneral" charset="0"/>
              </a:rPr>
              <a:t>capability: </a:t>
            </a:r>
            <a:r>
              <a:rPr lang="en-US" dirty="0">
                <a:latin typeface="Comic Sans MS" pitchFamily="66" charset="0"/>
                <a:ea typeface="ＭＳ Ｐゴシック" charset="0"/>
                <a:cs typeface="STIXGeneral" charset="0"/>
                <a:sym typeface="STIXGeneral" charset="0"/>
              </a:rPr>
              <a:t>up to 5 </a:t>
            </a:r>
            <a:r>
              <a:rPr lang="en-US" dirty="0" smtClean="0">
                <a:latin typeface="Comic Sans MS" pitchFamily="66" charset="0"/>
                <a:ea typeface="ＭＳ Ｐゴシック" charset="0"/>
                <a:cs typeface="STIXGeneral" charset="0"/>
                <a:sym typeface="STIXGeneral" charset="0"/>
              </a:rPr>
              <a:t>neutrons</a:t>
            </a:r>
            <a:endParaRPr lang="en-US" dirty="0">
              <a:latin typeface="Comic Sans MS" pitchFamily="66" charset="0"/>
              <a:ea typeface="ＭＳ Ｐゴシック" charset="0"/>
              <a:cs typeface="STIXGeneral" charset="0"/>
              <a:sym typeface="STIXGeneral" charset="0"/>
            </a:endParaRPr>
          </a:p>
        </p:txBody>
      </p:sp>
      <p:sp>
        <p:nvSpPr>
          <p:cNvPr id="6" name="Rectangle 4"/>
          <p:cNvSpPr/>
          <p:nvPr/>
        </p:nvSpPr>
        <p:spPr>
          <a:xfrm>
            <a:off x="5508104" y="1579952"/>
            <a:ext cx="3162579" cy="142192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SzPct val="125000"/>
            </a:pPr>
            <a:r>
              <a:rPr lang="en-US" i="1" dirty="0" smtClean="0">
                <a:solidFill>
                  <a:schemeClr val="bg2">
                    <a:lumMod val="75000"/>
                  </a:schemeClr>
                </a:solidFill>
                <a:ea typeface="ＭＳ Ｐゴシック" charset="0"/>
                <a:cs typeface="STIXGeneral" charset="0"/>
                <a:sym typeface="STIXGeneral" charset="0"/>
              </a:rPr>
              <a:t>Energy resolution of </a:t>
            </a:r>
            <a:r>
              <a:rPr lang="en-US" b="1" i="1" dirty="0" smtClean="0">
                <a:solidFill>
                  <a:schemeClr val="bg2">
                    <a:lumMod val="75000"/>
                  </a:schemeClr>
                </a:solidFill>
                <a:sym typeface="STIXGeneral" charset="0"/>
              </a:rPr>
              <a:t>20 </a:t>
            </a:r>
            <a:r>
              <a:rPr lang="en-US" b="1" i="1" dirty="0" err="1" smtClean="0">
                <a:solidFill>
                  <a:schemeClr val="bg2">
                    <a:lumMod val="75000"/>
                  </a:schemeClr>
                </a:solidFill>
                <a:sym typeface="STIXGeneral" charset="0"/>
              </a:rPr>
              <a:t>keV</a:t>
            </a:r>
            <a:r>
              <a:rPr lang="en-US" i="1" dirty="0" smtClean="0">
                <a:solidFill>
                  <a:schemeClr val="bg2">
                    <a:lumMod val="75000"/>
                  </a:schemeClr>
                </a:solidFill>
                <a:ea typeface="ＭＳ Ｐゴシック" charset="0"/>
                <a:cs typeface="STIXGeneral" charset="0"/>
                <a:sym typeface="STIXGeneral" charset="0"/>
              </a:rPr>
              <a:t> for an excitation energy of 100 </a:t>
            </a:r>
            <a:r>
              <a:rPr lang="en-US" i="1" dirty="0" err="1" smtClean="0">
                <a:solidFill>
                  <a:schemeClr val="bg2">
                    <a:lumMod val="75000"/>
                  </a:schemeClr>
                </a:solidFill>
                <a:ea typeface="ＭＳ Ｐゴシック" charset="0"/>
                <a:cs typeface="STIXGeneral" charset="0"/>
                <a:sym typeface="STIXGeneral" charset="0"/>
              </a:rPr>
              <a:t>keV</a:t>
            </a:r>
            <a:r>
              <a:rPr lang="en-US" i="1" dirty="0">
                <a:solidFill>
                  <a:schemeClr val="bg2">
                    <a:lumMod val="75000"/>
                  </a:schemeClr>
                </a:solidFill>
                <a:ea typeface="ＭＳ Ｐゴシック" charset="0"/>
                <a:cs typeface="STIXGeneral" charset="0"/>
                <a:sym typeface="STIXGeneral" charset="0"/>
              </a:rPr>
              <a:t> </a:t>
            </a:r>
            <a:r>
              <a:rPr lang="en-US" i="1" dirty="0" smtClean="0">
                <a:solidFill>
                  <a:schemeClr val="bg2">
                    <a:lumMod val="75000"/>
                  </a:schemeClr>
                </a:solidFill>
                <a:ea typeface="ＭＳ Ｐゴシック" charset="0"/>
                <a:cs typeface="STIXGeneral" charset="0"/>
                <a:sym typeface="STIXGeneral" charset="0"/>
              </a:rPr>
              <a:t>@ 30 m for 500 MeV/nucleon</a:t>
            </a:r>
            <a:endParaRPr lang="en-US" i="1" dirty="0">
              <a:solidFill>
                <a:schemeClr val="bg2">
                  <a:lumMod val="75000"/>
                </a:schemeClr>
              </a:solidFill>
              <a:ea typeface="ＭＳ Ｐゴシック" charset="0"/>
              <a:cs typeface="STIXGeneral" charset="0"/>
              <a:sym typeface="STIXGeneral" charset="0"/>
            </a:endParaRPr>
          </a:p>
        </p:txBody>
      </p:sp>
      <p:cxnSp>
        <p:nvCxnSpPr>
          <p:cNvPr id="7" name="Straight Arrow Connector 13"/>
          <p:cNvCxnSpPr>
            <a:stCxn id="8" idx="3"/>
            <a:endCxn id="6" idx="1"/>
          </p:cNvCxnSpPr>
          <p:nvPr/>
        </p:nvCxnSpPr>
        <p:spPr>
          <a:xfrm flipV="1">
            <a:off x="1920014" y="2290916"/>
            <a:ext cx="3588090" cy="1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16"/>
          <p:cNvSpPr/>
          <p:nvPr/>
        </p:nvSpPr>
        <p:spPr>
          <a:xfrm>
            <a:off x="253188" y="1984772"/>
            <a:ext cx="1666826" cy="612289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000000"/>
                </a:solidFill>
              </a:ln>
            </a:endParaRPr>
          </a:p>
        </p:txBody>
      </p:sp>
      <p:sp>
        <p:nvSpPr>
          <p:cNvPr id="9" name="TextBox 29"/>
          <p:cNvSpPr txBox="1"/>
          <p:nvPr/>
        </p:nvSpPr>
        <p:spPr>
          <a:xfrm>
            <a:off x="136083" y="4073004"/>
            <a:ext cx="90079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en-US" b="1" dirty="0">
                <a:solidFill>
                  <a:srgbClr val="FF0000"/>
                </a:solidFill>
              </a:rPr>
              <a:t>Large area </a:t>
            </a:r>
            <a:r>
              <a:rPr lang="en-US" b="1" dirty="0" err="1">
                <a:solidFill>
                  <a:srgbClr val="FF0000"/>
                </a:solidFill>
              </a:rPr>
              <a:t>tRPC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is a possible candidate:</a:t>
            </a:r>
          </a:p>
          <a:p>
            <a:pPr marL="285750" indent="-285750">
              <a:buFont typeface="Arial"/>
              <a:buChar char="•"/>
            </a:pPr>
            <a:endParaRPr lang="en-US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Time </a:t>
            </a:r>
            <a:r>
              <a:rPr lang="en-US" dirty="0"/>
              <a:t>resolutions </a:t>
            </a:r>
            <a:r>
              <a:rPr lang="en-US" b="1" dirty="0" smtClean="0">
                <a:solidFill>
                  <a:srgbClr val="FF0000"/>
                </a:solidFill>
              </a:rPr>
              <a:t>𝞼</a:t>
            </a:r>
            <a:r>
              <a:rPr lang="en-US" b="1" baseline="-25000" dirty="0" smtClean="0">
                <a:solidFill>
                  <a:srgbClr val="FF0000"/>
                </a:solidFill>
              </a:rPr>
              <a:t>t</a:t>
            </a:r>
            <a:r>
              <a:rPr lang="en-US" b="1" dirty="0" smtClean="0">
                <a:solidFill>
                  <a:srgbClr val="FF0000"/>
                </a:solidFill>
              </a:rPr>
              <a:t>~</a:t>
            </a:r>
            <a:r>
              <a:rPr lang="en-US" b="1" dirty="0">
                <a:solidFill>
                  <a:srgbClr val="FF0000"/>
                </a:solidFill>
              </a:rPr>
              <a:t>50-70 </a:t>
            </a:r>
            <a:r>
              <a:rPr lang="en-US" b="1" dirty="0" err="1" smtClean="0">
                <a:solidFill>
                  <a:srgbClr val="FF0000"/>
                </a:solidFill>
              </a:rPr>
              <a:t>ps</a:t>
            </a:r>
            <a:r>
              <a:rPr lang="en-US" dirty="0" smtClean="0"/>
              <a:t>; </a:t>
            </a:r>
            <a:r>
              <a:rPr lang="en-US" b="1" dirty="0">
                <a:solidFill>
                  <a:srgbClr val="FF0000"/>
                </a:solidFill>
              </a:rPr>
              <a:t>position resolution </a:t>
            </a:r>
            <a:r>
              <a:rPr lang="en-US" b="1" dirty="0" smtClean="0">
                <a:solidFill>
                  <a:srgbClr val="FF0000"/>
                </a:solidFill>
              </a:rPr>
              <a:t>~1 to 2 cm for MIPs .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Very </a:t>
            </a:r>
            <a:r>
              <a:rPr lang="en-US" dirty="0"/>
              <a:t>attractive from the </a:t>
            </a:r>
            <a:r>
              <a:rPr lang="en-US" b="1" dirty="0" smtClean="0">
                <a:solidFill>
                  <a:srgbClr val="FF0000"/>
                </a:solidFill>
              </a:rPr>
              <a:t>cost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/>
              <a:t>point </a:t>
            </a:r>
            <a:r>
              <a:rPr lang="en-US" dirty="0" smtClean="0"/>
              <a:t> of view.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Efficiency</a:t>
            </a:r>
            <a:r>
              <a:rPr lang="en-US" dirty="0" smtClean="0"/>
              <a:t> close to 100% for MIPs.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  <p:grpSp>
        <p:nvGrpSpPr>
          <p:cNvPr id="10" name="Group 2"/>
          <p:cNvGrpSpPr>
            <a:grpSpLocks/>
          </p:cNvGrpSpPr>
          <p:nvPr/>
        </p:nvGrpSpPr>
        <p:grpSpPr bwMode="auto">
          <a:xfrm>
            <a:off x="0" y="0"/>
            <a:ext cx="9144000" cy="369888"/>
            <a:chOff x="0" y="0"/>
            <a:chExt cx="5760" cy="233"/>
          </a:xfrm>
        </p:grpSpPr>
        <p:sp>
          <p:nvSpPr>
            <p:cNvPr id="11" name="Text Box 3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lvl="0">
                <a:defRPr/>
              </a:pPr>
              <a:r>
                <a:rPr lang="en-US" b="1" kern="0" dirty="0" smtClean="0">
                  <a:solidFill>
                    <a:schemeClr val="tx2"/>
                  </a:solidFill>
                </a:rPr>
                <a:t>Motivation: R3B and the neutron </a:t>
              </a:r>
              <a:r>
                <a:rPr lang="en-US" b="1" kern="0" dirty="0" err="1" smtClean="0">
                  <a:solidFill>
                    <a:schemeClr val="tx2"/>
                  </a:solidFill>
                </a:rPr>
                <a:t>ToF</a:t>
              </a:r>
              <a:r>
                <a:rPr lang="en-US" b="1" kern="0" dirty="0" smtClean="0">
                  <a:solidFill>
                    <a:schemeClr val="tx2"/>
                  </a:solidFill>
                </a:rPr>
                <a:t> detector</a:t>
              </a:r>
              <a:endParaRPr lang="en-US" kern="0" dirty="0">
                <a:solidFill>
                  <a:schemeClr val="tx2"/>
                </a:solidFill>
              </a:endParaRPr>
            </a:p>
          </p:txBody>
        </p:sp>
        <p:sp>
          <p:nvSpPr>
            <p:cNvPr id="12" name="Line 4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6" name="Line 19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6" name="CaixaDeTexto 15"/>
          <p:cNvSpPr txBox="1"/>
          <p:nvPr/>
        </p:nvSpPr>
        <p:spPr>
          <a:xfrm>
            <a:off x="0" y="62068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Upgrade of the existing </a:t>
            </a:r>
            <a:r>
              <a:rPr lang="en-US" b="1" dirty="0" err="1" smtClean="0">
                <a:solidFill>
                  <a:srgbClr val="FF0000"/>
                </a:solidFill>
              </a:rPr>
              <a:t>ToF</a:t>
            </a:r>
            <a:r>
              <a:rPr lang="en-US" b="1" dirty="0" smtClean="0">
                <a:solidFill>
                  <a:srgbClr val="FF0000"/>
                </a:solidFill>
              </a:rPr>
              <a:t> detector, LAND, to </a:t>
            </a:r>
            <a:r>
              <a:rPr lang="en-US" b="1" dirty="0" err="1" smtClean="0">
                <a:solidFill>
                  <a:srgbClr val="FF0000"/>
                </a:solidFill>
              </a:rPr>
              <a:t>NeuLAND</a:t>
            </a:r>
            <a:r>
              <a:rPr lang="en-US" b="1" dirty="0" smtClean="0">
                <a:solidFill>
                  <a:srgbClr val="FF0000"/>
                </a:solidFill>
              </a:rPr>
              <a:t>.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 </a:t>
            </a:r>
            <a:fld id="{DD8FAED2-D804-4B80-9222-6DFAD8EBB377}" type="slidenum">
              <a:rPr lang="en-US" sz="1200" smtClean="0">
                <a:solidFill>
                  <a:schemeClr val="bg2"/>
                </a:solidFill>
              </a:rPr>
              <a:t>4</a:t>
            </a:fld>
            <a:endParaRPr lang="en-US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73" name="Group 9"/>
          <p:cNvGrpSpPr>
            <a:grpSpLocks/>
          </p:cNvGrpSpPr>
          <p:nvPr/>
        </p:nvGrpSpPr>
        <p:grpSpPr bwMode="auto">
          <a:xfrm>
            <a:off x="0" y="0"/>
            <a:ext cx="9144000" cy="366713"/>
            <a:chOff x="0" y="0"/>
            <a:chExt cx="5760" cy="231"/>
          </a:xfrm>
        </p:grpSpPr>
        <p:sp>
          <p:nvSpPr>
            <p:cNvPr id="11274" name="Text Box 10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 smtClean="0"/>
                <a:t>RPC performance. Simulations</a:t>
              </a:r>
              <a:endParaRPr lang="en-US" b="1" dirty="0"/>
            </a:p>
          </p:txBody>
        </p:sp>
        <p:sp>
          <p:nvSpPr>
            <p:cNvPr id="11275" name="Line 11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11276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460053"/>
            <a:ext cx="8586787" cy="332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423986" y="333375"/>
            <a:ext cx="897255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/>
              <a:t>RPC for </a:t>
            </a:r>
            <a:r>
              <a:rPr lang="en-US" dirty="0" smtClean="0"/>
              <a:t>detecting </a:t>
            </a:r>
            <a:r>
              <a:rPr lang="en-US" dirty="0"/>
              <a:t>fast </a:t>
            </a:r>
            <a:r>
              <a:rPr lang="en-US" dirty="0" smtClean="0"/>
              <a:t>Neutrons: </a:t>
            </a:r>
            <a:r>
              <a:rPr lang="en-US" b="1" dirty="0">
                <a:solidFill>
                  <a:srgbClr val="FF0000"/>
                </a:solidFill>
              </a:rPr>
              <a:t>Different converter options </a:t>
            </a:r>
            <a:r>
              <a:rPr lang="en-US" b="1" dirty="0" smtClean="0">
                <a:solidFill>
                  <a:srgbClr val="FF0000"/>
                </a:solidFill>
              </a:rPr>
              <a:t>simulated</a:t>
            </a:r>
            <a:endParaRPr lang="en-US" b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en-US" dirty="0"/>
          </a:p>
        </p:txBody>
      </p:sp>
      <p:sp>
        <p:nvSpPr>
          <p:cNvPr id="11278" name="TextBox 6"/>
          <p:cNvSpPr txBox="1">
            <a:spLocks noChangeArrowheads="1"/>
          </p:cNvSpPr>
          <p:nvPr/>
        </p:nvSpPr>
        <p:spPr bwMode="auto">
          <a:xfrm>
            <a:off x="1116013" y="3783013"/>
            <a:ext cx="6727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r>
              <a:rPr lang="en-US">
                <a:ea typeface="ＭＳ Ｐゴシック" pitchFamily="34" charset="-128"/>
              </a:rPr>
              <a:t>We concluded that the </a:t>
            </a:r>
            <a:r>
              <a:rPr lang="en-US" b="1">
                <a:solidFill>
                  <a:srgbClr val="FF0000"/>
                </a:solidFill>
                <a:ea typeface="ＭＳ Ｐゴシック" pitchFamily="34" charset="-128"/>
              </a:rPr>
              <a:t>glass could work also as a converter</a:t>
            </a:r>
          </a:p>
        </p:txBody>
      </p:sp>
      <p:pic>
        <p:nvPicPr>
          <p:cNvPr id="11279" name="Picture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1925" y="4941168"/>
            <a:ext cx="7123113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80" name="TextBox 9"/>
          <p:cNvSpPr txBox="1">
            <a:spLocks noChangeArrowheads="1"/>
          </p:cNvSpPr>
          <p:nvPr/>
        </p:nvSpPr>
        <p:spPr bwMode="auto">
          <a:xfrm>
            <a:off x="1124694" y="4492625"/>
            <a:ext cx="53880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r>
              <a:rPr lang="en-US" dirty="0">
                <a:ea typeface="ＭＳ Ｐゴシック" pitchFamily="34" charset="-128"/>
              </a:rPr>
              <a:t>We defined a </a:t>
            </a:r>
            <a:r>
              <a:rPr lang="en-US" b="1" dirty="0">
                <a:solidFill>
                  <a:srgbClr val="FF0000"/>
                </a:solidFill>
                <a:ea typeface="ＭＳ Ｐゴシック" pitchFamily="34" charset="-128"/>
              </a:rPr>
              <a:t>new </a:t>
            </a:r>
            <a:r>
              <a:rPr lang="en-US" b="1" dirty="0" smtClean="0">
                <a:solidFill>
                  <a:srgbClr val="FF0000"/>
                </a:solidFill>
                <a:ea typeface="ＭＳ Ｐゴシック" pitchFamily="34" charset="-128"/>
              </a:rPr>
              <a:t>detector concept: </a:t>
            </a:r>
            <a:r>
              <a:rPr lang="en-US" b="1" dirty="0">
                <a:solidFill>
                  <a:srgbClr val="FF0000"/>
                </a:solidFill>
                <a:ea typeface="ＭＳ Ｐゴシック" pitchFamily="34" charset="-128"/>
              </a:rPr>
              <a:t>just </a:t>
            </a:r>
            <a:r>
              <a:rPr lang="en-US" b="1" dirty="0" smtClean="0">
                <a:solidFill>
                  <a:srgbClr val="FF0000"/>
                </a:solidFill>
                <a:ea typeface="ＭＳ Ｐゴシック" pitchFamily="34" charset="-128"/>
              </a:rPr>
              <a:t>glass</a:t>
            </a:r>
            <a:endParaRPr lang="en-US" b="1" dirty="0">
              <a:solidFill>
                <a:srgbClr val="FF0000"/>
              </a:solidFill>
              <a:ea typeface="ＭＳ Ｐゴシック" pitchFamily="34" charset="-128"/>
            </a:endParaRPr>
          </a:p>
        </p:txBody>
      </p:sp>
      <p:sp>
        <p:nvSpPr>
          <p:cNvPr id="11283" name="Line 19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1" name="CaixaDeTexto 10"/>
          <p:cNvSpPr txBox="1"/>
          <p:nvPr/>
        </p:nvSpPr>
        <p:spPr>
          <a:xfrm rot="19945663">
            <a:off x="5837245" y="5440292"/>
            <a:ext cx="2927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i="1" dirty="0" smtClean="0">
                <a:solidFill>
                  <a:srgbClr val="FF9900"/>
                </a:solidFill>
              </a:rPr>
              <a:t>Work previously presented </a:t>
            </a:r>
          </a:p>
          <a:p>
            <a:pPr algn="ctr"/>
            <a:r>
              <a:rPr lang="en-GB" sz="1600" b="1" i="1" dirty="0" smtClean="0">
                <a:solidFill>
                  <a:srgbClr val="FF9900"/>
                </a:solidFill>
              </a:rPr>
              <a:t>and published in JINST</a:t>
            </a:r>
            <a:endParaRPr lang="en-GB" sz="1600" b="1" i="1" dirty="0">
              <a:solidFill>
                <a:srgbClr val="FF9900"/>
              </a:solidFill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 </a:t>
            </a:r>
            <a:fld id="{D12A3E6D-399B-4D70-868A-A276F10417EC}" type="slidenum">
              <a:rPr lang="en-US" sz="1200" smtClean="0">
                <a:solidFill>
                  <a:schemeClr val="bg2"/>
                </a:solidFill>
              </a:rPr>
              <a:t>5</a:t>
            </a:fld>
            <a:endParaRPr lang="en-US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0" y="0"/>
            <a:ext cx="9144000" cy="366713"/>
            <a:chOff x="0" y="0"/>
            <a:chExt cx="5760" cy="231"/>
          </a:xfrm>
        </p:grpSpPr>
        <p:sp>
          <p:nvSpPr>
            <p:cNvPr id="28675" name="Text Box 3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 smtClean="0"/>
                <a:t>RPC performance. Simulations</a:t>
              </a:r>
              <a:endParaRPr lang="en-US" b="1" dirty="0"/>
            </a:p>
          </p:txBody>
        </p:sp>
        <p:sp>
          <p:nvSpPr>
            <p:cNvPr id="28676" name="Line 4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28677" name="Picture 3" descr="efficien_planes.pd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367784"/>
            <a:ext cx="6912768" cy="379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TextBox 5"/>
          <p:cNvSpPr txBox="1">
            <a:spLocks noChangeArrowheads="1"/>
          </p:cNvSpPr>
          <p:nvPr/>
        </p:nvSpPr>
        <p:spPr bwMode="auto">
          <a:xfrm>
            <a:off x="2123728" y="548680"/>
            <a:ext cx="48349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r>
              <a:rPr lang="en-US" sz="2000" b="1" dirty="0" smtClean="0">
                <a:solidFill>
                  <a:srgbClr val="FF0000"/>
                </a:solidFill>
                <a:ea typeface="ＭＳ Ｐゴシック" pitchFamily="34" charset="-128"/>
              </a:rPr>
              <a:t>Optimal </a:t>
            </a:r>
            <a:r>
              <a:rPr lang="en-US" sz="2000" b="1" dirty="0">
                <a:solidFill>
                  <a:srgbClr val="FF0000"/>
                </a:solidFill>
                <a:ea typeface="ＭＳ Ｐゴシック" pitchFamily="34" charset="-128"/>
              </a:rPr>
              <a:t>thickness of the glass plates</a:t>
            </a:r>
          </a:p>
        </p:txBody>
      </p:sp>
      <p:sp>
        <p:nvSpPr>
          <p:cNvPr id="28679" name="Rectangle 6"/>
          <p:cNvSpPr>
            <a:spLocks noChangeArrowheads="1"/>
          </p:cNvSpPr>
          <p:nvPr/>
        </p:nvSpPr>
        <p:spPr bwMode="auto">
          <a:xfrm>
            <a:off x="720081" y="1209526"/>
            <a:ext cx="788436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defTabSz="457200"/>
            <a:r>
              <a:rPr lang="en-US" b="1" dirty="0" err="1" smtClean="0">
                <a:solidFill>
                  <a:srgbClr val="FF0000"/>
                </a:solidFill>
                <a:ea typeface="ＭＳ Ｐゴシック" pitchFamily="34" charset="-128"/>
              </a:rPr>
              <a:t>i</a:t>
            </a:r>
            <a:r>
              <a:rPr lang="en-US" b="1" dirty="0" smtClean="0">
                <a:solidFill>
                  <a:srgbClr val="FF0000"/>
                </a:solidFill>
                <a:ea typeface="ＭＳ Ｐゴシック" pitchFamily="34" charset="-128"/>
              </a:rPr>
              <a:t>)	90 </a:t>
            </a:r>
            <a:r>
              <a:rPr lang="en-US" b="1" dirty="0">
                <a:solidFill>
                  <a:srgbClr val="FF0000"/>
                </a:solidFill>
                <a:ea typeface="ＭＳ Ｐゴシック" pitchFamily="34" charset="-128"/>
              </a:rPr>
              <a:t>%</a:t>
            </a:r>
            <a:r>
              <a:rPr lang="en-US" dirty="0">
                <a:ea typeface="ＭＳ Ｐゴシック" pitchFamily="34" charset="-128"/>
              </a:rPr>
              <a:t> </a:t>
            </a:r>
            <a:r>
              <a:rPr lang="en-US" dirty="0" smtClean="0">
                <a:ea typeface="ＭＳ Ｐゴシック" pitchFamily="34" charset="-128"/>
              </a:rPr>
              <a:t>efficiency can be achieved with </a:t>
            </a:r>
            <a:r>
              <a:rPr lang="en-US" b="1" dirty="0" smtClean="0">
                <a:solidFill>
                  <a:srgbClr val="FF0000"/>
                </a:solidFill>
                <a:ea typeface="ＭＳ Ｐゴシック" pitchFamily="34" charset="-128"/>
              </a:rPr>
              <a:t>any glass thickness</a:t>
            </a:r>
            <a:r>
              <a:rPr lang="en-US" dirty="0" smtClean="0">
                <a:ea typeface="ＭＳ Ｐゴシック" pitchFamily="34" charset="-128"/>
              </a:rPr>
              <a:t>. </a:t>
            </a:r>
          </a:p>
          <a:p>
            <a:pPr algn="just" defTabSz="457200"/>
            <a:r>
              <a:rPr lang="en-US" b="1" dirty="0" smtClean="0">
                <a:solidFill>
                  <a:srgbClr val="FF0000"/>
                </a:solidFill>
                <a:ea typeface="ＭＳ Ｐゴシック" pitchFamily="34" charset="-128"/>
              </a:rPr>
              <a:t>ii)	3 </a:t>
            </a:r>
            <a:r>
              <a:rPr lang="en-US" b="1" dirty="0">
                <a:solidFill>
                  <a:srgbClr val="FF0000"/>
                </a:solidFill>
                <a:ea typeface="ＭＳ Ｐゴシック" pitchFamily="34" charset="-128"/>
              </a:rPr>
              <a:t>mm </a:t>
            </a:r>
            <a:r>
              <a:rPr lang="en-US" b="1" dirty="0" smtClean="0">
                <a:solidFill>
                  <a:srgbClr val="FF0000"/>
                </a:solidFill>
                <a:ea typeface="ＭＳ Ｐゴシック" pitchFamily="34" charset="-128"/>
              </a:rPr>
              <a:t>plates selected</a:t>
            </a:r>
            <a:r>
              <a:rPr lang="en-US" dirty="0" smtClean="0">
                <a:solidFill>
                  <a:srgbClr val="FF0000"/>
                </a:solidFill>
                <a:ea typeface="ＭＳ Ｐゴシック" pitchFamily="34" charset="-128"/>
              </a:rPr>
              <a:t> </a:t>
            </a:r>
            <a:r>
              <a:rPr lang="en-US" dirty="0" smtClean="0">
                <a:ea typeface="ＭＳ Ｐゴシック" pitchFamily="34" charset="-128"/>
              </a:rPr>
              <a:t>for practical reasons: </a:t>
            </a:r>
            <a:r>
              <a:rPr lang="en-US" dirty="0">
                <a:ea typeface="ＭＳ Ｐゴシック" pitchFamily="34" charset="-128"/>
              </a:rPr>
              <a:t>compromise between </a:t>
            </a:r>
            <a:r>
              <a:rPr lang="en-US" dirty="0" smtClean="0">
                <a:ea typeface="ＭＳ Ｐゴシック" pitchFamily="34" charset="-128"/>
              </a:rPr>
              <a:t>number of </a:t>
            </a:r>
            <a:r>
              <a:rPr lang="en-US" dirty="0">
                <a:ea typeface="ＭＳ Ｐゴシック" pitchFamily="34" charset="-128"/>
              </a:rPr>
              <a:t>channels, cost, ease of construction and depth </a:t>
            </a:r>
            <a:r>
              <a:rPr lang="en-US" dirty="0" smtClean="0">
                <a:ea typeface="ＭＳ Ｐゴシック" pitchFamily="34" charset="-128"/>
              </a:rPr>
              <a:t>resolution</a:t>
            </a:r>
            <a:endParaRPr lang="en-US" dirty="0">
              <a:ea typeface="ＭＳ Ｐゴシック" pitchFamily="34" charset="-128"/>
            </a:endParaRPr>
          </a:p>
        </p:txBody>
      </p:sp>
      <p:sp>
        <p:nvSpPr>
          <p:cNvPr id="28688" name="Line 16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 </a:t>
            </a:r>
            <a:fld id="{AF0C5710-C7DF-4690-B04C-F4717A795E52}" type="slidenum">
              <a:rPr lang="en-US" sz="1200" smtClean="0">
                <a:solidFill>
                  <a:schemeClr val="bg2"/>
                </a:solidFill>
              </a:rPr>
              <a:t>6</a:t>
            </a:fld>
            <a:endParaRPr lang="en-US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39552" y="1124744"/>
            <a:ext cx="81369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In the meantime… </a:t>
            </a:r>
          </a:p>
          <a:p>
            <a:pPr algn="ctr"/>
            <a:endParaRPr lang="en-GB" dirty="0"/>
          </a:p>
          <a:p>
            <a:pPr algn="ctr"/>
            <a:r>
              <a:rPr lang="en-GB" dirty="0" smtClean="0"/>
              <a:t>R3B Collaboration has decided (2012): the </a:t>
            </a:r>
            <a:r>
              <a:rPr lang="en-GB" b="1" dirty="0" smtClean="0">
                <a:solidFill>
                  <a:srgbClr val="FF0000"/>
                </a:solidFill>
              </a:rPr>
              <a:t>future </a:t>
            </a:r>
            <a:r>
              <a:rPr lang="en-GB" b="1" dirty="0" err="1" smtClean="0">
                <a:solidFill>
                  <a:srgbClr val="FF0000"/>
                </a:solidFill>
              </a:rPr>
              <a:t>NeuLAND</a:t>
            </a:r>
            <a:r>
              <a:rPr lang="en-GB" b="1" dirty="0" smtClean="0">
                <a:solidFill>
                  <a:srgbClr val="FF0000"/>
                </a:solidFill>
              </a:rPr>
              <a:t> </a:t>
            </a:r>
            <a:r>
              <a:rPr lang="en-GB" b="1" dirty="0">
                <a:solidFill>
                  <a:srgbClr val="FF0000"/>
                </a:solidFill>
              </a:rPr>
              <a:t>detector </a:t>
            </a:r>
            <a:r>
              <a:rPr lang="en-GB" b="1" dirty="0" smtClean="0">
                <a:solidFill>
                  <a:srgbClr val="FF0000"/>
                </a:solidFill>
              </a:rPr>
              <a:t>will be based on plastic scintillator technology</a:t>
            </a:r>
          </a:p>
          <a:p>
            <a:pPr algn="just"/>
            <a:endParaRPr lang="en-GB" dirty="0" smtClean="0"/>
          </a:p>
          <a:p>
            <a:pPr algn="just"/>
            <a:endParaRPr lang="en-GB" dirty="0" smtClean="0"/>
          </a:p>
          <a:p>
            <a:pPr algn="ctr"/>
            <a:r>
              <a:rPr lang="en-GB" b="1" dirty="0" smtClean="0">
                <a:solidFill>
                  <a:srgbClr val="FF0000"/>
                </a:solidFill>
              </a:rPr>
              <a:t>Portuguese funding approved </a:t>
            </a:r>
            <a:r>
              <a:rPr lang="en-GB" b="1" dirty="0" smtClean="0"/>
              <a:t>(2011-2014)</a:t>
            </a:r>
            <a:r>
              <a:rPr lang="en-GB" b="1" dirty="0" smtClean="0">
                <a:solidFill>
                  <a:srgbClr val="FF0000"/>
                </a:solidFill>
              </a:rPr>
              <a:t>, forced/motivated us to continue exploring the use of </a:t>
            </a:r>
            <a:r>
              <a:rPr lang="en-GB" b="1" dirty="0" err="1" smtClean="0">
                <a:solidFill>
                  <a:srgbClr val="FF0000"/>
                </a:solidFill>
              </a:rPr>
              <a:t>tRPC</a:t>
            </a:r>
            <a:r>
              <a:rPr lang="en-GB" b="1" dirty="0" smtClean="0">
                <a:solidFill>
                  <a:srgbClr val="FF0000"/>
                </a:solidFill>
              </a:rPr>
              <a:t> as a </a:t>
            </a:r>
            <a:r>
              <a:rPr lang="en-GB" b="1" dirty="0" err="1" smtClean="0">
                <a:solidFill>
                  <a:srgbClr val="FF0000"/>
                </a:solidFill>
              </a:rPr>
              <a:t>ToF</a:t>
            </a:r>
            <a:r>
              <a:rPr lang="en-GB" b="1" dirty="0" smtClean="0">
                <a:solidFill>
                  <a:srgbClr val="FF0000"/>
                </a:solidFill>
              </a:rPr>
              <a:t> detector for relativistic neutrons</a:t>
            </a:r>
          </a:p>
          <a:p>
            <a:pPr algn="ctr"/>
            <a:endParaRPr lang="en-GB" dirty="0" smtClean="0"/>
          </a:p>
          <a:p>
            <a:pPr algn="ctr"/>
            <a:endParaRPr lang="en-GB" dirty="0" smtClean="0"/>
          </a:p>
          <a:p>
            <a:pPr algn="ctr"/>
            <a:r>
              <a:rPr lang="en-GB" dirty="0" smtClean="0"/>
              <a:t>A </a:t>
            </a:r>
            <a:r>
              <a:rPr lang="en-GB" b="1" dirty="0" smtClean="0">
                <a:solidFill>
                  <a:srgbClr val="FF0000"/>
                </a:solidFill>
              </a:rPr>
              <a:t>prototype was built </a:t>
            </a:r>
            <a:r>
              <a:rPr lang="en-GB" dirty="0" smtClean="0"/>
              <a:t>in Coimbra (Jan to Sept 2012) </a:t>
            </a:r>
            <a:r>
              <a:rPr lang="en-GB" b="1" dirty="0" smtClean="0">
                <a:solidFill>
                  <a:srgbClr val="FF0000"/>
                </a:solidFill>
              </a:rPr>
              <a:t>and tested in beam </a:t>
            </a:r>
            <a:r>
              <a:rPr lang="en-GB" dirty="0" smtClean="0"/>
              <a:t>at GSI - experiment S406 (Nov 2012)</a:t>
            </a:r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r>
              <a:rPr lang="en-GB" dirty="0" smtClean="0"/>
              <a:t>Since then, </a:t>
            </a:r>
            <a:r>
              <a:rPr lang="en-GB" b="1" dirty="0" smtClean="0">
                <a:solidFill>
                  <a:srgbClr val="FF0000"/>
                </a:solidFill>
              </a:rPr>
              <a:t>intensive work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 smtClean="0"/>
              <a:t>has been carried on for the </a:t>
            </a:r>
            <a:r>
              <a:rPr lang="en-GB" b="1" dirty="0" smtClean="0">
                <a:solidFill>
                  <a:srgbClr val="FF0000"/>
                </a:solidFill>
              </a:rPr>
              <a:t>data analysis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 </a:t>
            </a:r>
            <a:fld id="{EE022C29-1EBC-4883-A364-0CDED07F0571}" type="slidenum">
              <a:rPr lang="en-US" sz="1200" smtClean="0">
                <a:solidFill>
                  <a:schemeClr val="bg2"/>
                </a:solidFill>
              </a:rPr>
              <a:t>7</a:t>
            </a:fld>
            <a:endParaRPr lang="en-US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2" name="Picture 16" descr="Cimg9359"/>
          <p:cNvPicPr>
            <a:picLocks noChangeAspect="1" noChangeArrowheads="1"/>
          </p:cNvPicPr>
          <p:nvPr/>
        </p:nvPicPr>
        <p:blipFill>
          <a:blip r:embed="rId2" cstate="print"/>
          <a:srcRect t="20157" b="11147"/>
          <a:stretch>
            <a:fillRect/>
          </a:stretch>
        </p:blipFill>
        <p:spPr bwMode="auto">
          <a:xfrm>
            <a:off x="0" y="1833563"/>
            <a:ext cx="4572000" cy="4187825"/>
          </a:xfrm>
          <a:prstGeom prst="rect">
            <a:avLst/>
          </a:prstGeom>
          <a:noFill/>
        </p:spPr>
      </p:pic>
      <p:pic>
        <p:nvPicPr>
          <p:cNvPr id="9220" name="Picture 4" descr="Cimg9413"/>
          <p:cNvPicPr>
            <a:picLocks noChangeAspect="1" noChangeArrowheads="1"/>
          </p:cNvPicPr>
          <p:nvPr/>
        </p:nvPicPr>
        <p:blipFill>
          <a:blip r:embed="rId3" cstate="print"/>
          <a:srcRect r="28299"/>
          <a:stretch>
            <a:fillRect/>
          </a:stretch>
        </p:blipFill>
        <p:spPr bwMode="auto">
          <a:xfrm>
            <a:off x="4945063" y="1341438"/>
            <a:ext cx="4198937" cy="4392612"/>
          </a:xfrm>
          <a:prstGeom prst="rect">
            <a:avLst/>
          </a:prstGeom>
          <a:noFill/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7034213" y="1340768"/>
            <a:ext cx="200228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Glass plates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4859338" y="1628800"/>
            <a:ext cx="223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tx2"/>
                </a:solidFill>
              </a:rPr>
              <a:t>HV electrode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5737575" y="5197533"/>
            <a:ext cx="3348037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400" dirty="0">
                <a:solidFill>
                  <a:schemeClr val="tx2"/>
                </a:solidFill>
              </a:rPr>
              <a:t>Plastic box </a:t>
            </a:r>
            <a:r>
              <a:rPr lang="en-US" sz="2400" dirty="0" smtClean="0">
                <a:solidFill>
                  <a:schemeClr val="tx2"/>
                </a:solidFill>
              </a:rPr>
              <a:t>(gas tight)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 flipH="1">
            <a:off x="7596188" y="1803103"/>
            <a:ext cx="346075" cy="14099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>
            <a:off x="5795963" y="2060575"/>
            <a:ext cx="10810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 flipV="1">
            <a:off x="7559945" y="4442420"/>
            <a:ext cx="180407" cy="74174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899591" y="5433519"/>
            <a:ext cx="33123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Spacers (</a:t>
            </a:r>
            <a:r>
              <a:rPr lang="en-US" dirty="0" smtClean="0">
                <a:solidFill>
                  <a:schemeClr val="tx2"/>
                </a:solidFill>
                <a:sym typeface="Symbol" panose="05050102010706020507" pitchFamily="18" charset="2"/>
              </a:rPr>
              <a:t> </a:t>
            </a:r>
            <a:r>
              <a:rPr lang="en-US" dirty="0" smtClean="0">
                <a:solidFill>
                  <a:schemeClr val="tx2"/>
                </a:solidFill>
              </a:rPr>
              <a:t>= </a:t>
            </a:r>
            <a:r>
              <a:rPr lang="en-US" dirty="0"/>
              <a:t>300 </a:t>
            </a:r>
            <a:r>
              <a:rPr lang="en-US" dirty="0" err="1" smtClean="0"/>
              <a:t>μm</a:t>
            </a:r>
            <a:r>
              <a:rPr lang="en-US" sz="2400" dirty="0" smtClean="0">
                <a:solidFill>
                  <a:schemeClr val="tx2"/>
                </a:solidFill>
              </a:rPr>
              <a:t>)</a:t>
            </a:r>
            <a:endParaRPr lang="en-US" sz="2400" b="1" dirty="0">
              <a:solidFill>
                <a:srgbClr val="00FF00"/>
              </a:solidFill>
            </a:endParaRPr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 flipV="1">
            <a:off x="2484438" y="5084763"/>
            <a:ext cx="0" cy="43338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 flipV="1">
            <a:off x="2484438" y="4652963"/>
            <a:ext cx="215900" cy="86518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 flipH="1" flipV="1">
            <a:off x="2051050" y="4365625"/>
            <a:ext cx="433388" cy="11525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grpSp>
        <p:nvGrpSpPr>
          <p:cNvPr id="9233" name="Group 17"/>
          <p:cNvGrpSpPr>
            <a:grpSpLocks/>
          </p:cNvGrpSpPr>
          <p:nvPr/>
        </p:nvGrpSpPr>
        <p:grpSpPr bwMode="auto">
          <a:xfrm>
            <a:off x="0" y="0"/>
            <a:ext cx="9144000" cy="366713"/>
            <a:chOff x="0" y="0"/>
            <a:chExt cx="5760" cy="231"/>
          </a:xfrm>
        </p:grpSpPr>
        <p:sp>
          <p:nvSpPr>
            <p:cNvPr id="9234" name="Text Box 18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 smtClean="0"/>
                <a:t>Setup. </a:t>
              </a:r>
              <a:r>
                <a:rPr lang="en-US" b="1" dirty="0"/>
                <a:t>RPC modules</a:t>
              </a:r>
            </a:p>
          </p:txBody>
        </p:sp>
        <p:sp>
          <p:nvSpPr>
            <p:cNvPr id="9235" name="Line 19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0" y="404813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</a:rPr>
              <a:t>Modular structure of RPC prototype</a:t>
            </a:r>
            <a:r>
              <a:rPr lang="en-US" dirty="0" smtClean="0"/>
              <a:t>: glass </a:t>
            </a:r>
            <a:r>
              <a:rPr lang="en-US" dirty="0"/>
              <a:t>and HV electrodes enclosed in a </a:t>
            </a:r>
            <a:r>
              <a:rPr lang="en-US" dirty="0" smtClean="0"/>
              <a:t>gas </a:t>
            </a:r>
            <a:r>
              <a:rPr lang="en-US" dirty="0"/>
              <a:t>tight plastic box </a:t>
            </a:r>
            <a:r>
              <a:rPr lang="en-US" dirty="0" smtClean="0"/>
              <a:t>fitted with feed-</a:t>
            </a:r>
            <a:r>
              <a:rPr lang="en-US" dirty="0" err="1" smtClean="0"/>
              <a:t>throughs</a:t>
            </a:r>
            <a:r>
              <a:rPr lang="en-US" dirty="0" smtClean="0"/>
              <a:t> </a:t>
            </a:r>
            <a:r>
              <a:rPr lang="en-US" dirty="0"/>
              <a:t>for gas and High Voltage.</a:t>
            </a:r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1619250" y="1125538"/>
            <a:ext cx="2447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</a:rPr>
              <a:t>Module</a:t>
            </a:r>
          </a:p>
        </p:txBody>
      </p:sp>
      <p:sp>
        <p:nvSpPr>
          <p:cNvPr id="9238" name="Line 22"/>
          <p:cNvSpPr>
            <a:spLocks noChangeShapeType="1"/>
          </p:cNvSpPr>
          <p:nvPr/>
        </p:nvSpPr>
        <p:spPr bwMode="auto">
          <a:xfrm>
            <a:off x="2268538" y="1557338"/>
            <a:ext cx="142875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9239" name="Line 23"/>
          <p:cNvSpPr>
            <a:spLocks noChangeShapeType="1"/>
          </p:cNvSpPr>
          <p:nvPr/>
        </p:nvSpPr>
        <p:spPr bwMode="auto">
          <a:xfrm>
            <a:off x="2268538" y="1557338"/>
            <a:ext cx="2519362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0" y="5942607"/>
            <a:ext cx="914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/>
              <a:t>2.85 mm </a:t>
            </a:r>
            <a:r>
              <a:rPr lang="en-US" dirty="0"/>
              <a:t>soda-lime glass electrodes (~10</a:t>
            </a:r>
            <a:r>
              <a:rPr lang="en-US" baseline="30000" dirty="0"/>
              <a:t>12</a:t>
            </a:r>
            <a:r>
              <a:rPr lang="en-US" dirty="0"/>
              <a:t> </a:t>
            </a:r>
            <a:r>
              <a:rPr lang="en-US" dirty="0" err="1"/>
              <a:t>Ωcm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9241" name="Line 25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 </a:t>
            </a:r>
            <a:fld id="{1ACAE79B-CAD6-468A-97CF-5196847C7523}" type="slidenum">
              <a:rPr lang="en-US" sz="1200" smtClean="0">
                <a:solidFill>
                  <a:schemeClr val="bg2"/>
                </a:solidFill>
              </a:rPr>
              <a:t>8</a:t>
            </a:fld>
            <a:endParaRPr lang="en-US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0" name="Conexão recta 189"/>
          <p:cNvCxnSpPr/>
          <p:nvPr/>
        </p:nvCxnSpPr>
        <p:spPr>
          <a:xfrm>
            <a:off x="3864298" y="4331494"/>
            <a:ext cx="1008112" cy="0"/>
          </a:xfrm>
          <a:prstGeom prst="line">
            <a:avLst/>
          </a:prstGeom>
          <a:ln w="38100">
            <a:solidFill>
              <a:srgbClr val="FF99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Conexão recta 188"/>
          <p:cNvCxnSpPr/>
          <p:nvPr/>
        </p:nvCxnSpPr>
        <p:spPr>
          <a:xfrm>
            <a:off x="3860106" y="3393281"/>
            <a:ext cx="1008112" cy="0"/>
          </a:xfrm>
          <a:prstGeom prst="line">
            <a:avLst/>
          </a:prstGeom>
          <a:ln w="38100">
            <a:solidFill>
              <a:srgbClr val="FF99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Conexão recta 187"/>
          <p:cNvCxnSpPr/>
          <p:nvPr/>
        </p:nvCxnSpPr>
        <p:spPr>
          <a:xfrm>
            <a:off x="3820393" y="2606154"/>
            <a:ext cx="1008112" cy="0"/>
          </a:xfrm>
          <a:prstGeom prst="line">
            <a:avLst/>
          </a:prstGeom>
          <a:ln w="38100">
            <a:solidFill>
              <a:srgbClr val="FF99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Conexão recta 184"/>
          <p:cNvCxnSpPr/>
          <p:nvPr/>
        </p:nvCxnSpPr>
        <p:spPr>
          <a:xfrm>
            <a:off x="3775149" y="2096567"/>
            <a:ext cx="1008112" cy="0"/>
          </a:xfrm>
          <a:prstGeom prst="line">
            <a:avLst/>
          </a:prstGeom>
          <a:ln w="38100">
            <a:solidFill>
              <a:srgbClr val="FF99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0" y="0"/>
            <a:ext cx="9144000" cy="366713"/>
            <a:chOff x="0" y="0"/>
            <a:chExt cx="5760" cy="231"/>
          </a:xfrm>
        </p:grpSpPr>
        <p:sp>
          <p:nvSpPr>
            <p:cNvPr id="3077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 smtClean="0"/>
                <a:t>Setup. </a:t>
              </a:r>
              <a:r>
                <a:rPr lang="en-US" b="1" dirty="0"/>
                <a:t>RPC prototype</a:t>
              </a:r>
            </a:p>
          </p:txBody>
        </p:sp>
        <p:sp>
          <p:nvSpPr>
            <p:cNvPr id="3078" name="Line 6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251520" y="404813"/>
            <a:ext cx="864096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b="1" dirty="0">
                <a:solidFill>
                  <a:srgbClr val="FF0000"/>
                </a:solidFill>
              </a:rPr>
              <a:t>4 RPC </a:t>
            </a:r>
            <a:r>
              <a:rPr lang="en-US" b="1" dirty="0" smtClean="0">
                <a:solidFill>
                  <a:srgbClr val="FF0000"/>
                </a:solidFill>
              </a:rPr>
              <a:t>units (or “planes”), </a:t>
            </a:r>
            <a:r>
              <a:rPr lang="en-US" b="1" dirty="0">
                <a:solidFill>
                  <a:srgbClr val="FF0000"/>
                </a:solidFill>
              </a:rPr>
              <a:t>P</a:t>
            </a:r>
            <a:r>
              <a:rPr lang="en-US" b="1" baseline="-25000" dirty="0">
                <a:solidFill>
                  <a:srgbClr val="FF0000"/>
                </a:solidFill>
              </a:rPr>
              <a:t>i</a:t>
            </a:r>
            <a:r>
              <a:rPr lang="en-US" b="1" dirty="0">
                <a:solidFill>
                  <a:srgbClr val="FF0000"/>
                </a:solidFill>
              </a:rPr>
              <a:t>,</a:t>
            </a:r>
            <a:r>
              <a:rPr lang="en-US" dirty="0">
                <a:solidFill>
                  <a:srgbClr val="FF0000"/>
                </a:solidFill>
              </a:rPr>
              <a:t> each </a:t>
            </a:r>
            <a:r>
              <a:rPr lang="en-US" dirty="0" smtClean="0">
                <a:solidFill>
                  <a:srgbClr val="FF0000"/>
                </a:solidFill>
              </a:rPr>
              <a:t>one built </a:t>
            </a:r>
            <a:r>
              <a:rPr lang="en-US" dirty="0">
                <a:solidFill>
                  <a:srgbClr val="FF0000"/>
                </a:solidFill>
              </a:rPr>
              <a:t>from two </a:t>
            </a:r>
            <a:r>
              <a:rPr lang="en-US" dirty="0" smtClean="0">
                <a:solidFill>
                  <a:srgbClr val="FF0000"/>
                </a:solidFill>
              </a:rPr>
              <a:t>modules, </a:t>
            </a:r>
            <a:r>
              <a:rPr lang="en-US" dirty="0">
                <a:solidFill>
                  <a:srgbClr val="FF0000"/>
                </a:solidFill>
              </a:rPr>
              <a:t>with </a:t>
            </a:r>
            <a:r>
              <a:rPr lang="en-US" b="1" dirty="0">
                <a:solidFill>
                  <a:srgbClr val="FF0000"/>
                </a:solidFill>
              </a:rPr>
              <a:t>15 readout strips 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en-US" b="1" dirty="0">
                <a:solidFill>
                  <a:srgbClr val="FF0000"/>
                </a:solidFill>
              </a:rPr>
              <a:t>30 mm pitch</a:t>
            </a:r>
            <a:r>
              <a:rPr lang="en-US" dirty="0" smtClean="0">
                <a:solidFill>
                  <a:srgbClr val="FF0000"/>
                </a:solidFill>
              </a:rPr>
              <a:t>) in the middle</a:t>
            </a:r>
            <a:r>
              <a:rPr lang="en-US" dirty="0" smtClean="0"/>
              <a:t>. </a:t>
            </a:r>
            <a:r>
              <a:rPr lang="en-GB" dirty="0" smtClean="0"/>
              <a:t>Half of the layers are built with modules of 2 gaps, the other half with 5 gaps, all in </a:t>
            </a:r>
            <a:r>
              <a:rPr lang="en-GB" dirty="0" err="1" smtClean="0"/>
              <a:t>multigap</a:t>
            </a:r>
            <a:r>
              <a:rPr lang="en-GB" dirty="0" smtClean="0"/>
              <a:t> arrangement    </a:t>
            </a:r>
            <a:r>
              <a:rPr lang="en-GB" sz="1400" dirty="0">
                <a:solidFill>
                  <a:srgbClr val="FF9900"/>
                </a:solidFill>
              </a:rPr>
              <a:t>[</a:t>
            </a:r>
            <a:r>
              <a:rPr lang="en-GB" sz="1400" dirty="0" err="1" smtClean="0">
                <a:solidFill>
                  <a:srgbClr val="FF9900"/>
                </a:solidFill>
              </a:rPr>
              <a:t>Nucl</a:t>
            </a:r>
            <a:r>
              <a:rPr lang="en-GB" sz="1400" dirty="0" smtClean="0">
                <a:solidFill>
                  <a:srgbClr val="FF9900"/>
                </a:solidFill>
              </a:rPr>
              <a:t>. Instr. Meth. </a:t>
            </a:r>
            <a:r>
              <a:rPr lang="en-GB" sz="1400" dirty="0">
                <a:solidFill>
                  <a:srgbClr val="FF9900"/>
                </a:solidFill>
              </a:rPr>
              <a:t>A </a:t>
            </a:r>
            <a:r>
              <a:rPr lang="en-GB" sz="1400" dirty="0" smtClean="0">
                <a:solidFill>
                  <a:srgbClr val="FF9900"/>
                </a:solidFill>
              </a:rPr>
              <a:t>374,132 (</a:t>
            </a:r>
            <a:r>
              <a:rPr lang="en-GB" sz="1400" dirty="0">
                <a:solidFill>
                  <a:srgbClr val="FF9900"/>
                </a:solidFill>
              </a:rPr>
              <a:t>1996)]</a:t>
            </a:r>
            <a:endParaRPr lang="en-US" sz="1400" dirty="0">
              <a:solidFill>
                <a:srgbClr val="FF9900"/>
              </a:solidFill>
            </a:endParaRPr>
          </a:p>
        </p:txBody>
      </p:sp>
      <p:sp>
        <p:nvSpPr>
          <p:cNvPr id="3111" name="Text Box 39"/>
          <p:cNvSpPr txBox="1">
            <a:spLocks noChangeArrowheads="1"/>
          </p:cNvSpPr>
          <p:nvPr/>
        </p:nvSpPr>
        <p:spPr bwMode="auto">
          <a:xfrm>
            <a:off x="6515744" y="5545832"/>
            <a:ext cx="19446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500 mm</a:t>
            </a:r>
          </a:p>
        </p:txBody>
      </p:sp>
      <p:sp>
        <p:nvSpPr>
          <p:cNvPr id="3112" name="Line 40"/>
          <p:cNvSpPr>
            <a:spLocks noChangeShapeType="1"/>
          </p:cNvSpPr>
          <p:nvPr/>
        </p:nvSpPr>
        <p:spPr bwMode="auto">
          <a:xfrm flipV="1">
            <a:off x="6948263" y="5518253"/>
            <a:ext cx="864097" cy="1072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3116" name="Line 44"/>
          <p:cNvSpPr>
            <a:spLocks noChangeShapeType="1"/>
          </p:cNvSpPr>
          <p:nvPr/>
        </p:nvSpPr>
        <p:spPr bwMode="auto">
          <a:xfrm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42" name="Rectângulo arredondado 41"/>
          <p:cNvSpPr/>
          <p:nvPr/>
        </p:nvSpPr>
        <p:spPr>
          <a:xfrm>
            <a:off x="1774676" y="1901076"/>
            <a:ext cx="2088232" cy="144016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7" name="Conexão recta 46"/>
          <p:cNvCxnSpPr/>
          <p:nvPr/>
        </p:nvCxnSpPr>
        <p:spPr>
          <a:xfrm>
            <a:off x="1551806" y="1877884"/>
            <a:ext cx="2319784" cy="297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exão recta 50"/>
          <p:cNvCxnSpPr/>
          <p:nvPr/>
        </p:nvCxnSpPr>
        <p:spPr>
          <a:xfrm flipV="1">
            <a:off x="1767309" y="2052310"/>
            <a:ext cx="2300635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ângulo 55"/>
          <p:cNvSpPr/>
          <p:nvPr/>
        </p:nvSpPr>
        <p:spPr>
          <a:xfrm>
            <a:off x="1758132" y="1857048"/>
            <a:ext cx="2124075" cy="214312"/>
          </a:xfrm>
          <a:prstGeom prst="rect">
            <a:avLst/>
          </a:prstGeom>
          <a:solidFill>
            <a:srgbClr val="BBE0E3">
              <a:alpha val="1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6" name="Conexão recta 65"/>
          <p:cNvCxnSpPr/>
          <p:nvPr/>
        </p:nvCxnSpPr>
        <p:spPr>
          <a:xfrm>
            <a:off x="1618481" y="2094578"/>
            <a:ext cx="3241551" cy="0"/>
          </a:xfrm>
          <a:prstGeom prst="line">
            <a:avLst/>
          </a:prstGeom>
          <a:ln w="38100">
            <a:solidFill>
              <a:srgbClr val="FF99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ângulo arredondado 72"/>
          <p:cNvSpPr/>
          <p:nvPr/>
        </p:nvSpPr>
        <p:spPr>
          <a:xfrm>
            <a:off x="1774106" y="2162245"/>
            <a:ext cx="2088232" cy="144016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4" name="Conexão recta 73"/>
          <p:cNvCxnSpPr/>
          <p:nvPr/>
        </p:nvCxnSpPr>
        <p:spPr>
          <a:xfrm>
            <a:off x="1551806" y="2139821"/>
            <a:ext cx="2319214" cy="2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exão recta 74"/>
          <p:cNvCxnSpPr/>
          <p:nvPr/>
        </p:nvCxnSpPr>
        <p:spPr>
          <a:xfrm flipV="1">
            <a:off x="1766739" y="2313479"/>
            <a:ext cx="2300635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ângulo 75"/>
          <p:cNvSpPr/>
          <p:nvPr/>
        </p:nvSpPr>
        <p:spPr>
          <a:xfrm>
            <a:off x="1757562" y="2118217"/>
            <a:ext cx="2124075" cy="214312"/>
          </a:xfrm>
          <a:prstGeom prst="rect">
            <a:avLst/>
          </a:prstGeom>
          <a:solidFill>
            <a:srgbClr val="BBE0E3">
              <a:alpha val="1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7" name="Grupo 76"/>
          <p:cNvGrpSpPr/>
          <p:nvPr/>
        </p:nvGrpSpPr>
        <p:grpSpPr>
          <a:xfrm>
            <a:off x="1557189" y="2365668"/>
            <a:ext cx="2507456" cy="214312"/>
            <a:chOff x="1061988" y="1700808"/>
            <a:chExt cx="2507456" cy="214312"/>
          </a:xfrm>
        </p:grpSpPr>
        <p:sp>
          <p:nvSpPr>
            <p:cNvPr id="78" name="Rectângulo arredondado 77"/>
            <p:cNvSpPr/>
            <p:nvPr/>
          </p:nvSpPr>
          <p:spPr>
            <a:xfrm>
              <a:off x="1276176" y="1744836"/>
              <a:ext cx="2088232" cy="144016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9" name="Conexão recta 78"/>
            <p:cNvCxnSpPr/>
            <p:nvPr/>
          </p:nvCxnSpPr>
          <p:spPr>
            <a:xfrm>
              <a:off x="1061988" y="1724620"/>
              <a:ext cx="231110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xão recta 79"/>
            <p:cNvCxnSpPr/>
            <p:nvPr/>
          </p:nvCxnSpPr>
          <p:spPr>
            <a:xfrm flipV="1">
              <a:off x="1268809" y="1896070"/>
              <a:ext cx="2300635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Rectângulo 80"/>
            <p:cNvSpPr/>
            <p:nvPr/>
          </p:nvSpPr>
          <p:spPr>
            <a:xfrm>
              <a:off x="1259632" y="1700808"/>
              <a:ext cx="2124075" cy="214312"/>
            </a:xfrm>
            <a:prstGeom prst="rect">
              <a:avLst/>
            </a:prstGeom>
            <a:solidFill>
              <a:srgbClr val="BBE0E3">
                <a:alpha val="18039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82" name="Conexão recta 81"/>
          <p:cNvCxnSpPr/>
          <p:nvPr/>
        </p:nvCxnSpPr>
        <p:spPr>
          <a:xfrm>
            <a:off x="1613123" y="2603198"/>
            <a:ext cx="3318917" cy="0"/>
          </a:xfrm>
          <a:prstGeom prst="line">
            <a:avLst/>
          </a:prstGeom>
          <a:ln w="38100">
            <a:solidFill>
              <a:srgbClr val="FF99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ângulo arredondado 83"/>
          <p:cNvSpPr/>
          <p:nvPr/>
        </p:nvSpPr>
        <p:spPr>
          <a:xfrm>
            <a:off x="1768748" y="2670865"/>
            <a:ext cx="2088232" cy="144016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5" name="Conexão recta 84"/>
          <p:cNvCxnSpPr/>
          <p:nvPr/>
        </p:nvCxnSpPr>
        <p:spPr>
          <a:xfrm>
            <a:off x="1547044" y="2649409"/>
            <a:ext cx="2318618" cy="12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exão recta 85"/>
          <p:cNvCxnSpPr/>
          <p:nvPr/>
        </p:nvCxnSpPr>
        <p:spPr>
          <a:xfrm flipV="1">
            <a:off x="1761381" y="2822099"/>
            <a:ext cx="2300635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tângulo 86"/>
          <p:cNvSpPr/>
          <p:nvPr/>
        </p:nvSpPr>
        <p:spPr>
          <a:xfrm>
            <a:off x="1752204" y="2626837"/>
            <a:ext cx="2124075" cy="214312"/>
          </a:xfrm>
          <a:prstGeom prst="rect">
            <a:avLst/>
          </a:prstGeom>
          <a:solidFill>
            <a:srgbClr val="BBE0E3">
              <a:alpha val="1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2" name="Conexão recta 91"/>
          <p:cNvCxnSpPr/>
          <p:nvPr/>
        </p:nvCxnSpPr>
        <p:spPr>
          <a:xfrm flipV="1">
            <a:off x="1547664" y="1569016"/>
            <a:ext cx="0" cy="108012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exão recta 95"/>
          <p:cNvCxnSpPr/>
          <p:nvPr/>
        </p:nvCxnSpPr>
        <p:spPr>
          <a:xfrm flipV="1">
            <a:off x="4062884" y="1581180"/>
            <a:ext cx="0" cy="1243102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CaixaDeTexto 97"/>
          <p:cNvSpPr txBox="1"/>
          <p:nvPr/>
        </p:nvSpPr>
        <p:spPr>
          <a:xfrm>
            <a:off x="1215772" y="126876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+HV</a:t>
            </a:r>
            <a:endParaRPr lang="en-GB" dirty="0"/>
          </a:p>
        </p:txBody>
      </p:sp>
      <p:sp>
        <p:nvSpPr>
          <p:cNvPr id="99" name="CaixaDeTexto 98"/>
          <p:cNvSpPr txBox="1"/>
          <p:nvPr/>
        </p:nvSpPr>
        <p:spPr>
          <a:xfrm>
            <a:off x="3707904" y="127254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-HV</a:t>
            </a:r>
            <a:endParaRPr lang="en-GB" dirty="0"/>
          </a:p>
        </p:txBody>
      </p:sp>
      <p:sp>
        <p:nvSpPr>
          <p:cNvPr id="102" name="Text Box 19"/>
          <p:cNvSpPr txBox="1">
            <a:spLocks noChangeArrowheads="1"/>
          </p:cNvSpPr>
          <p:nvPr/>
        </p:nvSpPr>
        <p:spPr bwMode="auto">
          <a:xfrm>
            <a:off x="0" y="1929056"/>
            <a:ext cx="14756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P</a:t>
            </a:r>
            <a:r>
              <a:rPr lang="en-US" baseline="-25000" dirty="0"/>
              <a:t>1 </a:t>
            </a:r>
            <a:r>
              <a:rPr lang="en-US" dirty="0" smtClean="0"/>
              <a:t>2+2 Gaps</a:t>
            </a:r>
            <a:endParaRPr lang="en-US" dirty="0"/>
          </a:p>
        </p:txBody>
      </p:sp>
      <p:sp>
        <p:nvSpPr>
          <p:cNvPr id="103" name="Text Box 19"/>
          <p:cNvSpPr txBox="1">
            <a:spLocks noChangeArrowheads="1"/>
          </p:cNvSpPr>
          <p:nvPr/>
        </p:nvSpPr>
        <p:spPr bwMode="auto">
          <a:xfrm>
            <a:off x="0" y="2423820"/>
            <a:ext cx="14756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P</a:t>
            </a:r>
            <a:r>
              <a:rPr lang="en-US" baseline="-25000" dirty="0" smtClean="0"/>
              <a:t>2 </a:t>
            </a:r>
            <a:r>
              <a:rPr lang="en-US" dirty="0" smtClean="0"/>
              <a:t>2+2 Gaps</a:t>
            </a:r>
            <a:endParaRPr lang="en-US" dirty="0"/>
          </a:p>
        </p:txBody>
      </p:sp>
      <p:cxnSp>
        <p:nvCxnSpPr>
          <p:cNvPr id="105" name="Conexão recta 104"/>
          <p:cNvCxnSpPr/>
          <p:nvPr/>
        </p:nvCxnSpPr>
        <p:spPr>
          <a:xfrm>
            <a:off x="179512" y="2361104"/>
            <a:ext cx="4824536" cy="0"/>
          </a:xfrm>
          <a:prstGeom prst="line">
            <a:avLst/>
          </a:prstGeom>
          <a:ln w="19050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riângulo isósceles 107"/>
          <p:cNvSpPr/>
          <p:nvPr/>
        </p:nvSpPr>
        <p:spPr>
          <a:xfrm rot="5400000">
            <a:off x="4362832" y="1985804"/>
            <a:ext cx="216024" cy="216024"/>
          </a:xfrm>
          <a:prstGeom prst="triangle">
            <a:avLst/>
          </a:prstGeom>
          <a:solidFill>
            <a:srgbClr val="FF9900"/>
          </a:solidFill>
          <a:ln w="38100">
            <a:solidFill>
              <a:srgbClr val="FF99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0" name="Triângulo isósceles 109"/>
          <p:cNvSpPr/>
          <p:nvPr/>
        </p:nvSpPr>
        <p:spPr>
          <a:xfrm rot="5400000">
            <a:off x="4367024" y="2485276"/>
            <a:ext cx="216024" cy="216024"/>
          </a:xfrm>
          <a:prstGeom prst="triangle">
            <a:avLst/>
          </a:prstGeom>
          <a:solidFill>
            <a:srgbClr val="FF9900"/>
          </a:solidFill>
          <a:ln w="38100">
            <a:solidFill>
              <a:srgbClr val="FF99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8" name="Conexão recta 137"/>
          <p:cNvCxnSpPr/>
          <p:nvPr/>
        </p:nvCxnSpPr>
        <p:spPr>
          <a:xfrm>
            <a:off x="1556619" y="2966214"/>
            <a:ext cx="2318618" cy="12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Conexão recta 138"/>
          <p:cNvCxnSpPr/>
          <p:nvPr/>
        </p:nvCxnSpPr>
        <p:spPr>
          <a:xfrm flipV="1">
            <a:off x="1773337" y="3349594"/>
            <a:ext cx="2300635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Rectângulo arredondado 141"/>
          <p:cNvSpPr/>
          <p:nvPr/>
        </p:nvSpPr>
        <p:spPr>
          <a:xfrm>
            <a:off x="1769268" y="2987744"/>
            <a:ext cx="2105025" cy="337939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0" name="Rectângulo 139"/>
          <p:cNvSpPr/>
          <p:nvPr/>
        </p:nvSpPr>
        <p:spPr>
          <a:xfrm>
            <a:off x="1761779" y="2943642"/>
            <a:ext cx="2124075" cy="425574"/>
          </a:xfrm>
          <a:prstGeom prst="rect">
            <a:avLst/>
          </a:prstGeom>
          <a:solidFill>
            <a:srgbClr val="BBE0E3">
              <a:alpha val="1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5" name="Conexão recta 144"/>
          <p:cNvCxnSpPr/>
          <p:nvPr/>
        </p:nvCxnSpPr>
        <p:spPr>
          <a:xfrm>
            <a:off x="1632957" y="3394150"/>
            <a:ext cx="3241551" cy="0"/>
          </a:xfrm>
          <a:prstGeom prst="line">
            <a:avLst/>
          </a:prstGeom>
          <a:ln w="38100">
            <a:solidFill>
              <a:srgbClr val="FF99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riângulo isósceles 145"/>
          <p:cNvSpPr/>
          <p:nvPr/>
        </p:nvSpPr>
        <p:spPr>
          <a:xfrm rot="5400000">
            <a:off x="4377308" y="3285376"/>
            <a:ext cx="216024" cy="216024"/>
          </a:xfrm>
          <a:prstGeom prst="triangle">
            <a:avLst/>
          </a:prstGeom>
          <a:solidFill>
            <a:srgbClr val="FF9900"/>
          </a:solidFill>
          <a:ln w="38100">
            <a:solidFill>
              <a:srgbClr val="FF99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7" name="Conexão recta 146"/>
          <p:cNvCxnSpPr/>
          <p:nvPr/>
        </p:nvCxnSpPr>
        <p:spPr>
          <a:xfrm>
            <a:off x="1551856" y="3444845"/>
            <a:ext cx="2318618" cy="12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Conexão recta 147"/>
          <p:cNvCxnSpPr/>
          <p:nvPr/>
        </p:nvCxnSpPr>
        <p:spPr>
          <a:xfrm flipV="1">
            <a:off x="1768574" y="3828225"/>
            <a:ext cx="2300635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Rectângulo arredondado 148"/>
          <p:cNvSpPr/>
          <p:nvPr/>
        </p:nvSpPr>
        <p:spPr>
          <a:xfrm>
            <a:off x="1764505" y="3466375"/>
            <a:ext cx="2105025" cy="337939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0" name="Rectângulo 149"/>
          <p:cNvSpPr/>
          <p:nvPr/>
        </p:nvSpPr>
        <p:spPr>
          <a:xfrm>
            <a:off x="1757016" y="3422273"/>
            <a:ext cx="2124075" cy="425574"/>
          </a:xfrm>
          <a:prstGeom prst="rect">
            <a:avLst/>
          </a:prstGeom>
          <a:solidFill>
            <a:srgbClr val="BBE0E3">
              <a:alpha val="1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1" name="Conexão recta 150"/>
          <p:cNvCxnSpPr/>
          <p:nvPr/>
        </p:nvCxnSpPr>
        <p:spPr>
          <a:xfrm>
            <a:off x="1556619" y="3903474"/>
            <a:ext cx="2318618" cy="12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Conexão recta 151"/>
          <p:cNvCxnSpPr/>
          <p:nvPr/>
        </p:nvCxnSpPr>
        <p:spPr>
          <a:xfrm flipV="1">
            <a:off x="1773337" y="4286854"/>
            <a:ext cx="2300635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Rectângulo arredondado 152"/>
          <p:cNvSpPr/>
          <p:nvPr/>
        </p:nvSpPr>
        <p:spPr>
          <a:xfrm>
            <a:off x="1769268" y="3925004"/>
            <a:ext cx="2105025" cy="337939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4" name="Rectângulo 153"/>
          <p:cNvSpPr/>
          <p:nvPr/>
        </p:nvSpPr>
        <p:spPr>
          <a:xfrm>
            <a:off x="1761779" y="3880902"/>
            <a:ext cx="2124075" cy="425574"/>
          </a:xfrm>
          <a:prstGeom prst="rect">
            <a:avLst/>
          </a:prstGeom>
          <a:solidFill>
            <a:srgbClr val="BBE0E3">
              <a:alpha val="1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5" name="Conexão recta 154"/>
          <p:cNvCxnSpPr/>
          <p:nvPr/>
        </p:nvCxnSpPr>
        <p:spPr>
          <a:xfrm>
            <a:off x="1632957" y="4331410"/>
            <a:ext cx="3241551" cy="0"/>
          </a:xfrm>
          <a:prstGeom prst="line">
            <a:avLst/>
          </a:prstGeom>
          <a:ln w="38100">
            <a:solidFill>
              <a:srgbClr val="FF99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riângulo isósceles 155"/>
          <p:cNvSpPr/>
          <p:nvPr/>
        </p:nvSpPr>
        <p:spPr>
          <a:xfrm rot="5400000">
            <a:off x="4377308" y="4222636"/>
            <a:ext cx="216024" cy="216024"/>
          </a:xfrm>
          <a:prstGeom prst="triangle">
            <a:avLst/>
          </a:prstGeom>
          <a:solidFill>
            <a:srgbClr val="FF9900"/>
          </a:solidFill>
          <a:ln w="38100">
            <a:solidFill>
              <a:srgbClr val="FF99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7" name="Conexão recta 156"/>
          <p:cNvCxnSpPr/>
          <p:nvPr/>
        </p:nvCxnSpPr>
        <p:spPr>
          <a:xfrm>
            <a:off x="1551856" y="4382105"/>
            <a:ext cx="2318618" cy="12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Conexão recta 157"/>
          <p:cNvCxnSpPr/>
          <p:nvPr/>
        </p:nvCxnSpPr>
        <p:spPr>
          <a:xfrm flipV="1">
            <a:off x="1768574" y="4765485"/>
            <a:ext cx="2300635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Rectângulo arredondado 158"/>
          <p:cNvSpPr/>
          <p:nvPr/>
        </p:nvSpPr>
        <p:spPr>
          <a:xfrm>
            <a:off x="1764505" y="4403635"/>
            <a:ext cx="2105025" cy="337939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0" name="Rectângulo 159"/>
          <p:cNvSpPr/>
          <p:nvPr/>
        </p:nvSpPr>
        <p:spPr>
          <a:xfrm>
            <a:off x="1757016" y="4359533"/>
            <a:ext cx="2124075" cy="425574"/>
          </a:xfrm>
          <a:prstGeom prst="rect">
            <a:avLst/>
          </a:prstGeom>
          <a:solidFill>
            <a:srgbClr val="BBE0E3">
              <a:alpha val="1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1" name="Conexão recta 160"/>
          <p:cNvCxnSpPr/>
          <p:nvPr/>
        </p:nvCxnSpPr>
        <p:spPr>
          <a:xfrm>
            <a:off x="251520" y="3860324"/>
            <a:ext cx="4824536" cy="0"/>
          </a:xfrm>
          <a:prstGeom prst="line">
            <a:avLst/>
          </a:prstGeom>
          <a:ln w="19050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Conexão recta 161"/>
          <p:cNvCxnSpPr/>
          <p:nvPr/>
        </p:nvCxnSpPr>
        <p:spPr>
          <a:xfrm flipV="1">
            <a:off x="1555284" y="2963476"/>
            <a:ext cx="0" cy="2107664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Conexão recta 163"/>
          <p:cNvCxnSpPr/>
          <p:nvPr/>
        </p:nvCxnSpPr>
        <p:spPr>
          <a:xfrm flipV="1">
            <a:off x="4080024" y="3336816"/>
            <a:ext cx="0" cy="1726704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CaixaDeTexto 166"/>
          <p:cNvSpPr txBox="1"/>
          <p:nvPr/>
        </p:nvSpPr>
        <p:spPr>
          <a:xfrm>
            <a:off x="1143764" y="509362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+HV</a:t>
            </a:r>
            <a:endParaRPr lang="en-GB" dirty="0"/>
          </a:p>
        </p:txBody>
      </p:sp>
      <p:sp>
        <p:nvSpPr>
          <p:cNvPr id="168" name="CaixaDeTexto 167"/>
          <p:cNvSpPr txBox="1"/>
          <p:nvPr/>
        </p:nvSpPr>
        <p:spPr>
          <a:xfrm>
            <a:off x="3635896" y="509740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-HV</a:t>
            </a:r>
            <a:endParaRPr lang="en-GB" dirty="0"/>
          </a:p>
        </p:txBody>
      </p:sp>
      <p:sp>
        <p:nvSpPr>
          <p:cNvPr id="169" name="Text Box 19"/>
          <p:cNvSpPr txBox="1">
            <a:spLocks noChangeArrowheads="1"/>
          </p:cNvSpPr>
          <p:nvPr/>
        </p:nvSpPr>
        <p:spPr bwMode="auto">
          <a:xfrm>
            <a:off x="35496" y="3225200"/>
            <a:ext cx="14756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P</a:t>
            </a:r>
            <a:r>
              <a:rPr lang="en-US" baseline="-25000" dirty="0" smtClean="0"/>
              <a:t>3 </a:t>
            </a:r>
            <a:r>
              <a:rPr lang="en-US" dirty="0" smtClean="0"/>
              <a:t>5+5 Gaps</a:t>
            </a:r>
            <a:endParaRPr lang="en-US" dirty="0"/>
          </a:p>
        </p:txBody>
      </p:sp>
      <p:sp>
        <p:nvSpPr>
          <p:cNvPr id="170" name="Text Box 19"/>
          <p:cNvSpPr txBox="1">
            <a:spLocks noChangeArrowheads="1"/>
          </p:cNvSpPr>
          <p:nvPr/>
        </p:nvSpPr>
        <p:spPr bwMode="auto">
          <a:xfrm>
            <a:off x="35496" y="4080004"/>
            <a:ext cx="14756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P</a:t>
            </a:r>
            <a:r>
              <a:rPr lang="en-US" baseline="-25000" dirty="0" smtClean="0"/>
              <a:t>4 </a:t>
            </a:r>
            <a:r>
              <a:rPr lang="en-US" dirty="0" smtClean="0"/>
              <a:t>5+5 Gaps</a:t>
            </a:r>
            <a:endParaRPr lang="en-US" dirty="0"/>
          </a:p>
        </p:txBody>
      </p:sp>
      <p:sp>
        <p:nvSpPr>
          <p:cNvPr id="171" name="CaixaDeTexto 170"/>
          <p:cNvSpPr txBox="1"/>
          <p:nvPr/>
        </p:nvSpPr>
        <p:spPr>
          <a:xfrm>
            <a:off x="2298913" y="444964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module</a:t>
            </a:r>
            <a:endParaRPr lang="en-GB" sz="1200" dirty="0"/>
          </a:p>
        </p:txBody>
      </p:sp>
      <p:sp>
        <p:nvSpPr>
          <p:cNvPr id="172" name="CaixaDeTexto 171"/>
          <p:cNvSpPr txBox="1"/>
          <p:nvPr/>
        </p:nvSpPr>
        <p:spPr>
          <a:xfrm>
            <a:off x="2298913" y="396196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module</a:t>
            </a:r>
            <a:endParaRPr lang="en-GB" sz="1200" dirty="0"/>
          </a:p>
        </p:txBody>
      </p:sp>
      <p:sp>
        <p:nvSpPr>
          <p:cNvPr id="173" name="CaixaDeTexto 172"/>
          <p:cNvSpPr txBox="1"/>
          <p:nvPr/>
        </p:nvSpPr>
        <p:spPr>
          <a:xfrm>
            <a:off x="2298913" y="349714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module</a:t>
            </a:r>
            <a:endParaRPr lang="en-GB" sz="1200" dirty="0"/>
          </a:p>
        </p:txBody>
      </p:sp>
      <p:sp>
        <p:nvSpPr>
          <p:cNvPr id="174" name="CaixaDeTexto 173"/>
          <p:cNvSpPr txBox="1"/>
          <p:nvPr/>
        </p:nvSpPr>
        <p:spPr>
          <a:xfrm>
            <a:off x="2298913" y="300184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module</a:t>
            </a:r>
            <a:endParaRPr lang="en-GB" sz="1200" dirty="0"/>
          </a:p>
        </p:txBody>
      </p:sp>
      <p:sp>
        <p:nvSpPr>
          <p:cNvPr id="175" name="CaixaDeTexto 174"/>
          <p:cNvSpPr txBox="1"/>
          <p:nvPr/>
        </p:nvSpPr>
        <p:spPr>
          <a:xfrm>
            <a:off x="2298913" y="259036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module</a:t>
            </a:r>
            <a:endParaRPr lang="en-GB" sz="1200" dirty="0"/>
          </a:p>
        </p:txBody>
      </p:sp>
      <p:sp>
        <p:nvSpPr>
          <p:cNvPr id="176" name="CaixaDeTexto 175"/>
          <p:cNvSpPr txBox="1"/>
          <p:nvPr/>
        </p:nvSpPr>
        <p:spPr>
          <a:xfrm>
            <a:off x="2298913" y="2333507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module</a:t>
            </a:r>
            <a:endParaRPr lang="en-GB" sz="1200" dirty="0"/>
          </a:p>
        </p:txBody>
      </p:sp>
      <p:sp>
        <p:nvSpPr>
          <p:cNvPr id="177" name="CaixaDeTexto 176"/>
          <p:cNvSpPr txBox="1"/>
          <p:nvPr/>
        </p:nvSpPr>
        <p:spPr>
          <a:xfrm>
            <a:off x="2298913" y="208109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module</a:t>
            </a:r>
            <a:endParaRPr lang="en-GB" sz="1200" dirty="0"/>
          </a:p>
        </p:txBody>
      </p:sp>
      <p:sp>
        <p:nvSpPr>
          <p:cNvPr id="178" name="CaixaDeTexto 177"/>
          <p:cNvSpPr txBox="1"/>
          <p:nvPr/>
        </p:nvSpPr>
        <p:spPr>
          <a:xfrm>
            <a:off x="2298913" y="1800107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module</a:t>
            </a:r>
            <a:endParaRPr lang="en-GB" sz="1200" dirty="0"/>
          </a:p>
        </p:txBody>
      </p:sp>
      <p:sp>
        <p:nvSpPr>
          <p:cNvPr id="179" name="Text Box 39"/>
          <p:cNvSpPr txBox="1">
            <a:spLocks noChangeArrowheads="1"/>
          </p:cNvSpPr>
          <p:nvPr/>
        </p:nvSpPr>
        <p:spPr bwMode="auto">
          <a:xfrm>
            <a:off x="1907232" y="5471279"/>
            <a:ext cx="19446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500 mm</a:t>
            </a:r>
          </a:p>
        </p:txBody>
      </p:sp>
      <p:sp>
        <p:nvSpPr>
          <p:cNvPr id="180" name="Line 40"/>
          <p:cNvSpPr>
            <a:spLocks noChangeShapeType="1"/>
          </p:cNvSpPr>
          <p:nvPr/>
        </p:nvSpPr>
        <p:spPr bwMode="auto">
          <a:xfrm flipV="1">
            <a:off x="1762125" y="5466740"/>
            <a:ext cx="2205037" cy="95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82" name="CaixaDeTexto 181"/>
          <p:cNvSpPr txBox="1"/>
          <p:nvPr/>
        </p:nvSpPr>
        <p:spPr>
          <a:xfrm>
            <a:off x="0" y="580526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Gas mixture 90 % C</a:t>
            </a:r>
            <a:r>
              <a:rPr lang="en-GB" baseline="-25000" dirty="0" smtClean="0"/>
              <a:t>2</a:t>
            </a:r>
            <a:r>
              <a:rPr lang="en-GB" dirty="0" smtClean="0"/>
              <a:t>H</a:t>
            </a:r>
            <a:r>
              <a:rPr lang="en-GB" baseline="-25000" dirty="0"/>
              <a:t>2</a:t>
            </a:r>
            <a:r>
              <a:rPr lang="en-GB" dirty="0" smtClean="0"/>
              <a:t>F</a:t>
            </a:r>
            <a:r>
              <a:rPr lang="en-GB" baseline="-25000" dirty="0" smtClean="0"/>
              <a:t>4</a:t>
            </a:r>
            <a:r>
              <a:rPr lang="en-GB" dirty="0" smtClean="0"/>
              <a:t> and 10 % SF</a:t>
            </a:r>
            <a:r>
              <a:rPr lang="en-GB" baseline="-25000" dirty="0" smtClean="0"/>
              <a:t>6</a:t>
            </a:r>
            <a:r>
              <a:rPr lang="en-GB" dirty="0" smtClean="0"/>
              <a:t> @ 15 cm</a:t>
            </a:r>
            <a:r>
              <a:rPr lang="en-GB" baseline="30000" dirty="0" smtClean="0"/>
              <a:t>3</a:t>
            </a:r>
            <a:r>
              <a:rPr lang="en-GB" dirty="0" smtClean="0"/>
              <a:t>/min/module and slightly under atmospheric pressure to define correctly the gap width.</a:t>
            </a:r>
            <a:endParaRPr lang="en-GB" dirty="0"/>
          </a:p>
        </p:txBody>
      </p:sp>
      <p:sp>
        <p:nvSpPr>
          <p:cNvPr id="184" name="Rectângulo 183"/>
          <p:cNvSpPr/>
          <p:nvPr/>
        </p:nvSpPr>
        <p:spPr>
          <a:xfrm>
            <a:off x="1696443" y="2920579"/>
            <a:ext cx="2251670" cy="1899072"/>
          </a:xfrm>
          <a:prstGeom prst="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3" name="Rectângulo 182"/>
          <p:cNvSpPr/>
          <p:nvPr/>
        </p:nvSpPr>
        <p:spPr>
          <a:xfrm>
            <a:off x="1691680" y="1822450"/>
            <a:ext cx="2251670" cy="1042194"/>
          </a:xfrm>
          <a:prstGeom prst="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Text Box 6"/>
          <p:cNvSpPr txBox="1">
            <a:spLocks noChangeArrowheads="1"/>
          </p:cNvSpPr>
          <p:nvPr/>
        </p:nvSpPr>
        <p:spPr bwMode="auto">
          <a:xfrm>
            <a:off x="0" y="6608385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 smtClean="0">
                <a:solidFill>
                  <a:schemeClr val="bg2"/>
                </a:solidFill>
              </a:rPr>
              <a:t>RPC2014 Workshop	26-02-2014. Beijing	A</a:t>
            </a:r>
            <a:r>
              <a:rPr lang="en-US" sz="1200" i="1" dirty="0">
                <a:solidFill>
                  <a:schemeClr val="bg2"/>
                </a:solidFill>
              </a:rPr>
              <a:t>. Blanco   </a:t>
            </a:r>
            <a:r>
              <a:rPr lang="en-US" sz="1200" dirty="0" smtClean="0">
                <a:solidFill>
                  <a:schemeClr val="bg2"/>
                </a:solidFill>
              </a:rPr>
              <a:t>/  R. Ferreira Marques   JORNADAS LIP 2014  21-03-2014   </a:t>
            </a:r>
            <a:fld id="{3D577698-C328-4D39-897F-17204CCDE811}" type="slidenum">
              <a:rPr lang="en-US" sz="1200" smtClean="0">
                <a:solidFill>
                  <a:schemeClr val="bg2"/>
                </a:solidFill>
              </a:rPr>
              <a:t>9</a:t>
            </a:fld>
            <a:endParaRPr lang="en-US" sz="1200" dirty="0">
              <a:solidFill>
                <a:schemeClr val="bg2"/>
              </a:solidFill>
            </a:endParaRPr>
          </a:p>
        </p:txBody>
      </p:sp>
      <p:pic>
        <p:nvPicPr>
          <p:cNvPr id="90" name="Picture 15" descr="2012-11-04 17"/>
          <p:cNvPicPr>
            <a:picLocks noChangeAspect="1" noChangeArrowheads="1"/>
          </p:cNvPicPr>
          <p:nvPr/>
        </p:nvPicPr>
        <p:blipFill>
          <a:blip r:embed="rId2" cstate="print"/>
          <a:srcRect l="19781" r="14847"/>
          <a:stretch>
            <a:fillRect/>
          </a:stretch>
        </p:blipFill>
        <p:spPr bwMode="auto">
          <a:xfrm>
            <a:off x="6263007" y="1404332"/>
            <a:ext cx="1981401" cy="4040892"/>
          </a:xfrm>
          <a:prstGeom prst="rect">
            <a:avLst/>
          </a:prstGeom>
          <a:noFill/>
        </p:spPr>
      </p:pic>
      <p:sp>
        <p:nvSpPr>
          <p:cNvPr id="91" name="Line 37"/>
          <p:cNvSpPr>
            <a:spLocks noChangeShapeType="1"/>
          </p:cNvSpPr>
          <p:nvPr/>
        </p:nvSpPr>
        <p:spPr bwMode="auto">
          <a:xfrm>
            <a:off x="6588224" y="1843601"/>
            <a:ext cx="120806" cy="355906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93" name="Text Box 38"/>
          <p:cNvSpPr txBox="1">
            <a:spLocks noChangeArrowheads="1"/>
          </p:cNvSpPr>
          <p:nvPr/>
        </p:nvSpPr>
        <p:spPr bwMode="auto">
          <a:xfrm rot="16200000">
            <a:off x="5799560" y="3425750"/>
            <a:ext cx="12239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</a:rPr>
              <a:t>2000 mm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14803</TotalTime>
  <Words>1873</Words>
  <Application>Microsoft Office PowerPoint</Application>
  <PresentationFormat>Apresentação no Ecrã (4:3)</PresentationFormat>
  <Paragraphs>511</Paragraphs>
  <Slides>28</Slides>
  <Notes>2</Notes>
  <HiddenSlides>0</HiddenSlides>
  <MMClips>0</MMClips>
  <ScaleCrop>false</ScaleCrop>
  <HeadingPairs>
    <vt:vector size="8" baseType="variant">
      <vt:variant>
        <vt:lpstr>Tipos de letra usados</vt:lpstr>
      </vt:variant>
      <vt:variant>
        <vt:i4>11</vt:i4>
      </vt:variant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dos diapositivos</vt:lpstr>
      </vt:variant>
      <vt:variant>
        <vt:i4>28</vt:i4>
      </vt:variant>
    </vt:vector>
  </HeadingPairs>
  <TitlesOfParts>
    <vt:vector size="41" baseType="lpstr">
      <vt:lpstr>ＭＳ Ｐゴシック</vt:lpstr>
      <vt:lpstr>Arial</vt:lpstr>
      <vt:lpstr>Calibri</vt:lpstr>
      <vt:lpstr>Comic Sans MS</vt:lpstr>
      <vt:lpstr>Helvetica</vt:lpstr>
      <vt:lpstr>Impact</vt:lpstr>
      <vt:lpstr>Lucida Grande</vt:lpstr>
      <vt:lpstr>STIXGeneral</vt:lpstr>
      <vt:lpstr>Symbol</vt:lpstr>
      <vt:lpstr>Times New Roman</vt:lpstr>
      <vt:lpstr>Wingdings</vt:lpstr>
      <vt:lpstr>Default Design</vt:lpstr>
      <vt:lpstr>Equação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alberto</dc:creator>
  <cp:lastModifiedBy>Rui</cp:lastModifiedBy>
  <cp:revision>252</cp:revision>
  <dcterms:created xsi:type="dcterms:W3CDTF">2013-05-07T08:01:26Z</dcterms:created>
  <dcterms:modified xsi:type="dcterms:W3CDTF">2014-03-21T10:56:12Z</dcterms:modified>
</cp:coreProperties>
</file>