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6"/>
  </p:notesMasterIdLst>
  <p:handoutMasterIdLst>
    <p:handoutMasterId r:id="rId17"/>
  </p:handoutMasterIdLst>
  <p:sldIdLst>
    <p:sldId id="343" r:id="rId3"/>
    <p:sldId id="355" r:id="rId4"/>
    <p:sldId id="354" r:id="rId5"/>
    <p:sldId id="348" r:id="rId6"/>
    <p:sldId id="349" r:id="rId7"/>
    <p:sldId id="356" r:id="rId8"/>
    <p:sldId id="352" r:id="rId9"/>
    <p:sldId id="357" r:id="rId10"/>
    <p:sldId id="359" r:id="rId11"/>
    <p:sldId id="344" r:id="rId12"/>
    <p:sldId id="361" r:id="rId13"/>
    <p:sldId id="358" r:id="rId14"/>
    <p:sldId id="360" r:id="rId15"/>
  </p:sldIdLst>
  <p:sldSz cx="9144000" cy="6858000" type="screen4x3"/>
  <p:notesSz cx="7315200" cy="9601200"/>
  <p:defaultTextStyle>
    <a:defPPr>
      <a:defRPr lang="fr-FR"/>
    </a:defPPr>
    <a:lvl1pPr algn="l" rtl="0" eaLnBrk="0" fontAlgn="base" hangingPunct="0">
      <a:lnSpc>
        <a:spcPct val="30000"/>
      </a:lnSpc>
      <a:spcBef>
        <a:spcPct val="20000"/>
      </a:spcBef>
      <a:spcAft>
        <a:spcPct val="0"/>
      </a:spcAft>
      <a:defRPr sz="8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lnSpc>
        <a:spcPct val="30000"/>
      </a:lnSpc>
      <a:spcBef>
        <a:spcPct val="20000"/>
      </a:spcBef>
      <a:spcAft>
        <a:spcPct val="0"/>
      </a:spcAft>
      <a:defRPr sz="8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lnSpc>
        <a:spcPct val="30000"/>
      </a:lnSpc>
      <a:spcBef>
        <a:spcPct val="20000"/>
      </a:spcBef>
      <a:spcAft>
        <a:spcPct val="0"/>
      </a:spcAft>
      <a:defRPr sz="8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lnSpc>
        <a:spcPct val="30000"/>
      </a:lnSpc>
      <a:spcBef>
        <a:spcPct val="20000"/>
      </a:spcBef>
      <a:spcAft>
        <a:spcPct val="0"/>
      </a:spcAft>
      <a:defRPr sz="8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lnSpc>
        <a:spcPct val="30000"/>
      </a:lnSpc>
      <a:spcBef>
        <a:spcPct val="20000"/>
      </a:spcBef>
      <a:spcAft>
        <a:spcPct val="0"/>
      </a:spcAft>
      <a:defRPr sz="8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8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8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8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8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E" initials="N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26"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3300"/>
    <a:srgbClr val="FFFF00"/>
    <a:srgbClr val="D60093"/>
    <a:srgbClr val="800000"/>
    <a:srgbClr val="993300"/>
    <a:srgbClr val="00800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80" autoAdjust="0"/>
    <p:restoredTop sz="94744" autoAdjust="0"/>
  </p:normalViewPr>
  <p:slideViewPr>
    <p:cSldViewPr snapToGrid="0">
      <p:cViewPr>
        <p:scale>
          <a:sx n="80" d="100"/>
          <a:sy n="80" d="100"/>
        </p:scale>
        <p:origin x="-1302" y="198"/>
      </p:cViewPr>
      <p:guideLst>
        <p:guide orient="horz" pos="4307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5" d="100"/>
          <a:sy n="75" d="100"/>
        </p:scale>
        <p:origin x="-1858" y="-7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40075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 baseline="30000"/>
            </a:lvl1pPr>
          </a:lstStyle>
          <a:p>
            <a:endParaRPr lang="en-US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0675" y="0"/>
            <a:ext cx="3222625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 baseline="30000"/>
            </a:lvl1pPr>
          </a:lstStyle>
          <a:p>
            <a:endParaRPr lang="en-US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8600"/>
            <a:ext cx="3140075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 baseline="30000"/>
            </a:lvl1pPr>
          </a:lstStyle>
          <a:p>
            <a:endParaRPr lang="en-US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0675" y="9118600"/>
            <a:ext cx="3222625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 baseline="30000"/>
            </a:lvl1pPr>
          </a:lstStyle>
          <a:p>
            <a:fld id="{5D8BEC95-6637-4970-93A0-92657EB01D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802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8928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6" tIns="46323" rIns="92646" bIns="46323" numCol="1" anchor="t" anchorCtr="0" compatLnSpc="1">
            <a:prstTxWarp prst="textNoShape">
              <a:avLst/>
            </a:prstTxWarp>
          </a:bodyPr>
          <a:lstStyle>
            <a:lvl1pPr defTabSz="927100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1625" y="0"/>
            <a:ext cx="318928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6" tIns="46323" rIns="92646" bIns="46323" numCol="1" anchor="t" anchorCtr="0" compatLnSpc="1">
            <a:prstTxWarp prst="textNoShape">
              <a:avLst/>
            </a:prstTxWarp>
          </a:bodyPr>
          <a:lstStyle>
            <a:lvl1pPr algn="r" defTabSz="927100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92225" y="749300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06475" y="4575175"/>
            <a:ext cx="5372100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6" tIns="46323" rIns="92646" bIns="463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50350"/>
            <a:ext cx="318928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6" tIns="46323" rIns="92646" bIns="46323" numCol="1" anchor="b" anchorCtr="0" compatLnSpc="1">
            <a:prstTxWarp prst="textNoShape">
              <a:avLst/>
            </a:prstTxWarp>
          </a:bodyPr>
          <a:lstStyle>
            <a:lvl1pPr defTabSz="927100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endParaRPr lang="en-US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1625" y="9150350"/>
            <a:ext cx="318928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46" tIns="46323" rIns="92646" bIns="46323" numCol="1" anchor="b" anchorCtr="0" compatLnSpc="1">
            <a:prstTxWarp prst="textNoShape">
              <a:avLst/>
            </a:prstTxWarp>
          </a:bodyPr>
          <a:lstStyle>
            <a:lvl1pPr algn="r" defTabSz="927100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fld id="{49B432A9-08B1-44F5-A6C0-70C2F38473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679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C638F3-0416-476D-A03E-8487B17E8157}" type="slidenum">
              <a:rPr lang="en-US"/>
              <a:pPr/>
              <a:t>1</a:t>
            </a:fld>
            <a:endParaRPr lang="en-US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3813" y="750888"/>
            <a:ext cx="4800600" cy="3600450"/>
          </a:xfrm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6475" y="4573588"/>
            <a:ext cx="5372100" cy="42767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AF7E24-92EA-49C2-A829-02778D5B313F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2225" y="750888"/>
            <a:ext cx="4800600" cy="3600450"/>
          </a:xfrm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6475" y="4573588"/>
            <a:ext cx="5372100" cy="4276725"/>
          </a:xfrm>
        </p:spPr>
        <p:txBody>
          <a:bodyPr/>
          <a:lstStyle/>
          <a:p>
            <a:endParaRPr lang="pt-PT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AF7E24-92EA-49C2-A829-02778D5B313F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2225" y="750888"/>
            <a:ext cx="4800600" cy="3600450"/>
          </a:xfrm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6475" y="4573588"/>
            <a:ext cx="5372100" cy="4276725"/>
          </a:xfrm>
        </p:spPr>
        <p:txBody>
          <a:bodyPr/>
          <a:lstStyle/>
          <a:p>
            <a:endParaRPr lang="pt-PT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AF7E24-92EA-49C2-A829-02778D5B313F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2225" y="750888"/>
            <a:ext cx="4800600" cy="3600450"/>
          </a:xfrm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6475" y="4573588"/>
            <a:ext cx="5372100" cy="4276725"/>
          </a:xfrm>
        </p:spPr>
        <p:txBody>
          <a:bodyPr/>
          <a:lstStyle/>
          <a:p>
            <a:endParaRPr lang="pt-PT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Future options / reasons for upgrade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Future options / reasons for upgrade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D88717-3847-4633-B86C-511D832916CA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PT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9pPr>
          </a:lstStyle>
          <a:p>
            <a:pPr eaLnBrk="1" hangingPunct="1"/>
            <a:fld id="{56052B80-C6C4-4D62-8A7F-9E6455FE95BD}" type="slidenum">
              <a:rPr lang="en-US" altLang="en-US" sz="1300"/>
              <a:pPr eaLnBrk="1" hangingPunct="1"/>
              <a:t>4</a:t>
            </a:fld>
            <a:endParaRPr lang="en-US" altLang="en-US" sz="130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2225" y="749300"/>
            <a:ext cx="48006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omic Sans MS" pitchFamily="66" charset="0"/>
                <a:ea typeface="ＭＳ Ｐゴシック" charset="-128"/>
              </a:defRPr>
            </a:lvl9pPr>
          </a:lstStyle>
          <a:p>
            <a:pPr eaLnBrk="1" hangingPunct="1"/>
            <a:fld id="{E988449F-94D7-4BF5-B2B0-FC5383D3D8A0}" type="slidenum">
              <a:rPr lang="en-US" altLang="en-US" sz="1300"/>
              <a:pPr eaLnBrk="1" hangingPunct="1"/>
              <a:t>5</a:t>
            </a:fld>
            <a:endParaRPr lang="en-US" altLang="en-US" sz="130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92225" y="749300"/>
            <a:ext cx="48006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Future options / reasons for upgrade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CH" dirty="0" smtClean="0"/>
              <a:t>TPG</a:t>
            </a:r>
            <a:r>
              <a:rPr lang="fr-CH" baseline="0" dirty="0" smtClean="0"/>
              <a:t> primitives connections for Upgrade </a:t>
            </a:r>
            <a:r>
              <a:rPr lang="fr-CH" baseline="0" dirty="0" err="1" smtClean="0"/>
              <a:t>Step</a:t>
            </a:r>
            <a:r>
              <a:rPr lang="fr-CH" baseline="0" dirty="0" smtClean="0"/>
              <a:t> 1</a:t>
            </a:r>
            <a:endParaRPr lang="en-GB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CH" dirty="0" smtClean="0"/>
              <a:t>TPG</a:t>
            </a:r>
            <a:r>
              <a:rPr lang="fr-CH" baseline="0" dirty="0" smtClean="0"/>
              <a:t> primitives connections for Upgrade </a:t>
            </a:r>
            <a:r>
              <a:rPr lang="fr-CH" baseline="0" dirty="0" err="1" smtClean="0"/>
              <a:t>Step</a:t>
            </a:r>
            <a:r>
              <a:rPr lang="fr-CH" baseline="0" dirty="0" smtClean="0"/>
              <a:t> 1</a:t>
            </a:r>
            <a:endParaRPr lang="en-GB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Future options / reasons for upgrade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2FE513C-44C6-4968-8CB9-C595AB067F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03CBD0A-D7B8-436B-BBF1-BCAEBA86EE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DE1FE59-2432-4759-B8BF-0435EAEA8C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4A126B-9EC8-4E9B-BCF8-E9D5B21980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9D1AE6-BDD8-4B23-BBB4-DFB9AE7F82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725889-A758-41C3-81D1-9CC643271B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5C4713-95DA-4978-B35D-E514831A70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B0912F-4DEF-47F9-9CD4-87C768552D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6B38DB-63F0-429A-8395-C89F37149C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42A5A9-33F6-4316-A5CF-1F4B45BEEB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C01B69-8EAB-4E8E-BA45-8B86056E74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DA8B1FC-D00E-450B-885D-819C7D866B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79E463-0D25-4B28-AAF7-CE93FB1FA2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5B4EB2-D975-4828-B3B3-98C7E15F0D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993B0C-7FED-4031-8166-705D32C166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35C71E7-D271-4031-82ED-91A0E69BD0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78E2A73-D971-4C3B-AACB-5A110A301C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E418942-4C04-4414-9A6A-227BB87FF5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3BEF784-D7F0-4698-9DA3-F10810519A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ADB7259-91C7-453A-81BC-639174024B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7549B45-09CF-4F86-92A2-38A577AC70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6820503-9D6E-47AE-BAE2-DF529EE662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1" name="Picture 27" descr="tdr_light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 b="0"/>
            </a:lvl1pPr>
          </a:lstStyle>
          <a:p>
            <a:fld id="{BBC98EE9-11B5-4F6D-BCE5-F3A7C8B0B73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6781800" y="6248400"/>
            <a:ext cx="11922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1200" b="0"/>
              <a:t>José C. Da Silva</a:t>
            </a:r>
            <a:endParaRPr lang="en-US" sz="2400" b="0"/>
          </a:p>
        </p:txBody>
      </p:sp>
      <p:pic>
        <p:nvPicPr>
          <p:cNvPr id="1050" name="Picture 26" descr="cms_logo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138" y="320675"/>
            <a:ext cx="779462" cy="781050"/>
          </a:xfrm>
          <a:prstGeom prst="rect">
            <a:avLst/>
          </a:prstGeom>
          <a:noFill/>
        </p:spPr>
      </p:pic>
      <p:sp>
        <p:nvSpPr>
          <p:cNvPr id="1054" name="Text Box 30"/>
          <p:cNvSpPr txBox="1">
            <a:spLocks noChangeArrowheads="1"/>
          </p:cNvSpPr>
          <p:nvPr userDrawn="1"/>
        </p:nvSpPr>
        <p:spPr bwMode="auto">
          <a:xfrm>
            <a:off x="265113" y="6248400"/>
            <a:ext cx="3373437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marL="342900" indent="-342900"/>
            <a:r>
              <a:rPr lang="en-US" baseline="0" dirty="0" err="1" smtClean="0"/>
              <a:t>Jornadas</a:t>
            </a:r>
            <a:r>
              <a:rPr lang="en-US" baseline="0" dirty="0" smtClean="0"/>
              <a:t> LIP 2014,  </a:t>
            </a:r>
            <a:r>
              <a:rPr lang="en-US" baseline="0" dirty="0" err="1" smtClean="0"/>
              <a:t>Lisboa</a:t>
            </a:r>
            <a:endParaRPr lang="en-US" dirty="0"/>
          </a:p>
          <a:p>
            <a:pPr marL="342900" indent="-342900"/>
            <a:endParaRPr lang="en-US" dirty="0"/>
          </a:p>
        </p:txBody>
      </p:sp>
      <p:pic>
        <p:nvPicPr>
          <p:cNvPr id="1056" name="Picture 32" descr="BlackHole_cor-rgb"/>
          <p:cNvPicPr>
            <a:picLocks noChangeAspect="1" noChangeArrowheads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6725" y="320675"/>
            <a:ext cx="792163" cy="76993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400" b="0"/>
            </a:lvl1pPr>
          </a:lstStyle>
          <a:p>
            <a:endParaRPr lang="en-US"/>
          </a:p>
        </p:txBody>
      </p:sp>
      <p:sp>
        <p:nvSpPr>
          <p:cNvPr id="143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b="0"/>
            </a:lvl1pPr>
          </a:lstStyle>
          <a:p>
            <a:endParaRPr lang="en-US"/>
          </a:p>
        </p:txBody>
      </p:sp>
      <p:sp>
        <p:nvSpPr>
          <p:cNvPr id="143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 b="0"/>
            </a:lvl1pPr>
          </a:lstStyle>
          <a:p>
            <a:fld id="{FE0146DA-DD50-46FB-8F92-8E79A83B798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3" name="Text Box 3"/>
          <p:cNvSpPr txBox="1">
            <a:spLocks noChangeArrowheads="1"/>
          </p:cNvSpPr>
          <p:nvPr/>
        </p:nvSpPr>
        <p:spPr bwMode="auto">
          <a:xfrm>
            <a:off x="1123950" y="2373313"/>
            <a:ext cx="7315200" cy="1200329"/>
          </a:xfrm>
          <a:prstGeom prst="rect">
            <a:avLst/>
          </a:prstGeom>
          <a:solidFill>
            <a:srgbClr val="F4D2A4">
              <a:alpha val="50000"/>
            </a:srgbClr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400" dirty="0">
                <a:solidFill>
                  <a:schemeClr val="accent2"/>
                </a:solidFill>
              </a:rPr>
              <a:t>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400" dirty="0" smtClean="0">
                <a:solidFill>
                  <a:schemeClr val="accent2"/>
                </a:solidFill>
              </a:rPr>
              <a:t>LIP and the CMS Trigger Upgrade</a:t>
            </a:r>
            <a:endParaRPr lang="en-US" sz="2400" dirty="0">
              <a:solidFill>
                <a:schemeClr val="accent2"/>
              </a:solidFill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153606" name="Text Box 6"/>
          <p:cNvSpPr txBox="1">
            <a:spLocks noChangeArrowheads="1"/>
          </p:cNvSpPr>
          <p:nvPr/>
        </p:nvSpPr>
        <p:spPr bwMode="auto">
          <a:xfrm>
            <a:off x="3076626" y="3938890"/>
            <a:ext cx="3374416" cy="676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 marL="342900" indent="-342900" algn="ctr">
              <a:lnSpc>
                <a:spcPct val="100000"/>
              </a:lnSpc>
            </a:pPr>
            <a:r>
              <a:rPr lang="en-US" sz="1400" u="sng" dirty="0"/>
              <a:t>Jose DA </a:t>
            </a:r>
            <a:r>
              <a:rPr lang="en-US" sz="1400" u="sng" dirty="0" smtClean="0"/>
              <a:t>SILVA</a:t>
            </a:r>
          </a:p>
          <a:p>
            <a:pPr marL="342900" indent="-342900" algn="ctr">
              <a:lnSpc>
                <a:spcPct val="100000"/>
              </a:lnSpc>
            </a:pPr>
            <a:r>
              <a:rPr lang="en-US" sz="1400" dirty="0" smtClean="0"/>
              <a:t>On behalf of the LIP CMS Group</a:t>
            </a:r>
            <a:endParaRPr lang="en-US" sz="1400" dirty="0"/>
          </a:p>
          <a:p>
            <a:pPr marL="342900" indent="-342900"/>
            <a:endParaRPr lang="en-US" sz="1400" dirty="0"/>
          </a:p>
        </p:txBody>
      </p:sp>
      <p:sp>
        <p:nvSpPr>
          <p:cNvPr id="153607" name="Rectangle 7"/>
          <p:cNvSpPr>
            <a:spLocks noChangeArrowheads="1"/>
          </p:cNvSpPr>
          <p:nvPr/>
        </p:nvSpPr>
        <p:spPr bwMode="auto">
          <a:xfrm>
            <a:off x="1376363" y="323850"/>
            <a:ext cx="6702425" cy="7651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9900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endParaRPr lang="en-US" sz="24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Text Box 2"/>
          <p:cNvSpPr txBox="1">
            <a:spLocks noChangeArrowheads="1"/>
          </p:cNvSpPr>
          <p:nvPr/>
        </p:nvSpPr>
        <p:spPr bwMode="auto">
          <a:xfrm>
            <a:off x="3176588" y="503238"/>
            <a:ext cx="5084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endParaRPr lang="pt-PT" altLang="en-US" sz="2400" u="none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31427" name="Rectangle 3"/>
          <p:cNvSpPr>
            <a:spLocks noChangeArrowheads="1"/>
          </p:cNvSpPr>
          <p:nvPr/>
        </p:nvSpPr>
        <p:spPr bwMode="auto">
          <a:xfrm>
            <a:off x="2547938" y="534988"/>
            <a:ext cx="5884862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spcBef>
                <a:spcPct val="0"/>
              </a:spcBef>
              <a:defRPr sz="2400" b="1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spcBef>
                <a:spcPct val="0"/>
              </a:spcBef>
              <a:defRPr sz="2400" b="1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spcBef>
                <a:spcPct val="0"/>
              </a:spcBef>
              <a:defRPr sz="2400" b="1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spcBef>
                <a:spcPct val="0"/>
              </a:spcBef>
              <a:defRPr sz="2400" b="1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spcBef>
                <a:spcPct val="0"/>
              </a:spcBef>
              <a:defRPr sz="2400" b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u="none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 DO list</a:t>
            </a:r>
            <a:endParaRPr lang="en-US" altLang="en-US" u="none">
              <a:effectLst/>
            </a:endParaRPr>
          </a:p>
        </p:txBody>
      </p:sp>
      <p:sp>
        <p:nvSpPr>
          <p:cNvPr id="231428" name="Rectangle 4"/>
          <p:cNvSpPr>
            <a:spLocks noChangeArrowheads="1"/>
          </p:cNvSpPr>
          <p:nvPr/>
        </p:nvSpPr>
        <p:spPr bwMode="auto">
          <a:xfrm>
            <a:off x="1376363" y="323850"/>
            <a:ext cx="6702425" cy="7651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9900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endParaRPr lang="pt-PT" altLang="en-US" sz="1400" u="none">
              <a:effectLst/>
              <a:latin typeface="Times New Roman" pitchFamily="18" charset="0"/>
            </a:endParaRPr>
          </a:p>
        </p:txBody>
      </p:sp>
      <p:pic>
        <p:nvPicPr>
          <p:cNvPr id="231429" name="Picture 5" descr="BlackHole_cor-rgb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1963" y="323850"/>
            <a:ext cx="80962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1430" name="Rectangle 6"/>
          <p:cNvSpPr>
            <a:spLocks noChangeArrowheads="1"/>
          </p:cNvSpPr>
          <p:nvPr/>
        </p:nvSpPr>
        <p:spPr bwMode="auto">
          <a:xfrm>
            <a:off x="1692275" y="503238"/>
            <a:ext cx="588486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0"/>
              </a:spcBef>
              <a:defRPr sz="2400" b="1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spcBef>
                <a:spcPct val="0"/>
              </a:spcBef>
              <a:defRPr sz="2400" b="1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spcBef>
                <a:spcPct val="0"/>
              </a:spcBef>
              <a:defRPr sz="2400" b="1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spcBef>
                <a:spcPct val="0"/>
              </a:spcBef>
              <a:defRPr sz="2400" b="1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spcBef>
                <a:spcPct val="0"/>
              </a:spcBef>
              <a:defRPr sz="2400" b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u="none">
                <a:effectLst>
                  <a:outerShdw blurRad="38100" dist="38100" dir="2700000" algn="tl">
                    <a:srgbClr val="C0C0C0"/>
                  </a:outerShdw>
                </a:effectLst>
              </a:rPr>
              <a:t>Instalacao Cabos SLB (USC55)</a:t>
            </a:r>
          </a:p>
        </p:txBody>
      </p:sp>
      <p:pic>
        <p:nvPicPr>
          <p:cNvPr id="231434" name="Picture 10" descr="IMG_60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8913" y="0"/>
            <a:ext cx="51450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1433" name="Picture 9" descr="IMG_600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14400" y="0"/>
            <a:ext cx="49085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00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1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1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Text Box 2"/>
          <p:cNvSpPr txBox="1">
            <a:spLocks noChangeArrowheads="1"/>
          </p:cNvSpPr>
          <p:nvPr/>
        </p:nvSpPr>
        <p:spPr bwMode="auto">
          <a:xfrm>
            <a:off x="3176588" y="503238"/>
            <a:ext cx="5084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endParaRPr lang="pt-PT" altLang="en-US" sz="2400" u="none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31429" name="Picture 5" descr="BlackHole_cor-rgb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1963" y="323850"/>
            <a:ext cx="80962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P:\CMSproj\SLB_Cables\TopECAL side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9194" y="3345721"/>
            <a:ext cx="3795065" cy="284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P:\CMSproj\SLB_Cables\ECAL rack path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387" y="1571805"/>
            <a:ext cx="3300065" cy="440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247900" y="401638"/>
            <a:ext cx="5029200" cy="493712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en-US" kern="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SLB cables at P5</a:t>
            </a:r>
            <a:endParaRPr lang="en-US" kern="0" dirty="0" smtClean="0">
              <a:solidFill>
                <a:srgbClr val="006600"/>
              </a:solidFill>
            </a:endParaRPr>
          </a:p>
        </p:txBody>
      </p:sp>
      <p:pic>
        <p:nvPicPr>
          <p:cNvPr id="3076" name="Picture 4" descr="P:\CMSproj\SLB_Cables\topECAL-RCT side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7432" y="1115907"/>
            <a:ext cx="3697074" cy="277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50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1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1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Text Box 2"/>
          <p:cNvSpPr txBox="1">
            <a:spLocks noChangeArrowheads="1"/>
          </p:cNvSpPr>
          <p:nvPr/>
        </p:nvSpPr>
        <p:spPr bwMode="auto">
          <a:xfrm>
            <a:off x="3176588" y="503238"/>
            <a:ext cx="5084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endParaRPr lang="pt-PT" altLang="en-US" sz="2400" u="none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31429" name="Picture 5" descr="BlackHole_cor-rgb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1963" y="323850"/>
            <a:ext cx="80962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:\CMSproj\oslb_s\pictures\20140317_173822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81" b="8783"/>
          <a:stretch/>
        </p:blipFill>
        <p:spPr bwMode="auto">
          <a:xfrm>
            <a:off x="867403" y="1270684"/>
            <a:ext cx="3780797" cy="464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P:\CMSproj\oslb_s\pictures\ECAL Crate oSLB_Fiber Layout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4906" y="1299633"/>
            <a:ext cx="3467894" cy="462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962650" y="5934075"/>
            <a:ext cx="16818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 smtClean="0"/>
              <a:t>Future  with </a:t>
            </a:r>
            <a:r>
              <a:rPr lang="en-US" sz="1400" dirty="0" err="1" smtClean="0"/>
              <a:t>oSLBs</a:t>
            </a:r>
            <a:endParaRPr lang="en-GB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1933575" y="5905500"/>
            <a:ext cx="15984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 smtClean="0"/>
              <a:t>Present with SLBs</a:t>
            </a:r>
            <a:endParaRPr lang="en-GB" sz="1400" dirty="0"/>
          </a:p>
        </p:txBody>
      </p:sp>
      <p:sp>
        <p:nvSpPr>
          <p:cNvPr id="3" name="Oval 2"/>
          <p:cNvSpPr/>
          <p:nvPr/>
        </p:nvSpPr>
        <p:spPr bwMode="auto">
          <a:xfrm>
            <a:off x="6039059" y="2009670"/>
            <a:ext cx="914400" cy="3788229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6511332" y="2341266"/>
            <a:ext cx="894303" cy="3175279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3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2247900" y="401638"/>
            <a:ext cx="5029200" cy="493712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USC55 (CMS) ECAL Crates</a:t>
            </a:r>
          </a:p>
        </p:txBody>
      </p:sp>
    </p:spTree>
    <p:extLst>
      <p:ext uri="{BB962C8B-B14F-4D97-AF65-F5344CB8AC3E}">
        <p14:creationId xmlns:p14="http://schemas.microsoft.com/office/powerpoint/2010/main" val="92948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1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1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5" name="Text Box 3"/>
          <p:cNvSpPr txBox="1">
            <a:spLocks noChangeArrowheads="1"/>
          </p:cNvSpPr>
          <p:nvPr/>
        </p:nvSpPr>
        <p:spPr bwMode="auto">
          <a:xfrm>
            <a:off x="630169" y="1359056"/>
            <a:ext cx="8062912" cy="2785378"/>
          </a:xfrm>
          <a:prstGeom prst="rect">
            <a:avLst/>
          </a:prstGeom>
          <a:solidFill>
            <a:srgbClr val="F4CC99">
              <a:alpha val="8901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l">
              <a:buFontTx/>
              <a:buChar char="•"/>
              <a:defRPr/>
            </a:pPr>
            <a:endParaRPr lang="en-US" sz="2000" dirty="0">
              <a:solidFill>
                <a:schemeClr val="accent2"/>
              </a:solidFill>
            </a:endParaRPr>
          </a:p>
          <a:p>
            <a:pPr algn="l">
              <a:buFontTx/>
              <a:buChar char="•"/>
              <a:defRPr/>
            </a:pPr>
            <a:endParaRPr lang="en-US" sz="2000" dirty="0" smtClean="0">
              <a:solidFill>
                <a:schemeClr val="accent2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</a:rPr>
              <a:t>oSLB</a:t>
            </a:r>
            <a:r>
              <a:rPr lang="en-US" sz="2000" dirty="0" smtClean="0">
                <a:solidFill>
                  <a:schemeClr val="accent2"/>
                </a:solidFill>
              </a:rPr>
              <a:t> and </a:t>
            </a:r>
            <a:r>
              <a:rPr lang="en-US" sz="2000" dirty="0" err="1" smtClean="0">
                <a:solidFill>
                  <a:schemeClr val="accent2"/>
                </a:solidFill>
              </a:rPr>
              <a:t>oRM</a:t>
            </a:r>
            <a:r>
              <a:rPr lang="en-US" sz="2000" dirty="0" smtClean="0">
                <a:solidFill>
                  <a:schemeClr val="accent2"/>
                </a:solidFill>
              </a:rPr>
              <a:t> PCB production and validation is completed.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chemeClr val="accent2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1800" dirty="0" smtClean="0">
                <a:solidFill>
                  <a:schemeClr val="accent2"/>
                </a:solidFill>
              </a:rPr>
              <a:t>1300 boards tested and programmed</a:t>
            </a:r>
          </a:p>
          <a:p>
            <a:pPr algn="l">
              <a:buFontTx/>
              <a:buChar char="•"/>
              <a:defRPr/>
            </a:pPr>
            <a:endParaRPr lang="en-US" sz="2000" dirty="0" smtClean="0">
              <a:solidFill>
                <a:schemeClr val="accent2"/>
              </a:solidFill>
            </a:endParaRPr>
          </a:p>
          <a:p>
            <a:pPr algn="l">
              <a:buFontTx/>
              <a:buChar char="•"/>
              <a:defRPr/>
            </a:pPr>
            <a:endParaRPr lang="en-US" sz="2000" dirty="0" smtClean="0">
              <a:solidFill>
                <a:schemeClr val="accent2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Install a full Barrel and one </a:t>
            </a:r>
            <a:r>
              <a:rPr lang="en-US" sz="2000" dirty="0" err="1" smtClean="0">
                <a:solidFill>
                  <a:schemeClr val="accent2"/>
                </a:solidFill>
              </a:rPr>
              <a:t>Endcap</a:t>
            </a:r>
            <a:r>
              <a:rPr lang="en-US" sz="2000" dirty="0">
                <a:solidFill>
                  <a:schemeClr val="accent2"/>
                </a:solidFill>
              </a:rPr>
              <a:t>  </a:t>
            </a:r>
            <a:r>
              <a:rPr lang="en-US" sz="2000" dirty="0" smtClean="0">
                <a:solidFill>
                  <a:schemeClr val="accent2"/>
                </a:solidFill>
              </a:rPr>
              <a:t>section with </a:t>
            </a:r>
            <a:r>
              <a:rPr lang="en-US" sz="2000" dirty="0" err="1" smtClean="0">
                <a:solidFill>
                  <a:schemeClr val="accent2"/>
                </a:solidFill>
              </a:rPr>
              <a:t>oSLBs</a:t>
            </a:r>
            <a:endParaRPr lang="en-US" sz="2000" dirty="0" smtClean="0">
              <a:solidFill>
                <a:schemeClr val="accent2"/>
              </a:solidFill>
            </a:endParaRPr>
          </a:p>
          <a:p>
            <a:pPr algn="l">
              <a:defRPr/>
            </a:pPr>
            <a:endParaRPr lang="en-US" sz="2000" dirty="0" smtClean="0">
              <a:solidFill>
                <a:schemeClr val="accent2"/>
              </a:solidFill>
            </a:endParaRPr>
          </a:p>
          <a:p>
            <a:pPr algn="l"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and the equivalent </a:t>
            </a:r>
            <a:r>
              <a:rPr lang="en-US" sz="2000" dirty="0" err="1" smtClean="0">
                <a:solidFill>
                  <a:schemeClr val="accent2"/>
                </a:solidFill>
              </a:rPr>
              <a:t>oRMs</a:t>
            </a:r>
            <a:r>
              <a:rPr lang="en-US" sz="2000" dirty="0" smtClean="0">
                <a:solidFill>
                  <a:schemeClr val="accent2"/>
                </a:solidFill>
              </a:rPr>
              <a:t> on the RCT side (NOW!)</a:t>
            </a:r>
          </a:p>
          <a:p>
            <a:pPr algn="l">
              <a:defRPr/>
            </a:pPr>
            <a:endParaRPr lang="en-US" sz="2000" dirty="0" smtClean="0">
              <a:solidFill>
                <a:schemeClr val="accent2"/>
              </a:solidFill>
            </a:endParaRPr>
          </a:p>
          <a:p>
            <a:pPr algn="l">
              <a:defRPr/>
            </a:pPr>
            <a:endParaRPr lang="en-US" sz="2000" dirty="0">
              <a:solidFill>
                <a:schemeClr val="accent2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Proceed with the replacement of the copper cables by the fibers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en-US" sz="2000" dirty="0" smtClean="0">
              <a:solidFill>
                <a:schemeClr val="accent2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chemeClr val="accent2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Commissioning (and maintenance) of the full system in global runs</a:t>
            </a:r>
          </a:p>
          <a:p>
            <a:pPr algn="l">
              <a:buFontTx/>
              <a:buChar char="•"/>
              <a:defRPr/>
            </a:pPr>
            <a:endParaRPr lang="en-US" sz="2000" dirty="0">
              <a:solidFill>
                <a:schemeClr val="accent2"/>
              </a:solidFill>
            </a:endParaRPr>
          </a:p>
          <a:p>
            <a:pPr algn="l">
              <a:buFontTx/>
              <a:buChar char="•"/>
              <a:defRPr/>
            </a:pPr>
            <a:endParaRPr lang="en-US" sz="2000" dirty="0" smtClean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1265FA-CB86-4E37-9FD4-5EDEA65FCDA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247900" y="401638"/>
            <a:ext cx="5029200" cy="493712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en-US" kern="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Status and planning</a:t>
            </a:r>
            <a:endParaRPr lang="en-US" kern="0" dirty="0" smtClean="0">
              <a:solidFill>
                <a:srgbClr val="006600"/>
              </a:solidFill>
            </a:endParaRPr>
          </a:p>
        </p:txBody>
      </p:sp>
      <p:pic>
        <p:nvPicPr>
          <p:cNvPr id="4098" name="Picture 2" descr="P:\CMSproj\oRM\pictures\RCT_oRMx28 test bench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0120" y="4216400"/>
            <a:ext cx="3666891" cy="207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P:\CMSproj\oslb_s\pictures\TCC_oSLB x28  test bench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500" y="4254500"/>
            <a:ext cx="357097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02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6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6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6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69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69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5" name="Text Box 3"/>
          <p:cNvSpPr txBox="1">
            <a:spLocks noChangeArrowheads="1"/>
          </p:cNvSpPr>
          <p:nvPr/>
        </p:nvSpPr>
        <p:spPr bwMode="auto">
          <a:xfrm>
            <a:off x="595313" y="1687512"/>
            <a:ext cx="8062912" cy="3684587"/>
          </a:xfrm>
          <a:prstGeom prst="rect">
            <a:avLst/>
          </a:prstGeom>
          <a:solidFill>
            <a:srgbClr val="F4CC99">
              <a:alpha val="8901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l">
              <a:buFontTx/>
              <a:buChar char="•"/>
              <a:defRPr/>
            </a:pPr>
            <a:endParaRPr lang="en-US" sz="2000" dirty="0">
              <a:solidFill>
                <a:schemeClr val="accent2"/>
              </a:solidFill>
            </a:endParaRPr>
          </a:p>
          <a:p>
            <a:pPr algn="l">
              <a:buFontTx/>
              <a:buChar char="•"/>
              <a:defRPr/>
            </a:pPr>
            <a:endParaRPr lang="en-US" sz="2000" dirty="0" smtClean="0">
              <a:solidFill>
                <a:schemeClr val="accent2"/>
              </a:solidFill>
            </a:endParaRPr>
          </a:p>
          <a:p>
            <a:pPr algn="l">
              <a:buFontTx/>
              <a:buChar char="•"/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Among other things, at CMS LIP is responsible by :</a:t>
            </a:r>
          </a:p>
          <a:p>
            <a:pPr lvl="1">
              <a:lnSpc>
                <a:spcPct val="150000"/>
              </a:lnSpc>
              <a:buFontTx/>
              <a:buChar char="•"/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Readout of the ECAL data Channels</a:t>
            </a:r>
          </a:p>
          <a:p>
            <a:pPr lvl="2">
              <a:lnSpc>
                <a:spcPct val="150000"/>
              </a:lnSpc>
              <a:buFontTx/>
              <a:buChar char="•"/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Data Concentrator Cards - DCCs</a:t>
            </a:r>
          </a:p>
          <a:p>
            <a:pPr lvl="2">
              <a:lnSpc>
                <a:spcPct val="150000"/>
              </a:lnSpc>
              <a:buFontTx/>
              <a:buChar char="•"/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Software </a:t>
            </a:r>
          </a:p>
          <a:p>
            <a:pPr lvl="1">
              <a:lnSpc>
                <a:spcPct val="150000"/>
              </a:lnSpc>
              <a:buFontTx/>
              <a:buChar char="•"/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TPG alignment from HCAL and ECAL to RCT</a:t>
            </a:r>
          </a:p>
          <a:p>
            <a:pPr lvl="2">
              <a:lnSpc>
                <a:spcPct val="150000"/>
              </a:lnSpc>
              <a:buFontTx/>
              <a:buChar char="•"/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Synchronization and Link Boards (SLB)</a:t>
            </a:r>
          </a:p>
          <a:p>
            <a:pPr lvl="2">
              <a:lnSpc>
                <a:spcPct val="150000"/>
              </a:lnSpc>
              <a:buFontTx/>
              <a:buChar char="•"/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Software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1265FA-CB86-4E37-9FD4-5EDEA65FCDA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5" name="Picture 4" descr="C~00001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5813" y="4145329"/>
            <a:ext cx="1055687" cy="667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dcc_v1_fullyequi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4975" y="1990725"/>
            <a:ext cx="1715469" cy="149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247900" y="401638"/>
            <a:ext cx="5029200" cy="493712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en-US" kern="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LIP CMS ECAL </a:t>
            </a:r>
            <a:endParaRPr lang="en-US" kern="0" dirty="0" smtClean="0">
              <a:solidFill>
                <a:srgbClr val="0066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44899" y="3601421"/>
            <a:ext cx="706908" cy="18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54</a:t>
            </a:r>
            <a:endParaRPr lang="en-GB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7438358" y="4953229"/>
            <a:ext cx="706908" cy="18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1080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67262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6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6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6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6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6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6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 descr="CMS 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5575"/>
            <a:ext cx="9036050" cy="607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812800" y="120650"/>
            <a:ext cx="1641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1600" u="none" dirty="0">
                <a:effectLst/>
                <a:latin typeface="Arial" charset="0"/>
              </a:rPr>
              <a:t>Silicon Tracker</a:t>
            </a:r>
          </a:p>
        </p:txBody>
      </p:sp>
      <p:sp>
        <p:nvSpPr>
          <p:cNvPr id="164868" name="Line 4"/>
          <p:cNvSpPr>
            <a:spLocks noChangeShapeType="1"/>
          </p:cNvSpPr>
          <p:nvPr/>
        </p:nvSpPr>
        <p:spPr bwMode="auto">
          <a:xfrm>
            <a:off x="1916113" y="509588"/>
            <a:ext cx="1600200" cy="2111375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4869" name="Text Box 5"/>
          <p:cNvSpPr txBox="1">
            <a:spLocks noChangeArrowheads="1"/>
          </p:cNvSpPr>
          <p:nvPr/>
        </p:nvSpPr>
        <p:spPr bwMode="auto">
          <a:xfrm>
            <a:off x="4370388" y="273050"/>
            <a:ext cx="7350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1600" u="none">
                <a:solidFill>
                  <a:srgbClr val="00CC00"/>
                </a:solidFill>
                <a:effectLst/>
                <a:latin typeface="Arial" charset="0"/>
              </a:rPr>
              <a:t>ECAL</a:t>
            </a:r>
          </a:p>
        </p:txBody>
      </p:sp>
      <p:sp>
        <p:nvSpPr>
          <p:cNvPr id="164870" name="Line 6"/>
          <p:cNvSpPr>
            <a:spLocks noChangeShapeType="1"/>
          </p:cNvSpPr>
          <p:nvPr/>
        </p:nvSpPr>
        <p:spPr bwMode="auto">
          <a:xfrm flipH="1">
            <a:off x="3910013" y="906463"/>
            <a:ext cx="381000" cy="1539875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4871" name="Line 7"/>
          <p:cNvSpPr>
            <a:spLocks noChangeShapeType="1"/>
          </p:cNvSpPr>
          <p:nvPr/>
        </p:nvSpPr>
        <p:spPr bwMode="auto">
          <a:xfrm>
            <a:off x="4953000" y="1219200"/>
            <a:ext cx="730250" cy="22098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4872" name="Text Box 8"/>
          <p:cNvSpPr txBox="1">
            <a:spLocks noChangeArrowheads="1"/>
          </p:cNvSpPr>
          <p:nvPr/>
        </p:nvSpPr>
        <p:spPr bwMode="auto">
          <a:xfrm>
            <a:off x="6858000" y="762000"/>
            <a:ext cx="7461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1600" u="none">
                <a:solidFill>
                  <a:srgbClr val="FF9900"/>
                </a:solidFill>
                <a:effectLst/>
                <a:latin typeface="Arial" charset="0"/>
              </a:rPr>
              <a:t>HCAL</a:t>
            </a:r>
          </a:p>
        </p:txBody>
      </p:sp>
      <p:sp>
        <p:nvSpPr>
          <p:cNvPr id="164873" name="Line 9"/>
          <p:cNvSpPr>
            <a:spLocks noChangeShapeType="1"/>
          </p:cNvSpPr>
          <p:nvPr/>
        </p:nvSpPr>
        <p:spPr bwMode="auto">
          <a:xfrm flipH="1">
            <a:off x="4267200" y="990600"/>
            <a:ext cx="2679700" cy="1463675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4874" name="Text Box 10"/>
          <p:cNvSpPr txBox="1">
            <a:spLocks noChangeArrowheads="1"/>
          </p:cNvSpPr>
          <p:nvPr/>
        </p:nvSpPr>
        <p:spPr bwMode="auto">
          <a:xfrm>
            <a:off x="573088" y="4468813"/>
            <a:ext cx="1041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1600" u="none">
                <a:solidFill>
                  <a:srgbClr val="777777"/>
                </a:solidFill>
                <a:effectLst/>
                <a:latin typeface="Arial" charset="0"/>
              </a:rPr>
              <a:t>Solenoid</a:t>
            </a:r>
          </a:p>
        </p:txBody>
      </p:sp>
      <p:sp>
        <p:nvSpPr>
          <p:cNvPr id="164875" name="Line 11"/>
          <p:cNvSpPr>
            <a:spLocks noChangeShapeType="1"/>
          </p:cNvSpPr>
          <p:nvPr/>
        </p:nvSpPr>
        <p:spPr bwMode="auto">
          <a:xfrm flipV="1">
            <a:off x="974725" y="3200400"/>
            <a:ext cx="2530475" cy="121285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4876" name="Text Box 12"/>
          <p:cNvSpPr txBox="1">
            <a:spLocks noChangeArrowheads="1"/>
          </p:cNvSpPr>
          <p:nvPr/>
        </p:nvSpPr>
        <p:spPr bwMode="auto">
          <a:xfrm>
            <a:off x="4114800" y="5638800"/>
            <a:ext cx="1592263" cy="581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1600" u="none">
                <a:effectLst/>
                <a:latin typeface="Arial" charset="0"/>
              </a:rPr>
              <a:t>Muon Chambers</a:t>
            </a:r>
          </a:p>
        </p:txBody>
      </p:sp>
      <p:sp>
        <p:nvSpPr>
          <p:cNvPr id="164877" name="Line 13"/>
          <p:cNvSpPr>
            <a:spLocks noChangeShapeType="1"/>
          </p:cNvSpPr>
          <p:nvPr/>
        </p:nvSpPr>
        <p:spPr bwMode="auto">
          <a:xfrm flipH="1" flipV="1">
            <a:off x="4800600" y="4191000"/>
            <a:ext cx="152400" cy="16002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4878" name="Line 14"/>
          <p:cNvSpPr>
            <a:spLocks noChangeShapeType="1"/>
          </p:cNvSpPr>
          <p:nvPr/>
        </p:nvSpPr>
        <p:spPr bwMode="auto">
          <a:xfrm flipV="1">
            <a:off x="4953000" y="4800600"/>
            <a:ext cx="1524000" cy="9906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4879" name="Text Box 15"/>
          <p:cNvSpPr txBox="1">
            <a:spLocks noChangeArrowheads="1"/>
          </p:cNvSpPr>
          <p:nvPr/>
        </p:nvSpPr>
        <p:spPr bwMode="auto">
          <a:xfrm>
            <a:off x="1905000" y="5105400"/>
            <a:ext cx="13795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1600" u="none">
                <a:solidFill>
                  <a:schemeClr val="hlink"/>
                </a:solidFill>
                <a:effectLst/>
                <a:latin typeface="Arial" charset="0"/>
              </a:rPr>
              <a:t>Return Yoke</a:t>
            </a:r>
          </a:p>
        </p:txBody>
      </p:sp>
      <p:sp>
        <p:nvSpPr>
          <p:cNvPr id="164880" name="Line 16"/>
          <p:cNvSpPr>
            <a:spLocks noChangeShapeType="1"/>
          </p:cNvSpPr>
          <p:nvPr/>
        </p:nvSpPr>
        <p:spPr bwMode="auto">
          <a:xfrm flipV="1">
            <a:off x="3248025" y="4038600"/>
            <a:ext cx="942975" cy="1235075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4881" name="Line 17"/>
          <p:cNvSpPr>
            <a:spLocks noChangeShapeType="1"/>
          </p:cNvSpPr>
          <p:nvPr/>
        </p:nvSpPr>
        <p:spPr bwMode="auto">
          <a:xfrm flipV="1">
            <a:off x="3248025" y="4648200"/>
            <a:ext cx="2847975" cy="625475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4882" name="Line 18"/>
          <p:cNvSpPr>
            <a:spLocks noChangeShapeType="1"/>
          </p:cNvSpPr>
          <p:nvPr/>
        </p:nvSpPr>
        <p:spPr bwMode="auto">
          <a:xfrm flipH="1">
            <a:off x="6019800" y="990600"/>
            <a:ext cx="914400" cy="2132013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4883" name="Text Box 19"/>
          <p:cNvSpPr txBox="1">
            <a:spLocks noChangeArrowheads="1"/>
          </p:cNvSpPr>
          <p:nvPr/>
        </p:nvSpPr>
        <p:spPr bwMode="auto">
          <a:xfrm>
            <a:off x="3724275" y="654050"/>
            <a:ext cx="77152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1600" u="none">
                <a:solidFill>
                  <a:srgbClr val="00CC00"/>
                </a:solidFill>
                <a:effectLst/>
                <a:latin typeface="Arial" charset="0"/>
              </a:rPr>
              <a:t>Barrel</a:t>
            </a:r>
          </a:p>
        </p:txBody>
      </p:sp>
      <p:sp>
        <p:nvSpPr>
          <p:cNvPr id="164884" name="Text Box 20"/>
          <p:cNvSpPr txBox="1">
            <a:spLocks noChangeArrowheads="1"/>
          </p:cNvSpPr>
          <p:nvPr/>
        </p:nvSpPr>
        <p:spPr bwMode="auto">
          <a:xfrm>
            <a:off x="4468813" y="638175"/>
            <a:ext cx="1092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1600" u="none">
                <a:solidFill>
                  <a:srgbClr val="00CC00"/>
                </a:solidFill>
                <a:effectLst/>
                <a:latin typeface="Arial" charset="0"/>
              </a:rPr>
              <a:t>+ Endcap</a:t>
            </a:r>
          </a:p>
        </p:txBody>
      </p:sp>
      <p:sp>
        <p:nvSpPr>
          <p:cNvPr id="164885" name="Line 21"/>
          <p:cNvSpPr>
            <a:spLocks noChangeShapeType="1"/>
          </p:cNvSpPr>
          <p:nvPr/>
        </p:nvSpPr>
        <p:spPr bwMode="auto">
          <a:xfrm>
            <a:off x="2030413" y="1230313"/>
            <a:ext cx="182562" cy="2365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4886" name="Text Box 22"/>
          <p:cNvSpPr txBox="1">
            <a:spLocks noChangeArrowheads="1"/>
          </p:cNvSpPr>
          <p:nvPr/>
        </p:nvSpPr>
        <p:spPr bwMode="auto">
          <a:xfrm>
            <a:off x="7389813" y="0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pt-PT" altLang="en-US" sz="3200" b="0" u="none">
              <a:effectLst/>
              <a:latin typeface="Times New Roman" pitchFamily="18" charset="0"/>
            </a:endParaRPr>
          </a:p>
        </p:txBody>
      </p:sp>
      <p:sp>
        <p:nvSpPr>
          <p:cNvPr id="164887" name="AutoShape 23"/>
          <p:cNvSpPr>
            <a:spLocks/>
          </p:cNvSpPr>
          <p:nvPr/>
        </p:nvSpPr>
        <p:spPr bwMode="auto">
          <a:xfrm rot="5400000">
            <a:off x="4610100" y="-342900"/>
            <a:ext cx="228600" cy="1981200"/>
          </a:xfrm>
          <a:prstGeom prst="leftBrace">
            <a:avLst>
              <a:gd name="adj1" fmla="val 72222"/>
              <a:gd name="adj2" fmla="val 50000"/>
            </a:avLst>
          </a:prstGeom>
          <a:noFill/>
          <a:ln w="19050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500553"/>
      </p:ext>
    </p:extLst>
  </p:cSld>
  <p:clrMapOvr>
    <a:masterClrMapping/>
  </p:clrMapOvr>
  <p:transition advTm="24224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3" descr="P:\Guides\backup\ecal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889" y="858838"/>
            <a:ext cx="7145337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895892" y="6502269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  <a:latin typeface="Arial"/>
              </a:rPr>
              <a:t> </a:t>
            </a:r>
            <a:fld id="{6135DBCF-7892-AD4B-8141-C2BF8ED07A82}" type="slidenum">
              <a:rPr lang="en-US" smtClean="0">
                <a:solidFill>
                  <a:prstClr val="white">
                    <a:lumMod val="50000"/>
                  </a:prstClr>
                </a:solidFill>
                <a:latin typeface="Arial"/>
              </a:rPr>
              <a:pPr/>
              <a:t>4</a:t>
            </a:fld>
            <a:endParaRPr lang="en-US" dirty="0">
              <a:solidFill>
                <a:prstClr val="white">
                  <a:lumMod val="50000"/>
                </a:prstClr>
              </a:solidFill>
              <a:latin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24257" y="238753"/>
            <a:ext cx="3078792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dirty="0" smtClean="0"/>
          </a:p>
          <a:p>
            <a:r>
              <a:rPr lang="en-US" sz="1800" dirty="0" smtClean="0"/>
              <a:t>ECAL  Barrel 61200 </a:t>
            </a:r>
            <a:r>
              <a:rPr lang="en-US" sz="1800" dirty="0" err="1" smtClean="0"/>
              <a:t>cristais</a:t>
            </a:r>
            <a:r>
              <a:rPr lang="en-US" sz="1800" dirty="0" smtClean="0"/>
              <a:t>  </a:t>
            </a:r>
            <a:endParaRPr lang="en-GB" sz="1800" dirty="0"/>
          </a:p>
        </p:txBody>
      </p:sp>
      <p:cxnSp>
        <p:nvCxnSpPr>
          <p:cNvPr id="7" name="Straight Connector 6"/>
          <p:cNvCxnSpPr/>
          <p:nvPr/>
        </p:nvCxnSpPr>
        <p:spPr bwMode="auto">
          <a:xfrm flipH="1">
            <a:off x="4857750" y="1552575"/>
            <a:ext cx="1190626" cy="1133475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flipH="1">
            <a:off x="5162551" y="2028825"/>
            <a:ext cx="1485899" cy="87630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4857750" y="2686050"/>
            <a:ext cx="342900" cy="219075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 rot="19286985">
            <a:off x="5256777" y="2237996"/>
            <a:ext cx="832279" cy="1829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FF00"/>
                </a:solidFill>
              </a:rPr>
              <a:t>1700 </a:t>
            </a:r>
            <a:r>
              <a:rPr lang="en-US" sz="1400" dirty="0" err="1" smtClean="0">
                <a:solidFill>
                  <a:srgbClr val="FFFF00"/>
                </a:solidFill>
              </a:rPr>
              <a:t>xtals</a:t>
            </a:r>
            <a:endParaRPr lang="en-GB" sz="1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19208"/>
      </p:ext>
    </p:extLst>
  </p:cSld>
  <p:clrMapOvr>
    <a:masterClrMapping/>
  </p:clrMapOvr>
  <p:transition advTm="832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E:\photos\cms\20130319_1623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1052513"/>
            <a:ext cx="7302500" cy="547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895892" y="6502269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white">
                    <a:lumMod val="50000"/>
                  </a:prstClr>
                </a:solidFill>
                <a:latin typeface="Arial"/>
              </a:rPr>
              <a:t> </a:t>
            </a:r>
            <a:fld id="{6135DBCF-7892-AD4B-8141-C2BF8ED07A82}" type="slidenum">
              <a:rPr lang="en-US" smtClean="0">
                <a:solidFill>
                  <a:prstClr val="white">
                    <a:lumMod val="50000"/>
                  </a:prstClr>
                </a:solidFill>
                <a:latin typeface="Arial"/>
              </a:rPr>
              <a:pPr/>
              <a:t>5</a:t>
            </a:fld>
            <a:endParaRPr lang="en-US" dirty="0">
              <a:solidFill>
                <a:prstClr val="white">
                  <a:lumMod val="50000"/>
                </a:prstClr>
              </a:solidFill>
              <a:latin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2813" y="300591"/>
            <a:ext cx="4762919" cy="48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 smtClean="0"/>
          </a:p>
          <a:p>
            <a:pPr>
              <a:lnSpc>
                <a:spcPct val="100000"/>
              </a:lnSpc>
            </a:pPr>
            <a:r>
              <a:rPr lang="en-US" sz="1800" dirty="0" smtClean="0"/>
              <a:t>ECAL End Caps – 7000 </a:t>
            </a:r>
            <a:r>
              <a:rPr lang="en-US" sz="1800" dirty="0" err="1" smtClean="0"/>
              <a:t>xtals</a:t>
            </a:r>
            <a:r>
              <a:rPr lang="en-US" sz="1800" dirty="0" smtClean="0"/>
              <a:t> / ENDCAP</a:t>
            </a:r>
            <a:endParaRPr lang="en-GB" sz="18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287108" y="698500"/>
            <a:ext cx="199292" cy="2425700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3020804"/>
      </p:ext>
    </p:extLst>
  </p:cSld>
  <p:clrMapOvr>
    <a:masterClrMapping/>
  </p:clrMapOvr>
  <p:transition advTm="832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5" name="Text Box 3"/>
          <p:cNvSpPr txBox="1">
            <a:spLocks noChangeArrowheads="1"/>
          </p:cNvSpPr>
          <p:nvPr/>
        </p:nvSpPr>
        <p:spPr bwMode="auto">
          <a:xfrm>
            <a:off x="509588" y="1630362"/>
            <a:ext cx="8062912" cy="4093428"/>
          </a:xfrm>
          <a:prstGeom prst="rect">
            <a:avLst/>
          </a:prstGeom>
          <a:solidFill>
            <a:srgbClr val="F4CC99">
              <a:alpha val="8901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l">
              <a:buFontTx/>
              <a:buChar char="•"/>
              <a:defRPr/>
            </a:pPr>
            <a:endParaRPr lang="en-US" sz="2000" dirty="0">
              <a:solidFill>
                <a:schemeClr val="accent2"/>
              </a:solidFill>
            </a:endParaRPr>
          </a:p>
          <a:p>
            <a:pPr algn="l">
              <a:buFontTx/>
              <a:buChar char="•"/>
              <a:defRPr/>
            </a:pPr>
            <a:endParaRPr lang="en-US" sz="2000" dirty="0" smtClean="0">
              <a:solidFill>
                <a:schemeClr val="accent2"/>
              </a:solidFill>
            </a:endParaRPr>
          </a:p>
          <a:p>
            <a:pPr algn="l">
              <a:buFontTx/>
              <a:buChar char="•"/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Higher Luminosity and number of occurrences per BX’s from the LHC</a:t>
            </a:r>
          </a:p>
          <a:p>
            <a:pPr algn="l">
              <a:buFontTx/>
              <a:buChar char="•"/>
              <a:defRPr/>
            </a:pPr>
            <a:endParaRPr lang="en-US" sz="2000" dirty="0">
              <a:solidFill>
                <a:schemeClr val="accent2"/>
              </a:solidFill>
            </a:endParaRPr>
          </a:p>
          <a:p>
            <a:pPr lvl="1">
              <a:buFontTx/>
              <a:buChar char="•"/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Factor 10 more</a:t>
            </a:r>
          </a:p>
          <a:p>
            <a:pPr algn="l">
              <a:buFontTx/>
              <a:buChar char="•"/>
              <a:defRPr/>
            </a:pPr>
            <a:endParaRPr lang="en-US" sz="2000" dirty="0">
              <a:solidFill>
                <a:schemeClr val="accent2"/>
              </a:solidFill>
            </a:endParaRPr>
          </a:p>
          <a:p>
            <a:pPr algn="l">
              <a:defRPr/>
            </a:pPr>
            <a:endParaRPr lang="en-US" sz="2000" dirty="0" smtClean="0">
              <a:solidFill>
                <a:schemeClr val="accent2"/>
              </a:solidFill>
            </a:endParaRPr>
          </a:p>
          <a:p>
            <a:pPr>
              <a:lnSpc>
                <a:spcPct val="100000"/>
              </a:lnSpc>
              <a:buFontTx/>
              <a:buChar char="•"/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 Trigger needs to have faster decisions, more complex, decide among much more simultaneous occurrences</a:t>
            </a:r>
          </a:p>
          <a:p>
            <a:pPr>
              <a:lnSpc>
                <a:spcPct val="100000"/>
              </a:lnSpc>
              <a:buFontTx/>
              <a:buChar char="•"/>
              <a:defRPr/>
            </a:pPr>
            <a:endParaRPr lang="en-US" sz="2000" dirty="0" smtClean="0">
              <a:solidFill>
                <a:schemeClr val="accent2"/>
              </a:solidFill>
            </a:endParaRPr>
          </a:p>
          <a:p>
            <a:pPr>
              <a:lnSpc>
                <a:spcPct val="100000"/>
              </a:lnSpc>
              <a:buFontTx/>
              <a:buChar char="•"/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New electronics go optical</a:t>
            </a:r>
          </a:p>
          <a:p>
            <a:pPr lvl="1">
              <a:lnSpc>
                <a:spcPct val="100000"/>
              </a:lnSpc>
              <a:buFontTx/>
              <a:buChar char="•"/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While designing/studying   the new Trigger , we need to keep the current one</a:t>
            </a:r>
          </a:p>
          <a:p>
            <a:pPr lvl="1">
              <a:lnSpc>
                <a:spcPct val="100000"/>
              </a:lnSpc>
              <a:buFontTx/>
              <a:buChar char="•"/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Use 4.8Gbps Dual TX optical devices  on “old systems” </a:t>
            </a:r>
          </a:p>
          <a:p>
            <a:pPr>
              <a:lnSpc>
                <a:spcPct val="150000"/>
              </a:lnSpc>
              <a:buFontTx/>
              <a:buChar char="•"/>
              <a:defRPr/>
            </a:pPr>
            <a:endParaRPr lang="en-US" sz="2000" dirty="0" smtClean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1265FA-CB86-4E37-9FD4-5EDEA65FCDA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247900" y="401638"/>
            <a:ext cx="5029200" cy="493712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en-US" kern="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Why Upgrade the Trigger path?</a:t>
            </a:r>
            <a:endParaRPr lang="en-US" kern="0" dirty="0" smtClean="0">
              <a:solidFill>
                <a:srgbClr val="006600"/>
              </a:solidFill>
            </a:endParaRPr>
          </a:p>
        </p:txBody>
      </p:sp>
      <p:pic>
        <p:nvPicPr>
          <p:cNvPr id="8" name="Picture 13" descr="P:\CMSproj\oslb_s\pictures\oslbv3-data-tcc6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4112" y="5140286"/>
            <a:ext cx="1458913" cy="1094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331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6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6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6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6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69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Font typeface="+mj-lt"/>
              <a:buNone/>
              <a:defRPr/>
            </a:pPr>
            <a:fld id="{273464C9-C738-4923-A95C-229787DEFDE3}" type="slidenum">
              <a:rPr lang="en-US" smtClean="0"/>
              <a:pPr>
                <a:buFont typeface="+mj-lt"/>
                <a:buNone/>
                <a:defRPr/>
              </a:pPr>
              <a:t>7</a:t>
            </a:fld>
            <a:endParaRPr lang="en-US" dirty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705600" y="3819525"/>
            <a:ext cx="1752600" cy="2047875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1400" dirty="0">
                <a:solidFill>
                  <a:schemeClr val="tx1"/>
                </a:solidFill>
                <a:ea typeface="AppleGothic" charset="-127"/>
              </a:rPr>
              <a:t>Regional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1400" dirty="0">
                <a:solidFill>
                  <a:schemeClr val="tx1"/>
                </a:solidFill>
                <a:ea typeface="AppleGothic" charset="-127"/>
              </a:rPr>
              <a:t>Calorimeter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1400" dirty="0">
                <a:solidFill>
                  <a:schemeClr val="tx1"/>
                </a:solidFill>
                <a:ea typeface="AppleGothic" charset="-127"/>
              </a:rPr>
              <a:t>Trigger</a:t>
            </a: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2883141" y="4502649"/>
            <a:ext cx="1600200" cy="1295400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  <a:ea typeface="AppleGothic" charset="-127"/>
              </a:rPr>
              <a:t>ECAL TCCs</a:t>
            </a:r>
            <a:endParaRPr lang="en-US" sz="1600" dirty="0">
              <a:solidFill>
                <a:schemeClr val="tx1"/>
              </a:solidFill>
              <a:ea typeface="AppleGothic" charset="-127"/>
            </a:endParaRPr>
          </a:p>
        </p:txBody>
      </p:sp>
      <p:sp>
        <p:nvSpPr>
          <p:cNvPr id="9" name="Line 15"/>
          <p:cNvSpPr>
            <a:spLocks noChangeShapeType="1"/>
          </p:cNvSpPr>
          <p:nvPr/>
        </p:nvSpPr>
        <p:spPr bwMode="auto">
          <a:xfrm flipH="1">
            <a:off x="1847743" y="3363928"/>
            <a:ext cx="1202074" cy="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H="1" flipV="1">
            <a:off x="4467224" y="5314950"/>
            <a:ext cx="2285539" cy="16272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1655958" y="3036482"/>
            <a:ext cx="1447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1200" dirty="0" smtClean="0">
                <a:solidFill>
                  <a:schemeClr val="tx1"/>
                </a:solidFill>
                <a:ea typeface="AppleGothic" charset="-127"/>
              </a:rPr>
              <a:t>HCAL FE Optical</a:t>
            </a:r>
          </a:p>
        </p:txBody>
      </p:sp>
      <p:sp>
        <p:nvSpPr>
          <p:cNvPr id="21" name="Line 15"/>
          <p:cNvSpPr>
            <a:spLocks noChangeShapeType="1"/>
          </p:cNvSpPr>
          <p:nvPr/>
        </p:nvSpPr>
        <p:spPr bwMode="auto">
          <a:xfrm flipH="1" flipV="1">
            <a:off x="8458200" y="50292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8382000" y="4724400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solidFill>
                  <a:schemeClr val="tx1"/>
                </a:solidFill>
                <a:ea typeface="AppleGothic" charset="-127"/>
              </a:rPr>
              <a:t>To DAQ</a:t>
            </a: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8296275" y="5053013"/>
            <a:ext cx="990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1200" dirty="0">
                <a:solidFill>
                  <a:schemeClr val="tx1"/>
                </a:solidFill>
                <a:ea typeface="AppleGothic" charset="-127"/>
              </a:rPr>
              <a:t>Via GCT</a:t>
            </a:r>
          </a:p>
        </p:txBody>
      </p:sp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3065979" y="2750905"/>
            <a:ext cx="1331360" cy="1204645"/>
          </a:xfrm>
          <a:prstGeom prst="rect">
            <a:avLst/>
          </a:prstGeom>
          <a:solidFill>
            <a:srgbClr val="0066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1600" dirty="0">
                <a:solidFill>
                  <a:srgbClr val="FFFF00"/>
                </a:solidFill>
                <a:ea typeface="AppleGothic" charset="-127"/>
              </a:rPr>
              <a:t>HCAL </a:t>
            </a:r>
            <a:r>
              <a:rPr lang="en-US" sz="1600" dirty="0" smtClean="0">
                <a:solidFill>
                  <a:srgbClr val="FFFF00"/>
                </a:solidFill>
                <a:ea typeface="AppleGothic" charset="-127"/>
              </a:rPr>
              <a:t>HTR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endParaRPr lang="en-US" sz="1600" dirty="0">
              <a:solidFill>
                <a:srgbClr val="FFFF00"/>
              </a:solidFill>
              <a:ea typeface="AppleGothic" charset="-127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1600" dirty="0">
                <a:solidFill>
                  <a:srgbClr val="FFFF00"/>
                </a:solidFill>
                <a:ea typeface="AppleGothic" charset="-127"/>
              </a:rPr>
              <a:t> Cards</a:t>
            </a:r>
          </a:p>
        </p:txBody>
      </p:sp>
      <p:sp>
        <p:nvSpPr>
          <p:cNvPr id="35" name="Rectangle 6"/>
          <p:cNvSpPr>
            <a:spLocks noChangeArrowheads="1"/>
          </p:cNvSpPr>
          <p:nvPr/>
        </p:nvSpPr>
        <p:spPr bwMode="auto">
          <a:xfrm>
            <a:off x="6693614" y="4563439"/>
            <a:ext cx="990600" cy="5334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1400" dirty="0" smtClean="0">
                <a:solidFill>
                  <a:schemeClr val="tx1"/>
                </a:solidFill>
                <a:ea typeface="AppleGothic" charset="-127"/>
              </a:rPr>
              <a:t>RXs</a:t>
            </a:r>
            <a:endParaRPr lang="en-US" sz="1400" dirty="0">
              <a:solidFill>
                <a:schemeClr val="tx1"/>
              </a:solidFill>
              <a:ea typeface="AppleGothic" charset="-127"/>
            </a:endParaRPr>
          </a:p>
        </p:txBody>
      </p:sp>
      <p:sp>
        <p:nvSpPr>
          <p:cNvPr id="39" name="Rectangle 6"/>
          <p:cNvSpPr>
            <a:spLocks noChangeArrowheads="1"/>
          </p:cNvSpPr>
          <p:nvPr/>
        </p:nvSpPr>
        <p:spPr bwMode="auto">
          <a:xfrm>
            <a:off x="3389258" y="3329481"/>
            <a:ext cx="990600" cy="428625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1400" dirty="0" smtClean="0">
                <a:solidFill>
                  <a:schemeClr val="tx1"/>
                </a:solidFill>
                <a:ea typeface="AppleGothic" charset="-127"/>
              </a:rPr>
              <a:t>SLBs</a:t>
            </a:r>
            <a:endParaRPr lang="en-US" sz="1400" dirty="0">
              <a:solidFill>
                <a:schemeClr val="tx1"/>
              </a:solidFill>
              <a:ea typeface="AppleGothic" charset="-127"/>
            </a:endParaRPr>
          </a:p>
        </p:txBody>
      </p:sp>
      <p:sp>
        <p:nvSpPr>
          <p:cNvPr id="32" name="Rectangle 2"/>
          <p:cNvSpPr txBox="1">
            <a:spLocks noChangeArrowheads="1"/>
          </p:cNvSpPr>
          <p:nvPr/>
        </p:nvSpPr>
        <p:spPr>
          <a:xfrm>
            <a:off x="2247900" y="401638"/>
            <a:ext cx="5029200" cy="493712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en-US" kern="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Today’s Implementation</a:t>
            </a:r>
            <a:endParaRPr lang="en-US" kern="0" dirty="0" smtClean="0">
              <a:solidFill>
                <a:srgbClr val="006600"/>
              </a:solidFill>
            </a:endParaRPr>
          </a:p>
        </p:txBody>
      </p:sp>
      <p:sp>
        <p:nvSpPr>
          <p:cNvPr id="36" name="Line 15"/>
          <p:cNvSpPr>
            <a:spLocks noChangeShapeType="1"/>
          </p:cNvSpPr>
          <p:nvPr/>
        </p:nvSpPr>
        <p:spPr bwMode="auto">
          <a:xfrm flipH="1" flipV="1">
            <a:off x="4381500" y="3590925"/>
            <a:ext cx="2448865" cy="136092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" name="Line 15"/>
          <p:cNvSpPr>
            <a:spLocks noChangeShapeType="1"/>
          </p:cNvSpPr>
          <p:nvPr/>
        </p:nvSpPr>
        <p:spPr bwMode="auto">
          <a:xfrm flipH="1">
            <a:off x="1666768" y="5183203"/>
            <a:ext cx="1202074" cy="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" name="Text Box 9"/>
          <p:cNvSpPr txBox="1">
            <a:spLocks noChangeArrowheads="1"/>
          </p:cNvSpPr>
          <p:nvPr/>
        </p:nvSpPr>
        <p:spPr bwMode="auto">
          <a:xfrm>
            <a:off x="1474983" y="4855757"/>
            <a:ext cx="1447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1200" dirty="0" smtClean="0">
                <a:solidFill>
                  <a:schemeClr val="tx1"/>
                </a:solidFill>
                <a:ea typeface="AppleGothic" charset="-127"/>
              </a:rPr>
              <a:t>ECAL FE Optical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1219200" y="3981450"/>
            <a:ext cx="209550" cy="504825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Rectangle 6"/>
          <p:cNvSpPr>
            <a:spLocks noChangeArrowheads="1"/>
          </p:cNvSpPr>
          <p:nvPr/>
        </p:nvSpPr>
        <p:spPr bwMode="auto">
          <a:xfrm>
            <a:off x="6712664" y="5230189"/>
            <a:ext cx="990600" cy="5334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1400" dirty="0" smtClean="0">
                <a:solidFill>
                  <a:schemeClr val="tx1"/>
                </a:solidFill>
                <a:ea typeface="AppleGothic" charset="-127"/>
              </a:rPr>
              <a:t>RXs</a:t>
            </a:r>
            <a:endParaRPr lang="en-US" sz="1400" dirty="0">
              <a:solidFill>
                <a:schemeClr val="tx1"/>
              </a:solidFill>
              <a:ea typeface="AppleGothic" charset="-127"/>
            </a:endParaRPr>
          </a:p>
        </p:txBody>
      </p:sp>
      <p:sp>
        <p:nvSpPr>
          <p:cNvPr id="46" name="Rectangle 6"/>
          <p:cNvSpPr>
            <a:spLocks noChangeArrowheads="1"/>
          </p:cNvSpPr>
          <p:nvPr/>
        </p:nvSpPr>
        <p:spPr bwMode="auto">
          <a:xfrm>
            <a:off x="3494033" y="5101131"/>
            <a:ext cx="990600" cy="428625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1400" dirty="0" smtClean="0">
                <a:solidFill>
                  <a:schemeClr val="tx1"/>
                </a:solidFill>
                <a:ea typeface="AppleGothic" charset="-127"/>
              </a:rPr>
              <a:t>SLBs</a:t>
            </a:r>
            <a:endParaRPr lang="en-US" sz="1400" dirty="0">
              <a:solidFill>
                <a:schemeClr val="tx1"/>
              </a:solidFill>
              <a:ea typeface="AppleGothic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57725" y="4743450"/>
            <a:ext cx="18357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 dirty="0" smtClean="0"/>
              <a:t>Cables, 4 pairs @1,2Gb/s</a:t>
            </a:r>
            <a:endParaRPr lang="en-GB" sz="1200" dirty="0"/>
          </a:p>
        </p:txBody>
      </p:sp>
      <p:pic>
        <p:nvPicPr>
          <p:cNvPr id="47" name="Picture 2" descr="CMS larg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225" y="3409949"/>
            <a:ext cx="2196426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0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Font typeface="+mj-lt"/>
              <a:buNone/>
              <a:defRPr/>
            </a:pPr>
            <a:fld id="{273464C9-C738-4923-A95C-229787DEFDE3}" type="slidenum">
              <a:rPr lang="en-US" smtClean="0"/>
              <a:pPr>
                <a:buFont typeface="+mj-lt"/>
                <a:buNone/>
                <a:defRPr/>
              </a:pPr>
              <a:t>8</a:t>
            </a:fld>
            <a:endParaRPr lang="en-US" dirty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705600" y="3819525"/>
            <a:ext cx="1752600" cy="2047875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1400" dirty="0">
                <a:solidFill>
                  <a:schemeClr val="tx1"/>
                </a:solidFill>
                <a:ea typeface="AppleGothic" charset="-127"/>
              </a:rPr>
              <a:t>Regional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1400" dirty="0">
                <a:solidFill>
                  <a:schemeClr val="tx1"/>
                </a:solidFill>
                <a:ea typeface="AppleGothic" charset="-127"/>
              </a:rPr>
              <a:t>Calorimeter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1400" dirty="0">
                <a:solidFill>
                  <a:schemeClr val="tx1"/>
                </a:solidFill>
                <a:ea typeface="AppleGothic" charset="-127"/>
              </a:rPr>
              <a:t>Trigger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3047141" y="1262009"/>
            <a:ext cx="1381019" cy="1162692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1600" dirty="0">
                <a:solidFill>
                  <a:schemeClr val="tx1"/>
                </a:solidFill>
                <a:ea typeface="AppleGothic" charset="-127"/>
              </a:rPr>
              <a:t>HCAL </a:t>
            </a:r>
            <a:r>
              <a:rPr lang="en-US" sz="1600" dirty="0" err="1">
                <a:solidFill>
                  <a:schemeClr val="tx1"/>
                </a:solidFill>
                <a:ea typeface="AppleGothic" charset="-127"/>
              </a:rPr>
              <a:t>uHTR</a:t>
            </a:r>
            <a:endParaRPr lang="en-US" sz="1600" dirty="0">
              <a:solidFill>
                <a:schemeClr val="tx1"/>
              </a:solidFill>
              <a:ea typeface="AppleGothic" charset="-127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1600" dirty="0">
                <a:solidFill>
                  <a:schemeClr val="tx1"/>
                </a:solidFill>
                <a:ea typeface="AppleGothic" charset="-127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ea typeface="AppleGothic" charset="-127"/>
              </a:rPr>
              <a:t>Cards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1600" dirty="0" smtClean="0">
                <a:ea typeface="AppleGothic" charset="-127"/>
              </a:rPr>
              <a:t>(Q2 2013 (?)</a:t>
            </a:r>
            <a:endParaRPr lang="en-US" sz="1600" dirty="0" smtClean="0">
              <a:solidFill>
                <a:schemeClr val="tx1"/>
              </a:solidFill>
              <a:ea typeface="AppleGothic" charset="-127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2883141" y="4502649"/>
            <a:ext cx="1600200" cy="1295400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1600" dirty="0" smtClean="0">
                <a:solidFill>
                  <a:schemeClr val="tx1"/>
                </a:solidFill>
                <a:ea typeface="AppleGothic" charset="-127"/>
              </a:rPr>
              <a:t>ECAL TCCs</a:t>
            </a:r>
            <a:endParaRPr lang="en-US" sz="1600" dirty="0">
              <a:solidFill>
                <a:schemeClr val="tx1"/>
              </a:solidFill>
              <a:ea typeface="AppleGothic" charset="-127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715874" y="1550542"/>
            <a:ext cx="1752600" cy="1524000"/>
          </a:xfrm>
          <a:prstGeom prst="rect">
            <a:avLst/>
          </a:prstGeom>
          <a:solidFill>
            <a:srgbClr val="FFCC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1400" dirty="0">
                <a:solidFill>
                  <a:schemeClr val="tx1"/>
                </a:solidFill>
                <a:ea typeface="AppleGothic" charset="-127"/>
              </a:rPr>
              <a:t>SLHC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1400" dirty="0">
                <a:solidFill>
                  <a:schemeClr val="tx1"/>
                </a:solidFill>
                <a:ea typeface="AppleGothic" charset="-127"/>
              </a:rPr>
              <a:t>RCT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1400" dirty="0">
                <a:solidFill>
                  <a:schemeClr val="tx1"/>
                </a:solidFill>
                <a:ea typeface="AppleGothic" charset="-127"/>
              </a:rPr>
              <a:t>Cal Trigger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1400" dirty="0">
                <a:solidFill>
                  <a:schemeClr val="tx1"/>
                </a:solidFill>
                <a:ea typeface="AppleGothic" charset="-127"/>
              </a:rPr>
              <a:t>Processor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1400" dirty="0" smtClean="0">
                <a:solidFill>
                  <a:schemeClr val="tx1"/>
                </a:solidFill>
                <a:ea typeface="AppleGothic" charset="-127"/>
              </a:rPr>
              <a:t>Cards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dirty="0" smtClean="0">
                <a:ea typeface="AppleGothic" charset="-127"/>
              </a:rPr>
              <a:t>(Q2 2012)</a:t>
            </a:r>
            <a:r>
              <a:rPr lang="en-US" sz="1400" dirty="0" smtClean="0">
                <a:solidFill>
                  <a:schemeClr val="tx1"/>
                </a:solidFill>
                <a:ea typeface="AppleGothic" charset="-127"/>
              </a:rPr>
              <a:t> </a:t>
            </a:r>
            <a:endParaRPr lang="en-US" sz="1400" dirty="0">
              <a:solidFill>
                <a:schemeClr val="tx1"/>
              </a:solidFill>
              <a:ea typeface="AppleGothic" charset="-127"/>
            </a:endParaRPr>
          </a:p>
        </p:txBody>
      </p:sp>
      <p:sp>
        <p:nvSpPr>
          <p:cNvPr id="9" name="Line 15"/>
          <p:cNvSpPr>
            <a:spLocks noChangeShapeType="1"/>
          </p:cNvSpPr>
          <p:nvPr/>
        </p:nvSpPr>
        <p:spPr bwMode="auto">
          <a:xfrm flipH="1">
            <a:off x="1276349" y="2401903"/>
            <a:ext cx="249467" cy="100804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6705600" y="5181600"/>
            <a:ext cx="990600" cy="533400"/>
          </a:xfrm>
          <a:prstGeom prst="rect">
            <a:avLst/>
          </a:prstGeom>
          <a:solidFill>
            <a:srgbClr val="EB798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1400" dirty="0" smtClean="0">
                <a:solidFill>
                  <a:schemeClr val="tx1"/>
                </a:solidFill>
                <a:ea typeface="AppleGothic" charset="-127"/>
              </a:rPr>
              <a:t>ORMs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dirty="0" smtClean="0">
                <a:ea typeface="AppleGothic" charset="-127"/>
              </a:rPr>
              <a:t>(Q4 2012)</a:t>
            </a:r>
            <a:endParaRPr lang="en-US" sz="1400" dirty="0">
              <a:solidFill>
                <a:schemeClr val="tx1"/>
              </a:solidFill>
              <a:ea typeface="AppleGothic" charset="-127"/>
            </a:endParaRP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H="1" flipV="1">
            <a:off x="4438649" y="5324475"/>
            <a:ext cx="2285539" cy="16272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198633" y="2045882"/>
            <a:ext cx="1447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1200" dirty="0" smtClean="0">
                <a:solidFill>
                  <a:schemeClr val="tx1"/>
                </a:solidFill>
                <a:ea typeface="AppleGothic" charset="-127"/>
              </a:rPr>
              <a:t>HCAL FE Optical</a:t>
            </a:r>
          </a:p>
        </p:txBody>
      </p:sp>
      <p:sp>
        <p:nvSpPr>
          <p:cNvPr id="20" name="Line 15"/>
          <p:cNvSpPr>
            <a:spLocks noChangeShapeType="1"/>
          </p:cNvSpPr>
          <p:nvPr/>
        </p:nvSpPr>
        <p:spPr bwMode="auto">
          <a:xfrm flipH="1" flipV="1">
            <a:off x="8458200" y="21336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" name="Line 15"/>
          <p:cNvSpPr>
            <a:spLocks noChangeShapeType="1"/>
          </p:cNvSpPr>
          <p:nvPr/>
        </p:nvSpPr>
        <p:spPr bwMode="auto">
          <a:xfrm flipH="1" flipV="1">
            <a:off x="8458200" y="50292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8382000" y="1828800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solidFill>
                  <a:schemeClr val="tx1"/>
                </a:solidFill>
                <a:ea typeface="AppleGothic" charset="-127"/>
              </a:rPr>
              <a:t>To DAQ</a:t>
            </a: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8315325" y="21336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1200" dirty="0">
                <a:solidFill>
                  <a:schemeClr val="tx1"/>
                </a:solidFill>
                <a:ea typeface="AppleGothic" charset="-127"/>
              </a:rPr>
              <a:t>Via BU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ja-JP" altLang="en-US" sz="1200">
                <a:solidFill>
                  <a:schemeClr val="tx1"/>
                </a:solidFill>
                <a:ea typeface="AppleGothic" charset="-127"/>
              </a:rPr>
              <a:t>“</a:t>
            </a:r>
            <a:r>
              <a:rPr lang="en-US" altLang="ja-JP" sz="1200" dirty="0">
                <a:solidFill>
                  <a:schemeClr val="tx1"/>
                </a:solidFill>
                <a:ea typeface="AppleGothic" charset="-127"/>
              </a:rPr>
              <a:t>AMC13</a:t>
            </a:r>
            <a:r>
              <a:rPr lang="ja-JP" altLang="en-US" sz="1200">
                <a:solidFill>
                  <a:schemeClr val="tx1"/>
                </a:solidFill>
                <a:ea typeface="AppleGothic" charset="-127"/>
              </a:rPr>
              <a:t>”</a:t>
            </a:r>
            <a:endParaRPr lang="en-US" sz="1200" dirty="0">
              <a:solidFill>
                <a:schemeClr val="tx1"/>
              </a:solidFill>
              <a:ea typeface="AppleGothic" charset="-127"/>
            </a:endParaRP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8382000" y="4724400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solidFill>
                  <a:schemeClr val="tx1"/>
                </a:solidFill>
                <a:ea typeface="AppleGothic" charset="-127"/>
              </a:rPr>
              <a:t>To DAQ</a:t>
            </a: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8296275" y="5053013"/>
            <a:ext cx="990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1200" dirty="0">
                <a:solidFill>
                  <a:schemeClr val="tx1"/>
                </a:solidFill>
                <a:ea typeface="AppleGothic" charset="-127"/>
              </a:rPr>
              <a:t>Via GCT</a:t>
            </a:r>
          </a:p>
        </p:txBody>
      </p:sp>
      <p:sp>
        <p:nvSpPr>
          <p:cNvPr id="27" name="Line 15"/>
          <p:cNvSpPr>
            <a:spLocks noChangeShapeType="1"/>
          </p:cNvSpPr>
          <p:nvPr/>
        </p:nvSpPr>
        <p:spPr bwMode="auto">
          <a:xfrm flipH="1">
            <a:off x="4429124" y="2609637"/>
            <a:ext cx="2279897" cy="25243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3065979" y="2750905"/>
            <a:ext cx="1331360" cy="1204645"/>
          </a:xfrm>
          <a:prstGeom prst="rect">
            <a:avLst/>
          </a:prstGeom>
          <a:solidFill>
            <a:srgbClr val="0066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1600" dirty="0">
                <a:solidFill>
                  <a:srgbClr val="FFFF00"/>
                </a:solidFill>
                <a:ea typeface="AppleGothic" charset="-127"/>
              </a:rPr>
              <a:t>HCAL </a:t>
            </a:r>
            <a:r>
              <a:rPr lang="en-US" sz="1600" dirty="0" smtClean="0">
                <a:solidFill>
                  <a:srgbClr val="FFFF00"/>
                </a:solidFill>
                <a:ea typeface="AppleGothic" charset="-127"/>
              </a:rPr>
              <a:t>HTR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endParaRPr lang="en-US" sz="1600" dirty="0">
              <a:solidFill>
                <a:srgbClr val="FFFF00"/>
              </a:solidFill>
              <a:ea typeface="AppleGothic" charset="-127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1600" dirty="0">
                <a:solidFill>
                  <a:srgbClr val="FFFF00"/>
                </a:solidFill>
                <a:ea typeface="AppleGothic" charset="-127"/>
              </a:rPr>
              <a:t> Cards</a:t>
            </a:r>
          </a:p>
        </p:txBody>
      </p:sp>
      <p:sp>
        <p:nvSpPr>
          <p:cNvPr id="30" name="Line 15"/>
          <p:cNvSpPr>
            <a:spLocks noChangeShapeType="1"/>
          </p:cNvSpPr>
          <p:nvPr/>
        </p:nvSpPr>
        <p:spPr bwMode="auto">
          <a:xfrm flipH="1">
            <a:off x="2393879" y="1952090"/>
            <a:ext cx="832206" cy="32877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" name="Line 15"/>
          <p:cNvSpPr>
            <a:spLocks noChangeShapeType="1"/>
          </p:cNvSpPr>
          <p:nvPr/>
        </p:nvSpPr>
        <p:spPr bwMode="auto">
          <a:xfrm flipH="1" flipV="1">
            <a:off x="2373328" y="2630184"/>
            <a:ext cx="863031" cy="35959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1568520" y="1803115"/>
            <a:ext cx="825359" cy="129540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1100" dirty="0" smtClean="0">
                <a:solidFill>
                  <a:schemeClr val="tx1"/>
                </a:solidFill>
                <a:ea typeface="AppleGothic" charset="-127"/>
              </a:rPr>
              <a:t>HCAL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1100" dirty="0" smtClean="0">
                <a:solidFill>
                  <a:schemeClr val="tx1"/>
                </a:solidFill>
                <a:ea typeface="AppleGothic" charset="-127"/>
              </a:rPr>
              <a:t>Trigger</a:t>
            </a:r>
            <a:endParaRPr lang="en-US" sz="1100" dirty="0">
              <a:solidFill>
                <a:schemeClr val="tx1"/>
              </a:solidFill>
              <a:ea typeface="AppleGothic" charset="-127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1100" dirty="0">
                <a:solidFill>
                  <a:schemeClr val="tx1"/>
                </a:solidFill>
                <a:ea typeface="AppleGothic" charset="-127"/>
              </a:rPr>
              <a:t>Primitive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1100" dirty="0">
                <a:solidFill>
                  <a:schemeClr val="tx1"/>
                </a:solidFill>
                <a:ea typeface="AppleGothic" charset="-127"/>
              </a:rPr>
              <a:t>Optical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1100" dirty="0" smtClean="0">
                <a:solidFill>
                  <a:schemeClr val="tx1"/>
                </a:solidFill>
                <a:ea typeface="AppleGothic" charset="-127"/>
              </a:rPr>
              <a:t>Splitter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1100" dirty="0" smtClean="0">
                <a:ea typeface="AppleGothic" charset="-127"/>
              </a:rPr>
              <a:t>(Q?)</a:t>
            </a:r>
            <a:endParaRPr lang="en-US" sz="1100" dirty="0">
              <a:solidFill>
                <a:schemeClr val="tx1"/>
              </a:solidFill>
              <a:ea typeface="AppleGothic" charset="-127"/>
            </a:endParaRPr>
          </a:p>
        </p:txBody>
      </p:sp>
      <p:sp>
        <p:nvSpPr>
          <p:cNvPr id="33" name="Line 15"/>
          <p:cNvSpPr>
            <a:spLocks noChangeShapeType="1"/>
          </p:cNvSpPr>
          <p:nvPr/>
        </p:nvSpPr>
        <p:spPr bwMode="auto">
          <a:xfrm flipH="1" flipV="1">
            <a:off x="4426449" y="2012021"/>
            <a:ext cx="2323671" cy="17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5" name="Rectangle 6"/>
          <p:cNvSpPr>
            <a:spLocks noChangeArrowheads="1"/>
          </p:cNvSpPr>
          <p:nvPr/>
        </p:nvSpPr>
        <p:spPr bwMode="auto">
          <a:xfrm>
            <a:off x="6693614" y="4563439"/>
            <a:ext cx="990600" cy="533400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1400" dirty="0" smtClean="0">
                <a:solidFill>
                  <a:schemeClr val="tx1"/>
                </a:solidFill>
                <a:ea typeface="AppleGothic" charset="-127"/>
              </a:rPr>
              <a:t>RXs</a:t>
            </a:r>
            <a:endParaRPr lang="en-US" sz="1400" dirty="0">
              <a:solidFill>
                <a:schemeClr val="tx1"/>
              </a:solidFill>
              <a:ea typeface="AppleGothic" charset="-127"/>
            </a:endParaRPr>
          </a:p>
        </p:txBody>
      </p:sp>
      <p:sp>
        <p:nvSpPr>
          <p:cNvPr id="37" name="Rectangle 6"/>
          <p:cNvSpPr>
            <a:spLocks noChangeArrowheads="1"/>
          </p:cNvSpPr>
          <p:nvPr/>
        </p:nvSpPr>
        <p:spPr bwMode="auto">
          <a:xfrm>
            <a:off x="3448071" y="4970681"/>
            <a:ext cx="990600" cy="585626"/>
          </a:xfrm>
          <a:prstGeom prst="rect">
            <a:avLst/>
          </a:prstGeom>
          <a:solidFill>
            <a:srgbClr val="00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dirty="0" err="1" smtClean="0">
                <a:ea typeface="AppleGothic" charset="-127"/>
              </a:rPr>
              <a:t>o</a:t>
            </a:r>
            <a:r>
              <a:rPr lang="en-US" sz="1400" dirty="0" err="1" smtClean="0">
                <a:solidFill>
                  <a:schemeClr val="tx1"/>
                </a:solidFill>
                <a:ea typeface="AppleGothic" charset="-127"/>
              </a:rPr>
              <a:t>SLBs</a:t>
            </a:r>
            <a:endParaRPr lang="en-US" sz="1400" dirty="0" smtClean="0">
              <a:solidFill>
                <a:schemeClr val="tx1"/>
              </a:solidFill>
              <a:ea typeface="AppleGothic" charset="-127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dirty="0" smtClean="0">
                <a:ea typeface="AppleGothic" charset="-127"/>
              </a:rPr>
              <a:t>(Q2 2013)</a:t>
            </a:r>
            <a:endParaRPr lang="en-US" sz="1400" dirty="0">
              <a:solidFill>
                <a:schemeClr val="tx1"/>
              </a:solidFill>
              <a:ea typeface="AppleGothic" charset="-127"/>
            </a:endParaRPr>
          </a:p>
        </p:txBody>
      </p: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4704013" y="2446909"/>
            <a:ext cx="18176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1200" dirty="0">
                <a:solidFill>
                  <a:schemeClr val="tx1"/>
                </a:solidFill>
                <a:ea typeface="AppleGothic" charset="-127"/>
              </a:rPr>
              <a:t>Optical Ribbons</a:t>
            </a:r>
          </a:p>
        </p:txBody>
      </p:sp>
      <p:sp>
        <p:nvSpPr>
          <p:cNvPr id="43" name="Line 15"/>
          <p:cNvSpPr>
            <a:spLocks noChangeShapeType="1"/>
          </p:cNvSpPr>
          <p:nvPr/>
        </p:nvSpPr>
        <p:spPr bwMode="auto">
          <a:xfrm flipH="1" flipV="1">
            <a:off x="4409440" y="2103119"/>
            <a:ext cx="2298192" cy="3230879"/>
          </a:xfrm>
          <a:prstGeom prst="line">
            <a:avLst/>
          </a:prstGeom>
          <a:noFill/>
          <a:ln w="38100">
            <a:solidFill>
              <a:srgbClr val="006600"/>
            </a:solidFill>
            <a:prstDash val="dash"/>
            <a:round/>
            <a:headEnd type="triangle" w="med" len="med"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9" name="Rectangle 6"/>
          <p:cNvSpPr>
            <a:spLocks noChangeArrowheads="1"/>
          </p:cNvSpPr>
          <p:nvPr/>
        </p:nvSpPr>
        <p:spPr bwMode="auto">
          <a:xfrm>
            <a:off x="3389258" y="3329481"/>
            <a:ext cx="990600" cy="428625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1400" dirty="0" smtClean="0">
                <a:solidFill>
                  <a:schemeClr val="tx1"/>
                </a:solidFill>
                <a:ea typeface="AppleGothic" charset="-127"/>
              </a:rPr>
              <a:t>SLBs</a:t>
            </a:r>
            <a:endParaRPr lang="en-US" sz="1400" dirty="0">
              <a:solidFill>
                <a:schemeClr val="tx1"/>
              </a:solidFill>
              <a:ea typeface="AppleGothic" charset="-127"/>
            </a:endParaRPr>
          </a:p>
        </p:txBody>
      </p:sp>
      <p:sp>
        <p:nvSpPr>
          <p:cNvPr id="34" name="Line 15"/>
          <p:cNvSpPr>
            <a:spLocks noChangeShapeType="1"/>
          </p:cNvSpPr>
          <p:nvPr/>
        </p:nvSpPr>
        <p:spPr bwMode="auto">
          <a:xfrm flipH="1" flipV="1">
            <a:off x="4307489" y="3497142"/>
            <a:ext cx="2370476" cy="130230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" name="Line 15"/>
          <p:cNvSpPr>
            <a:spLocks noChangeShapeType="1"/>
          </p:cNvSpPr>
          <p:nvPr/>
        </p:nvSpPr>
        <p:spPr bwMode="auto">
          <a:xfrm flipH="1">
            <a:off x="1695343" y="5192728"/>
            <a:ext cx="1202074" cy="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" name="Text Box 9"/>
          <p:cNvSpPr txBox="1">
            <a:spLocks noChangeArrowheads="1"/>
          </p:cNvSpPr>
          <p:nvPr/>
        </p:nvSpPr>
        <p:spPr bwMode="auto">
          <a:xfrm>
            <a:off x="1274958" y="4903382"/>
            <a:ext cx="1447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1200" dirty="0" smtClean="0">
                <a:ea typeface="AppleGothic" charset="-127"/>
              </a:rPr>
              <a:t>ECAL</a:t>
            </a:r>
            <a:r>
              <a:rPr lang="en-US" sz="1200" dirty="0" smtClean="0">
                <a:solidFill>
                  <a:schemeClr val="tx1"/>
                </a:solidFill>
                <a:ea typeface="AppleGothic" charset="-127"/>
              </a:rPr>
              <a:t> FE Optical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8" name="Rectangle 2"/>
          <p:cNvSpPr txBox="1">
            <a:spLocks noChangeArrowheads="1"/>
          </p:cNvSpPr>
          <p:nvPr/>
        </p:nvSpPr>
        <p:spPr>
          <a:xfrm>
            <a:off x="2247900" y="401638"/>
            <a:ext cx="5029200" cy="493712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en-US" kern="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UPGRADE Phase 1</a:t>
            </a:r>
            <a:endParaRPr lang="en-US" kern="0" dirty="0" smtClean="0">
              <a:solidFill>
                <a:srgbClr val="006600"/>
              </a:solidFill>
            </a:endParaRPr>
          </a:p>
        </p:txBody>
      </p:sp>
      <p:pic>
        <p:nvPicPr>
          <p:cNvPr id="40" name="Picture 2" descr="CMS larg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225" y="3409949"/>
            <a:ext cx="2196426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91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5" name="Text Box 3"/>
          <p:cNvSpPr txBox="1">
            <a:spLocks noChangeArrowheads="1"/>
          </p:cNvSpPr>
          <p:nvPr/>
        </p:nvSpPr>
        <p:spPr bwMode="auto">
          <a:xfrm>
            <a:off x="569879" y="1158088"/>
            <a:ext cx="8062912" cy="2862322"/>
          </a:xfrm>
          <a:prstGeom prst="rect">
            <a:avLst/>
          </a:prstGeom>
          <a:solidFill>
            <a:srgbClr val="F4CC99">
              <a:alpha val="8901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l">
              <a:buFontTx/>
              <a:buChar char="•"/>
              <a:defRPr/>
            </a:pPr>
            <a:endParaRPr lang="en-US" sz="2000" dirty="0">
              <a:solidFill>
                <a:schemeClr val="accent2"/>
              </a:solidFill>
            </a:endParaRPr>
          </a:p>
          <a:p>
            <a:pPr algn="l">
              <a:buFontTx/>
              <a:buChar char="•"/>
              <a:defRPr/>
            </a:pPr>
            <a:endParaRPr lang="en-US" sz="2000" dirty="0" smtClean="0">
              <a:solidFill>
                <a:schemeClr val="accent2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We have designed a new optical link for the Trigger upgrade :</a:t>
            </a:r>
          </a:p>
          <a:p>
            <a:pPr>
              <a:lnSpc>
                <a:spcPct val="100000"/>
              </a:lnSpc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	650 </a:t>
            </a:r>
            <a:r>
              <a:rPr lang="en-US" sz="2000" dirty="0" err="1" smtClean="0">
                <a:solidFill>
                  <a:schemeClr val="accent2"/>
                </a:solidFill>
              </a:rPr>
              <a:t>oSLBs</a:t>
            </a:r>
            <a:r>
              <a:rPr lang="en-US" sz="2000" dirty="0" smtClean="0">
                <a:solidFill>
                  <a:schemeClr val="accent2"/>
                </a:solidFill>
              </a:rPr>
              <a:t> – 576 to be installed (Barrel &amp; </a:t>
            </a:r>
            <a:r>
              <a:rPr lang="en-US" sz="2000" dirty="0" err="1" smtClean="0">
                <a:solidFill>
                  <a:schemeClr val="accent2"/>
                </a:solidFill>
              </a:rPr>
              <a:t>Endcap</a:t>
            </a:r>
            <a:r>
              <a:rPr lang="en-US" sz="2000" dirty="0" smtClean="0">
                <a:solidFill>
                  <a:schemeClr val="accent2"/>
                </a:solidFill>
              </a:rPr>
              <a:t>)</a:t>
            </a:r>
          </a:p>
          <a:p>
            <a:pPr>
              <a:lnSpc>
                <a:spcPct val="100000"/>
              </a:lnSpc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	650 </a:t>
            </a:r>
            <a:r>
              <a:rPr lang="en-US" sz="2000" dirty="0" err="1" smtClean="0">
                <a:solidFill>
                  <a:schemeClr val="accent2"/>
                </a:solidFill>
              </a:rPr>
              <a:t>oRMs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 smtClean="0">
                <a:solidFill>
                  <a:schemeClr val="accent2"/>
                </a:solidFill>
              </a:rPr>
              <a:t>– 540 single  + 36 dual receivers to be installed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chemeClr val="accent2"/>
                </a:solidFill>
              </a:rPr>
              <a:t>We have provided the firmware for both boards</a:t>
            </a:r>
          </a:p>
          <a:p>
            <a:pPr>
              <a:lnSpc>
                <a:spcPct val="100000"/>
              </a:lnSpc>
              <a:defRPr/>
            </a:pPr>
            <a:r>
              <a:rPr lang="en-US" sz="2000" dirty="0">
                <a:solidFill>
                  <a:schemeClr val="accent2"/>
                </a:solidFill>
              </a:rPr>
              <a:t>	</a:t>
            </a:r>
            <a:r>
              <a:rPr lang="en-US" sz="2000" dirty="0" err="1" smtClean="0">
                <a:solidFill>
                  <a:schemeClr val="accent2"/>
                </a:solidFill>
              </a:rPr>
              <a:t>oSLB</a:t>
            </a:r>
            <a:r>
              <a:rPr lang="en-US" sz="2000" dirty="0" smtClean="0">
                <a:solidFill>
                  <a:schemeClr val="accent2"/>
                </a:solidFill>
              </a:rPr>
              <a:t> with Dual 4.8Gbps</a:t>
            </a:r>
          </a:p>
          <a:p>
            <a:pPr>
              <a:lnSpc>
                <a:spcPct val="100000"/>
              </a:lnSpc>
              <a:defRPr/>
            </a:pPr>
            <a:r>
              <a:rPr lang="en-US" sz="2000" dirty="0">
                <a:solidFill>
                  <a:schemeClr val="accent2"/>
                </a:solidFill>
              </a:rPr>
              <a:t>	</a:t>
            </a:r>
            <a:r>
              <a:rPr lang="en-US" sz="2000" dirty="0" err="1" smtClean="0">
                <a:solidFill>
                  <a:schemeClr val="accent2"/>
                </a:solidFill>
              </a:rPr>
              <a:t>oRMs</a:t>
            </a:r>
            <a:r>
              <a:rPr lang="en-US" sz="2000" dirty="0" smtClean="0">
                <a:solidFill>
                  <a:schemeClr val="accent2"/>
                </a:solidFill>
              </a:rPr>
              <a:t> with 3 different firmware versions</a:t>
            </a:r>
          </a:p>
          <a:p>
            <a:pPr>
              <a:lnSpc>
                <a:spcPct val="150000"/>
              </a:lnSpc>
              <a:buFontTx/>
              <a:buChar char="•"/>
              <a:defRPr/>
            </a:pPr>
            <a:endParaRPr lang="en-US" sz="2000" dirty="0" smtClean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1265FA-CB86-4E37-9FD4-5EDEA65FCDA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247900" y="401638"/>
            <a:ext cx="5029200" cy="493712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en-US" kern="0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oSLBs</a:t>
            </a:r>
            <a:r>
              <a:rPr lang="en-US" kern="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kern="0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oRMs</a:t>
            </a:r>
            <a:endParaRPr lang="en-US" kern="0" dirty="0" smtClean="0">
              <a:solidFill>
                <a:srgbClr val="006600"/>
              </a:solidFill>
            </a:endParaRPr>
          </a:p>
        </p:txBody>
      </p:sp>
      <p:pic>
        <p:nvPicPr>
          <p:cNvPr id="6" name="Picture 2" descr="P:\CMSproj\oslb_s\pictures\IMG_0593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180" t="5642" r="14372" b="13921"/>
          <a:stretch/>
        </p:blipFill>
        <p:spPr bwMode="auto">
          <a:xfrm>
            <a:off x="4195328" y="3737748"/>
            <a:ext cx="2207444" cy="207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:\CMSproj\oRM\pictures\20131031_173530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614" t="17284"/>
          <a:stretch/>
        </p:blipFill>
        <p:spPr bwMode="auto">
          <a:xfrm>
            <a:off x="6681757" y="3531363"/>
            <a:ext cx="1979922" cy="247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P:\CMSproj\oslb_s\pictures\20130920_105952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882"/>
          <a:stretch/>
        </p:blipFill>
        <p:spPr bwMode="auto">
          <a:xfrm rot="5400000">
            <a:off x="243432" y="4122097"/>
            <a:ext cx="2329398" cy="150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 descr="P:\CMSproj\oslb_s\pictures\20130913_110932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4566" y="3719008"/>
            <a:ext cx="1483228" cy="2315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517048" y="5798527"/>
            <a:ext cx="1338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 dirty="0" err="1" smtClean="0"/>
              <a:t>oSLB</a:t>
            </a:r>
            <a:r>
              <a:rPr lang="en-US" sz="1200" dirty="0" smtClean="0"/>
              <a:t>/ </a:t>
            </a:r>
            <a:r>
              <a:rPr lang="en-US" sz="1200" dirty="0" err="1" smtClean="0"/>
              <a:t>oRM</a:t>
            </a:r>
            <a:r>
              <a:rPr lang="en-US" sz="1200" dirty="0" smtClean="0"/>
              <a:t> pairs</a:t>
            </a:r>
            <a:endParaRPr lang="en-GB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1180995" y="5979398"/>
            <a:ext cx="23205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 dirty="0" err="1" smtClean="0"/>
              <a:t>oSLBs</a:t>
            </a:r>
            <a:r>
              <a:rPr lang="en-US" sz="1200" dirty="0" smtClean="0"/>
              <a:t> over ECAL Trigger cards</a:t>
            </a:r>
            <a:endParaRPr lang="en-GB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6828170" y="5999494"/>
            <a:ext cx="15348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 dirty="0" err="1" smtClean="0"/>
              <a:t>oRMs</a:t>
            </a:r>
            <a:r>
              <a:rPr lang="en-US" sz="1200" dirty="0" smtClean="0"/>
              <a:t> on RCT cards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62026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6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6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6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6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6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3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fr-FR" sz="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3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fr-FR" sz="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3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fr-FR" sz="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ctr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3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fr-FR" sz="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28956</TotalTime>
  <Words>423</Words>
  <Application>Microsoft Office PowerPoint</Application>
  <PresentationFormat>On-screen Show (4:3)</PresentationFormat>
  <Paragraphs>152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Default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carlos</dc:creator>
  <cp:lastModifiedBy>carlos</cp:lastModifiedBy>
  <cp:revision>374</cp:revision>
  <cp:lastPrinted>2001-10-08T14:12:42Z</cp:lastPrinted>
  <dcterms:created xsi:type="dcterms:W3CDTF">2000-06-08T07:32:48Z</dcterms:created>
  <dcterms:modified xsi:type="dcterms:W3CDTF">2014-03-21T07:20:21Z</dcterms:modified>
</cp:coreProperties>
</file>