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58" r:id="rId4"/>
    <p:sldId id="257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21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82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412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53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045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301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53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69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820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823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749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876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026CB-20D3-B64C-86A3-60473A1EABA4}" type="datetimeFigureOut">
              <a:t>22/03/2014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B7C57-59FA-2047-B770-17515D44CBB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75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4470" y="904105"/>
            <a:ext cx="8890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>
                <a:solidFill>
                  <a:srgbClr val="0000FF"/>
                </a:solidFill>
              </a:rPr>
              <a:t>Doctorate in </a:t>
            </a:r>
          </a:p>
          <a:p>
            <a:pPr algn="ctr"/>
            <a:r>
              <a:rPr lang="en-US" sz="4800" b="1">
                <a:solidFill>
                  <a:srgbClr val="0000FF"/>
                </a:solidFill>
              </a:rPr>
              <a:t>Applied and Engineering Physics</a:t>
            </a:r>
          </a:p>
          <a:p>
            <a:pPr algn="ctr"/>
            <a:r>
              <a:rPr lang="en-US" sz="4800" b="1">
                <a:solidFill>
                  <a:srgbClr val="0000FF"/>
                </a:solidFill>
              </a:rPr>
              <a:t>(DAEPHYS)</a:t>
            </a:r>
          </a:p>
          <a:p>
            <a:pPr algn="ctr"/>
            <a:endParaRPr lang="en-US" sz="3200" b="1">
              <a:solidFill>
                <a:srgbClr val="0000FF"/>
              </a:solidFill>
            </a:endParaRPr>
          </a:p>
          <a:p>
            <a:pPr algn="ctr"/>
            <a:r>
              <a:rPr lang="en-US" sz="3200" i="1">
                <a:solidFill>
                  <a:srgbClr val="0000FF"/>
                </a:solidFill>
              </a:rPr>
              <a:t>(FCT funded PhD Probram)</a:t>
            </a:r>
          </a:p>
        </p:txBody>
      </p:sp>
      <p:pic>
        <p:nvPicPr>
          <p:cNvPr id="5" name="Picture 4" descr="daephys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16" y="5638918"/>
            <a:ext cx="2433920" cy="950140"/>
          </a:xfrm>
          <a:prstGeom prst="rect">
            <a:avLst/>
          </a:prstGeom>
        </p:spPr>
      </p:pic>
      <p:pic>
        <p:nvPicPr>
          <p:cNvPr id="6" name="Picture 2" descr="policromatico_v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b="16466"/>
          <a:stretch>
            <a:fillRect/>
          </a:stretch>
        </p:blipFill>
        <p:spPr bwMode="auto">
          <a:xfrm>
            <a:off x="2901297" y="5454754"/>
            <a:ext cx="1581056" cy="1164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5707" y="4390250"/>
            <a:ext cx="4656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Director: Isabel Lopes (UC, LIP)</a:t>
            </a:r>
            <a:r>
              <a:rPr lang="en-US" sz="2400"/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4811923" y="5899509"/>
            <a:ext cx="32752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/>
              <a:t>http://daephys.fis.uc.pt/</a:t>
            </a:r>
          </a:p>
        </p:txBody>
      </p:sp>
    </p:spTree>
    <p:extLst>
      <p:ext uri="{BB962C8B-B14F-4D97-AF65-F5344CB8AC3E}">
        <p14:creationId xmlns:p14="http://schemas.microsoft.com/office/powerpoint/2010/main" val="298621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742127"/>
            <a:ext cx="8013943" cy="337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/>
              <a:t>DAEPHYS is focused in five areas:</a:t>
            </a:r>
          </a:p>
          <a:p>
            <a:endParaRPr lang="en-US"/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800"/>
              <a:t>Instrumentation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800"/>
              <a:t>Radiation, nuclear and atomic techniques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800"/>
              <a:t>Optical technology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800"/>
              <a:t>Enabling technologies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800"/>
              <a:t>Metrology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44765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>
                <a:solidFill>
                  <a:srgbClr val="0000FF"/>
                </a:solidFill>
              </a:rPr>
              <a:t>Scope</a:t>
            </a:r>
            <a:endParaRPr lang="en-US" sz="4800">
              <a:solidFill>
                <a:srgbClr val="0000FF"/>
              </a:solidFill>
            </a:endParaRPr>
          </a:p>
        </p:txBody>
      </p:sp>
      <p:pic>
        <p:nvPicPr>
          <p:cNvPr id="6" name="Picture 5" descr="daephys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1" y="274635"/>
            <a:ext cx="1699220" cy="663332"/>
          </a:xfrm>
          <a:prstGeom prst="rect">
            <a:avLst/>
          </a:prstGeom>
        </p:spPr>
      </p:pic>
      <p:pic>
        <p:nvPicPr>
          <p:cNvPr id="7" name="Picture 2" descr="policromatico_v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b="16466"/>
          <a:stretch>
            <a:fillRect/>
          </a:stretch>
        </p:blipFill>
        <p:spPr bwMode="auto">
          <a:xfrm>
            <a:off x="7787674" y="144765"/>
            <a:ext cx="1313031" cy="96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8955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100" y="144765"/>
            <a:ext cx="8229600" cy="114300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0000FF"/>
                </a:solidFill>
              </a:rPr>
              <a:t>Participating institutions</a:t>
            </a:r>
          </a:p>
        </p:txBody>
      </p:sp>
      <p:pic>
        <p:nvPicPr>
          <p:cNvPr id="5" name="Picture 4" descr="daephys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7" y="274635"/>
            <a:ext cx="1699220" cy="663332"/>
          </a:xfrm>
          <a:prstGeom prst="rect">
            <a:avLst/>
          </a:prstGeom>
        </p:spPr>
      </p:pic>
      <p:pic>
        <p:nvPicPr>
          <p:cNvPr id="6" name="Picture 2" descr="policromatico_v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b="16466"/>
          <a:stretch>
            <a:fillRect/>
          </a:stretch>
        </p:blipFill>
        <p:spPr bwMode="auto">
          <a:xfrm>
            <a:off x="7787674" y="144765"/>
            <a:ext cx="1313031" cy="96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3787" y="1888957"/>
            <a:ext cx="7686720" cy="2146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120000"/>
              </a:lnSpc>
              <a:buFont typeface="Arial"/>
              <a:buChar char="•"/>
            </a:pPr>
            <a:r>
              <a:rPr lang="en-US" sz="2800"/>
              <a:t>Univerdade de Coimbra   </a:t>
            </a:r>
            <a:r>
              <a:rPr lang="en-US" sz="2800" i="1"/>
              <a:t>(proponent institution)</a:t>
            </a:r>
          </a:p>
          <a:p>
            <a:pPr marL="457200" indent="-457200">
              <a:lnSpc>
                <a:spcPct val="120000"/>
              </a:lnSpc>
              <a:buFont typeface="Arial"/>
              <a:buChar char="•"/>
            </a:pPr>
            <a:r>
              <a:rPr lang="en-US" sz="2800"/>
              <a:t>Universidade de Aveiro</a:t>
            </a:r>
          </a:p>
          <a:p>
            <a:pPr marL="457200" indent="-457200">
              <a:lnSpc>
                <a:spcPct val="120000"/>
              </a:lnSpc>
              <a:buFont typeface="Arial"/>
              <a:buChar char="•"/>
            </a:pPr>
            <a:r>
              <a:rPr lang="en-US" sz="2800"/>
              <a:t>Universidade de Lisboa</a:t>
            </a:r>
          </a:p>
          <a:p>
            <a:pPr marL="457200" indent="-457200">
              <a:lnSpc>
                <a:spcPct val="120000"/>
              </a:lnSpc>
              <a:buFont typeface="Arial"/>
              <a:buChar char="•"/>
            </a:pPr>
            <a:r>
              <a:rPr lang="en-US" sz="2800"/>
              <a:t>Universidade Nova de Lisboa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3787" y="4558405"/>
            <a:ext cx="7686720" cy="2146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Arial"/>
              <a:buChar char="•"/>
            </a:pPr>
            <a:r>
              <a:rPr lang="en-US" sz="2800"/>
              <a:t>LIP  </a:t>
            </a:r>
            <a:r>
              <a:rPr lang="en-US" sz="2800" i="1"/>
              <a:t>(manager institution)</a:t>
            </a:r>
          </a:p>
          <a:p>
            <a:pPr marL="457200" indent="-457200">
              <a:lnSpc>
                <a:spcPct val="120000"/>
              </a:lnSpc>
              <a:buFont typeface="Arial"/>
              <a:buChar char="•"/>
            </a:pPr>
            <a:r>
              <a:rPr lang="en-US" sz="2800"/>
              <a:t>Instituto de Nanoestruturas, Nanomodelação e </a:t>
            </a:r>
          </a:p>
          <a:p>
            <a:pPr>
              <a:lnSpc>
                <a:spcPct val="120000"/>
              </a:lnSpc>
            </a:pPr>
            <a:r>
              <a:rPr lang="en-US" sz="2800"/>
              <a:t>	Nanofabricação (I3N-Aveiro)</a:t>
            </a:r>
          </a:p>
          <a:p>
            <a:pPr marL="457200" indent="-457200">
              <a:lnSpc>
                <a:spcPct val="120000"/>
              </a:lnSpc>
              <a:buFont typeface="Arial"/>
              <a:buChar char="•"/>
            </a:pPr>
            <a:r>
              <a:rPr lang="en-US" sz="2800"/>
              <a:t>Centro de Instrumentaç</a:t>
            </a:r>
            <a:r>
              <a:rPr lang="en-US" sz="2800"/>
              <a:t>ão (CI – Coimbra)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417" y="1391320"/>
            <a:ext cx="42068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800000"/>
                </a:solidFill>
              </a:rPr>
              <a:t>High Education Institutions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7141" y="4179488"/>
            <a:ext cx="3497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800000"/>
                </a:solidFill>
              </a:rPr>
              <a:t>Research Laboratories</a:t>
            </a:r>
          </a:p>
        </p:txBody>
      </p:sp>
    </p:spTree>
    <p:extLst>
      <p:ext uri="{BB962C8B-B14F-4D97-AF65-F5344CB8AC3E}">
        <p14:creationId xmlns:p14="http://schemas.microsoft.com/office/powerpoint/2010/main" val="3132082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65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>
                <a:solidFill>
                  <a:srgbClr val="0000FF"/>
                </a:solidFill>
              </a:rPr>
              <a:t>Goals</a:t>
            </a:r>
            <a:endParaRPr lang="en-US" sz="4800">
              <a:solidFill>
                <a:srgbClr val="0000FF"/>
              </a:solidFill>
            </a:endParaRPr>
          </a:p>
        </p:txBody>
      </p:sp>
      <p:pic>
        <p:nvPicPr>
          <p:cNvPr id="5" name="Picture 4" descr="daephys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1" y="274635"/>
            <a:ext cx="1699220" cy="663332"/>
          </a:xfrm>
          <a:prstGeom prst="rect">
            <a:avLst/>
          </a:prstGeom>
        </p:spPr>
      </p:pic>
      <p:pic>
        <p:nvPicPr>
          <p:cNvPr id="6" name="Picture 2" descr="policromatico_v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b="16466"/>
          <a:stretch>
            <a:fillRect/>
          </a:stretch>
        </p:blipFill>
        <p:spPr bwMode="auto">
          <a:xfrm>
            <a:off x="7787674" y="144765"/>
            <a:ext cx="1313031" cy="96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1111595"/>
            <a:ext cx="9100705" cy="5174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800"/>
              <a:t>Boosting the attractiveness of post-graduation in the Applied and Engineering Physics field, in Portugal;</a:t>
            </a:r>
          </a:p>
          <a:p>
            <a:pPr>
              <a:lnSpc>
                <a:spcPct val="120000"/>
              </a:lnSpc>
            </a:pPr>
            <a:endParaRPr lang="en-US" sz="2800"/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800"/>
              <a:t>Sharing infrastructures and research resources existing in different institutions;</a:t>
            </a:r>
          </a:p>
          <a:p>
            <a:pPr>
              <a:lnSpc>
                <a:spcPct val="120000"/>
              </a:lnSpc>
            </a:pPr>
            <a:endParaRPr lang="en-US" sz="2400"/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800"/>
              <a:t>Fostering colaboration and networking among institutions.</a:t>
            </a:r>
          </a:p>
          <a:p>
            <a:pPr>
              <a:lnSpc>
                <a:spcPct val="120000"/>
              </a:lnSpc>
            </a:pPr>
            <a:endParaRPr lang="en-US" sz="2800"/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800"/>
              <a:t>Promoting the colaboration and awareness of high technology companies </a:t>
            </a:r>
          </a:p>
        </p:txBody>
      </p:sp>
    </p:spTree>
    <p:extLst>
      <p:ext uri="{BB962C8B-B14F-4D97-AF65-F5344CB8AC3E}">
        <p14:creationId xmlns:p14="http://schemas.microsoft.com/office/powerpoint/2010/main" val="1239478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100" y="462"/>
            <a:ext cx="8229600" cy="114300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0000FF"/>
                </a:solidFill>
              </a:rPr>
              <a:t>Program Structure</a:t>
            </a:r>
          </a:p>
        </p:txBody>
      </p:sp>
      <p:pic>
        <p:nvPicPr>
          <p:cNvPr id="5" name="Picture 4" descr="daephys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7" y="274635"/>
            <a:ext cx="1699220" cy="663332"/>
          </a:xfrm>
          <a:prstGeom prst="rect">
            <a:avLst/>
          </a:prstGeom>
        </p:spPr>
      </p:pic>
      <p:pic>
        <p:nvPicPr>
          <p:cNvPr id="6" name="Picture 2" descr="policromatico_v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b="16466"/>
          <a:stretch>
            <a:fillRect/>
          </a:stretch>
        </p:blipFill>
        <p:spPr bwMode="auto">
          <a:xfrm>
            <a:off x="7787674" y="144765"/>
            <a:ext cx="1313031" cy="96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9417" y="1161213"/>
            <a:ext cx="90312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/>
              <a:t>The candidates are enrolled in DAEPHYS in one of the partner Universities </a:t>
            </a:r>
          </a:p>
          <a:p>
            <a:pPr marL="285750" indent="-285750">
              <a:buFont typeface="Arial"/>
              <a:buChar char="•"/>
            </a:pP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US" sz="2400"/>
              <a:t>They register in either a Physics Engineering (at UA, UC, UL or UNL) or a Physics PhD program (UC or UNL).</a:t>
            </a:r>
          </a:p>
          <a:p>
            <a:pPr marL="285750" indent="-285750">
              <a:buFont typeface="Arial"/>
              <a:buChar char="•"/>
            </a:pP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US" sz="2400"/>
              <a:t>The optional courses of the first year are chosen among the courses offered by the four participant Universities.</a:t>
            </a:r>
          </a:p>
          <a:p>
            <a:pPr marL="285750" indent="-285750">
              <a:buFont typeface="Arial"/>
              <a:buChar char="•"/>
            </a:pP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US" sz="2400"/>
              <a:t>Each year there is a School and a Workshop.</a:t>
            </a:r>
          </a:p>
          <a:p>
            <a:pPr marL="285750" indent="-285750">
              <a:buFont typeface="Arial"/>
              <a:buChar char="•"/>
            </a:pP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US" sz="2400"/>
              <a:t>The thesis theme/project is chosen among the list of projects offered by the consortium of Universities participating in the DAEPHYS. Thesis involving more than one institutions are highly encouraged.</a:t>
            </a:r>
          </a:p>
        </p:txBody>
      </p:sp>
    </p:spTree>
    <p:extLst>
      <p:ext uri="{BB962C8B-B14F-4D97-AF65-F5344CB8AC3E}">
        <p14:creationId xmlns:p14="http://schemas.microsoft.com/office/powerpoint/2010/main" val="700931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100" y="-13968"/>
            <a:ext cx="8229600" cy="114300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0000FF"/>
                </a:solidFill>
              </a:rPr>
              <a:t>FCT Funding</a:t>
            </a:r>
          </a:p>
        </p:txBody>
      </p:sp>
      <p:pic>
        <p:nvPicPr>
          <p:cNvPr id="5" name="Picture 4" descr="daephys-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0" y="289065"/>
            <a:ext cx="1699220" cy="663332"/>
          </a:xfrm>
          <a:prstGeom prst="rect">
            <a:avLst/>
          </a:prstGeom>
        </p:spPr>
      </p:pic>
      <p:pic>
        <p:nvPicPr>
          <p:cNvPr id="6" name="Picture 2" descr="policromatico_v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b="16466"/>
          <a:stretch>
            <a:fillRect/>
          </a:stretch>
        </p:blipFill>
        <p:spPr bwMode="auto">
          <a:xfrm>
            <a:off x="7715518" y="162202"/>
            <a:ext cx="1313031" cy="96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26656" y="2785030"/>
            <a:ext cx="5314275" cy="1112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800"/>
              <a:t>6 PhD 4 year-fellowships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800"/>
              <a:t>20 k€  of complementary funding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2218" y="2261810"/>
            <a:ext cx="62056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For 4 editions (</a:t>
            </a:r>
            <a:r>
              <a:rPr lang="en-US" sz="2800"/>
              <a:t>each edition </a:t>
            </a:r>
            <a:r>
              <a:rPr lang="en-US" sz="2800"/>
              <a:t>4 years long):</a:t>
            </a:r>
          </a:p>
        </p:txBody>
      </p:sp>
    </p:spTree>
    <p:extLst>
      <p:ext uri="{BB962C8B-B14F-4D97-AF65-F5344CB8AC3E}">
        <p14:creationId xmlns:p14="http://schemas.microsoft.com/office/powerpoint/2010/main" val="999871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259</Words>
  <Application>Microsoft Macintosh PowerPoint</Application>
  <PresentationFormat>On-screen Show (4:3)</PresentationFormat>
  <Paragraphs>48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Scope</vt:lpstr>
      <vt:lpstr>Participating institutions</vt:lpstr>
      <vt:lpstr>Goals</vt:lpstr>
      <vt:lpstr>Program Structure</vt:lpstr>
      <vt:lpstr>FCT Funding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Isabel Lopes</dc:creator>
  <cp:lastModifiedBy>Isabel Lopes</cp:lastModifiedBy>
  <cp:revision>18</cp:revision>
  <dcterms:created xsi:type="dcterms:W3CDTF">2014-03-21T11:27:55Z</dcterms:created>
  <dcterms:modified xsi:type="dcterms:W3CDTF">2014-03-22T13:38:45Z</dcterms:modified>
</cp:coreProperties>
</file>