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30570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5796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5746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8814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1559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90354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3927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3356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12298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47449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5863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B0C3A-16B9-4EC0-B466-5327FDE69365}" type="datetimeFigureOut">
              <a:rPr lang="pt-PT" smtClean="0"/>
              <a:t>22-03-2014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496DB-5A27-4D7E-A47A-734B55650B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7020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/>
          <a:srcRect l="8462" t="25000" r="6772" b="18566"/>
          <a:stretch/>
        </p:blipFill>
        <p:spPr>
          <a:xfrm>
            <a:off x="537883" y="403417"/>
            <a:ext cx="11107271" cy="4128247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5" name="CaixaDeTexto 4"/>
          <p:cNvSpPr txBox="1"/>
          <p:nvPr/>
        </p:nvSpPr>
        <p:spPr>
          <a:xfrm>
            <a:off x="537883" y="4653885"/>
            <a:ext cx="111072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Last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year’s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proposal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</a:p>
          <a:p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	-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very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well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rated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pt-PT" sz="2400" dirty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- …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rejected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on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formal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arguments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(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participation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of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a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private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company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, Philips)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400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It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is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now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being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re-submitted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upon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curing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those</a:t>
            </a:r>
            <a:r>
              <a:rPr lang="pt-PT" sz="2400" dirty="0" smtClean="0">
                <a:solidFill>
                  <a:schemeClr val="accent6">
                    <a:lumMod val="50000"/>
                  </a:schemeClr>
                </a:solidFill>
              </a:rPr>
              <a:t> formal </a:t>
            </a:r>
            <a:r>
              <a:rPr lang="pt-PT" sz="2400" dirty="0" err="1" smtClean="0">
                <a:solidFill>
                  <a:schemeClr val="accent6">
                    <a:lumMod val="50000"/>
                  </a:schemeClr>
                </a:solidFill>
              </a:rPr>
              <a:t>issues</a:t>
            </a:r>
            <a:endParaRPr lang="pt-PT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42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537883" y="573197"/>
            <a:ext cx="896658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>
                <a:solidFill>
                  <a:schemeClr val="accent6">
                    <a:lumMod val="50000"/>
                  </a:schemeClr>
                </a:solidFill>
              </a:rPr>
              <a:t>PARTICIPATING INSTITUTIONS	</a:t>
            </a:r>
          </a:p>
          <a:p>
            <a:endParaRPr lang="pt-PT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pt-PT" sz="2000" b="1" dirty="0" err="1" smtClean="0">
                <a:solidFill>
                  <a:schemeClr val="accent6">
                    <a:lumMod val="50000"/>
                  </a:schemeClr>
                </a:solidFill>
              </a:rPr>
              <a:t>Universities</a:t>
            </a:r>
            <a:r>
              <a:rPr lang="pt-PT" sz="2000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pt-PT" sz="2000" u="sng" dirty="0" smtClean="0">
                <a:solidFill>
                  <a:schemeClr val="accent6">
                    <a:lumMod val="50000"/>
                  </a:schemeClr>
                </a:solidFill>
              </a:rPr>
              <a:t>Universidade de Lisboa (UL)</a:t>
            </a:r>
          </a:p>
          <a:p>
            <a:pPr lvl="1"/>
            <a:r>
              <a:rPr lang="pt-PT" sz="2000" b="1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	Universidade de Coimbra (UC)</a:t>
            </a:r>
          </a:p>
          <a:p>
            <a:pPr lvl="1"/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		Universidade Nova de Lisboa (UNL)</a:t>
            </a:r>
          </a:p>
          <a:p>
            <a:pPr lvl="1" indent="-184150"/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			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</a:rPr>
              <a:t>and</a:t>
            </a:r>
            <a:endParaRPr lang="pt-PT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1"/>
            <a:r>
              <a:rPr lang="pt-PT" sz="2000" dirty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London (UCL)</a:t>
            </a:r>
          </a:p>
          <a:p>
            <a:pPr lvl="1"/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King's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London,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London (KCL)</a:t>
            </a:r>
            <a:endParaRPr lang="pt-PT" sz="2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indent="-184150"/>
            <a:endParaRPr lang="pt-PT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1" indent="-184150"/>
            <a:r>
              <a:rPr lang="pt-PT" sz="2000" b="1" dirty="0" smtClean="0">
                <a:solidFill>
                  <a:schemeClr val="accent6">
                    <a:lumMod val="50000"/>
                  </a:schemeClr>
                </a:solidFill>
              </a:rPr>
              <a:t>Research </a:t>
            </a:r>
            <a:r>
              <a:rPr lang="pt-PT" sz="2000" b="1" dirty="0" err="1" smtClean="0">
                <a:solidFill>
                  <a:schemeClr val="accent6">
                    <a:lumMod val="50000"/>
                  </a:schemeClr>
                </a:solidFill>
              </a:rPr>
              <a:t>Units</a:t>
            </a:r>
            <a:r>
              <a:rPr lang="pt-PT" sz="2000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  <a:p>
            <a:pPr marL="800100" lvl="1" indent="-342900">
              <a:buFontTx/>
              <a:buChar char="-"/>
            </a:pP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 	Instituto Biomédico de Investigação de Luz e Imagem(IBILI/FM/UC)</a:t>
            </a:r>
          </a:p>
          <a:p>
            <a:pPr marL="800100" lvl="1" indent="-342900">
              <a:buFontTx/>
              <a:buChar char="-"/>
            </a:pP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 	Instituto de Biofísica e Engenharia Biomédica (IBEB/FC/UL)</a:t>
            </a:r>
          </a:p>
          <a:p>
            <a:pPr lvl="1"/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-	Instituto de Sistemas e Robótica - Coimbra (ISR Coimbra)</a:t>
            </a:r>
          </a:p>
          <a:p>
            <a:pPr lvl="1"/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- 	Laboratório de Instrumentação e Física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</a:rPr>
              <a:t>Experimentalde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 Partículas (LIP)</a:t>
            </a:r>
          </a:p>
          <a:p>
            <a:pPr marL="800100" lvl="1" indent="-342900">
              <a:buFontTx/>
              <a:buChar char="-"/>
            </a:pP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Centro de Instrumentação (CI/FCT/UC)</a:t>
            </a:r>
          </a:p>
          <a:p>
            <a:pPr lvl="1"/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</a:rPr>
              <a:t>and</a:t>
            </a:r>
            <a:endParaRPr lang="pt-PT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1"/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</a:rPr>
              <a:t>- 	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Electrical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Engineering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Ireland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Galway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		  	(EEE-</a:t>
            </a:r>
            <a:r>
              <a:rPr lang="pt-PT" sz="20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NUIGalway</a:t>
            </a:r>
            <a:r>
              <a:rPr lang="pt-PT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9108677" y="794991"/>
            <a:ext cx="2191668" cy="53553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pt-PT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pt-PT" sz="36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 Team</a:t>
            </a:r>
          </a:p>
          <a:p>
            <a:pPr algn="ctr"/>
            <a:endParaRPr lang="pt-PT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COIMBRA</a:t>
            </a:r>
          </a:p>
          <a:p>
            <a:pPr algn="ctr"/>
            <a:endParaRPr lang="pt-PT" dirty="0">
              <a:solidFill>
                <a:schemeClr val="accent6">
                  <a:lumMod val="50000"/>
                </a:schemeClr>
              </a:solidFill>
            </a:endParaRPr>
          </a:p>
          <a:p>
            <a:pPr marL="355600" indent="-2603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Alberto Blanco</a:t>
            </a:r>
          </a:p>
          <a:p>
            <a:pPr marL="355600" indent="-260350">
              <a:buFont typeface="Arial" panose="020B0604020202020204" pitchFamily="34" charset="0"/>
              <a:buChar char="•"/>
            </a:pPr>
            <a:r>
              <a:rPr lang="pt-PT" u="sng" dirty="0" smtClean="0">
                <a:solidFill>
                  <a:schemeClr val="accent6">
                    <a:lumMod val="50000"/>
                  </a:schemeClr>
                </a:solidFill>
              </a:rPr>
              <a:t>Rui Marques</a:t>
            </a:r>
          </a:p>
          <a:p>
            <a:pPr marL="355600" indent="-2603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Paulo Crespo</a:t>
            </a:r>
          </a:p>
          <a:p>
            <a:pPr marL="355600" indent="-260350">
              <a:buFont typeface="Arial" panose="020B0604020202020204" pitchFamily="34" charset="0"/>
              <a:buChar char="•"/>
            </a:pPr>
            <a:r>
              <a:rPr lang="pt-PT" dirty="0" err="1" smtClean="0">
                <a:solidFill>
                  <a:schemeClr val="accent6">
                    <a:lumMod val="50000"/>
                  </a:schemeClr>
                </a:solidFill>
              </a:rPr>
              <a:t>Vitaly</a:t>
            </a:r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pt-PT" dirty="0" err="1" smtClean="0">
                <a:solidFill>
                  <a:schemeClr val="accent6">
                    <a:lumMod val="50000"/>
                  </a:schemeClr>
                </a:solidFill>
              </a:rPr>
              <a:t>Chepel</a:t>
            </a:r>
            <a:endParaRPr lang="pt-PT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55600" indent="-2603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Vladimir </a:t>
            </a:r>
            <a:r>
              <a:rPr lang="pt-PT" dirty="0" err="1" smtClean="0">
                <a:solidFill>
                  <a:schemeClr val="accent6">
                    <a:lumMod val="50000"/>
                  </a:schemeClr>
                </a:solidFill>
              </a:rPr>
              <a:t>Solovov</a:t>
            </a:r>
            <a:endParaRPr lang="pt-PT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55600" indent="-260350">
              <a:buFont typeface="Arial" panose="020B0604020202020204" pitchFamily="34" charset="0"/>
              <a:buChar char="•"/>
            </a:pPr>
            <a:endParaRPr lang="pt-PT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55600" indent="-260350" algn="ctr"/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LISBON</a:t>
            </a:r>
          </a:p>
          <a:p>
            <a:pPr marL="355600" indent="-260350" algn="ctr"/>
            <a:endParaRPr lang="pt-PT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355600" indent="-2603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Catarina Ortigão</a:t>
            </a:r>
          </a:p>
          <a:p>
            <a:pPr marL="355600" indent="-2603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Conceição Abreu</a:t>
            </a:r>
          </a:p>
          <a:p>
            <a:pPr marL="355600" indent="-2603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João Varela</a:t>
            </a:r>
          </a:p>
          <a:p>
            <a:pPr marL="355600" indent="-260350">
              <a:buFont typeface="Arial" panose="020B0604020202020204" pitchFamily="34" charset="0"/>
              <a:buChar char="•"/>
            </a:pPr>
            <a:r>
              <a:rPr lang="pt-PT" dirty="0" smtClean="0">
                <a:solidFill>
                  <a:schemeClr val="accent6">
                    <a:lumMod val="50000"/>
                  </a:schemeClr>
                </a:solidFill>
              </a:rPr>
              <a:t>Luís Peralta</a:t>
            </a:r>
          </a:p>
          <a:p>
            <a:pPr algn="ctr"/>
            <a:endParaRPr lang="pt-PT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0070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77672" y="504967"/>
            <a:ext cx="1108198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</a:rPr>
              <a:t>COMPLEMENTARITY AND SYNERGIES BETWEEN THE HOST INSTITUTIONS</a:t>
            </a:r>
          </a:p>
          <a:p>
            <a:pPr algn="ctr"/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Technological led already to joint PhD theses and publications. </a:t>
            </a: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Collaborations with imaging technology developers at national and international level</a:t>
            </a: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Broad range of Biomedical Engineering subjects: from Medical Imaging to Biomedical Instrumentation</a:t>
            </a: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rgbClr val="385723"/>
                </a:solidFill>
                <a:latin typeface="Calibri" panose="020F0502020204030204" pitchFamily="34" charset="0"/>
              </a:rPr>
              <a:t>Full cycle of Biomedical Engineering development: from design to clinical validation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Strong interface with Biology and Biomedicine (IBILI).</a:t>
            </a:r>
          </a:p>
          <a:p>
            <a:pPr algn="just"/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Synergies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Molecular Imaging with PET and fMRI.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accent6">
                    <a:lumMod val="50000"/>
                  </a:schemeClr>
                </a:solidFill>
              </a:rPr>
              <a:t>PET/MR biomarkers of </a:t>
            </a:r>
            <a:r>
              <a:rPr lang="en-US" u="sng" dirty="0" err="1" smtClean="0">
                <a:solidFill>
                  <a:schemeClr val="accent6">
                    <a:lumMod val="50000"/>
                  </a:schemeClr>
                </a:solidFill>
              </a:rPr>
              <a:t>neurodegeneration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IBILI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(links with UCL and KCL PET/MR work, IBEB,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LIP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, CI and Philips)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accent6">
                    <a:lumMod val="50000"/>
                  </a:schemeClr>
                </a:solidFill>
              </a:rPr>
              <a:t>Instrumentation; image reconstruction/correction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: IBILI,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LIP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, IBEB and KCL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Computer vision, robotics and Brain Computer Interfaces: ISR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u="sng" dirty="0" smtClean="0">
                <a:solidFill>
                  <a:schemeClr val="accent6">
                    <a:lumMod val="50000"/>
                  </a:schemeClr>
                </a:solidFill>
              </a:rPr>
              <a:t>Radiotherapy monitoring/</a:t>
            </a:r>
            <a:r>
              <a:rPr lang="en-US" u="sng" dirty="0" err="1" smtClean="0">
                <a:solidFill>
                  <a:schemeClr val="accent6">
                    <a:lumMod val="50000"/>
                  </a:schemeClr>
                </a:solidFill>
              </a:rPr>
              <a:t>dosimetry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LIP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, UNL and Philips.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MR (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Alzheimer and Epilepsy assessment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) plus optical coherence tomography, electrophysiology and psychophysics: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IBILI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(links with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NUIGalway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IBEB/UNL, ISR, CI)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Retinal circulation studies and hemodynamic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probes; eye-tracking for cochlear implants: IBILI and CI</a:t>
            </a:r>
          </a:p>
          <a:p>
            <a:pPr algn="just"/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Unique context for research and PhD education allowing students to work in cutting edge research on Biomedical Engineering and Health Technologies</a:t>
            </a:r>
            <a:r>
              <a:rPr lang="en-US" smtClean="0">
                <a:solidFill>
                  <a:schemeClr val="accent6">
                    <a:lumMod val="50000"/>
                  </a:schemeClr>
                </a:solidFill>
              </a:rPr>
              <a:t>, particularly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adequate for joint supervision and mobility.</a:t>
            </a:r>
            <a:endParaRPr lang="pt-PT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8811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224</Words>
  <Application>Microsoft Office PowerPoint</Application>
  <PresentationFormat>Ecrã Panorâmico</PresentationFormat>
  <Paragraphs>57</Paragraphs>
  <Slides>3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</vt:vector>
  </TitlesOfParts>
  <Company>UC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Rui</dc:creator>
  <cp:lastModifiedBy>Rui</cp:lastModifiedBy>
  <cp:revision>12</cp:revision>
  <dcterms:created xsi:type="dcterms:W3CDTF">2014-03-22T00:34:31Z</dcterms:created>
  <dcterms:modified xsi:type="dcterms:W3CDTF">2014-03-22T10:29:42Z</dcterms:modified>
</cp:coreProperties>
</file>