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2"/>
  </p:notesMasterIdLst>
  <p:handoutMasterIdLst>
    <p:handoutMasterId r:id="rId23"/>
  </p:handoutMasterIdLst>
  <p:sldIdLst>
    <p:sldId id="256" r:id="rId3"/>
    <p:sldId id="368" r:id="rId4"/>
    <p:sldId id="362" r:id="rId5"/>
    <p:sldId id="364" r:id="rId6"/>
    <p:sldId id="374" r:id="rId7"/>
    <p:sldId id="363" r:id="rId8"/>
    <p:sldId id="370" r:id="rId9"/>
    <p:sldId id="387" r:id="rId10"/>
    <p:sldId id="378" r:id="rId11"/>
    <p:sldId id="367" r:id="rId12"/>
    <p:sldId id="265" r:id="rId13"/>
    <p:sldId id="266" r:id="rId14"/>
    <p:sldId id="366" r:id="rId15"/>
    <p:sldId id="379" r:id="rId16"/>
    <p:sldId id="388" r:id="rId17"/>
    <p:sldId id="382" r:id="rId18"/>
    <p:sldId id="384" r:id="rId19"/>
    <p:sldId id="380" r:id="rId20"/>
    <p:sldId id="371" r:id="rId21"/>
  </p:sldIdLst>
  <p:sldSz cx="9144000" cy="6858000" type="screen4x3"/>
  <p:notesSz cx="6883400"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CC66"/>
    <a:srgbClr val="FFFFCC"/>
    <a:srgbClr val="0C1B2E"/>
    <a:srgbClr val="00FF00"/>
    <a:srgbClr val="FF6600"/>
    <a:srgbClr val="FF0066"/>
    <a:srgbClr val="FFFF99"/>
    <a:srgbClr val="F58E1D"/>
    <a:srgbClr val="061134"/>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38" autoAdjust="0"/>
    <p:restoredTop sz="85884" autoAdjust="0"/>
  </p:normalViewPr>
  <p:slideViewPr>
    <p:cSldViewPr>
      <p:cViewPr>
        <p:scale>
          <a:sx n="70" d="100"/>
          <a:sy n="70" d="100"/>
        </p:scale>
        <p:origin x="-330" y="-84"/>
      </p:cViewPr>
      <p:guideLst>
        <p:guide orient="horz" pos="2160"/>
        <p:guide pos="2880"/>
      </p:guideLst>
    </p:cSldViewPr>
  </p:slideViewPr>
  <p:notesTextViewPr>
    <p:cViewPr>
      <p:scale>
        <a:sx n="100" d="100"/>
        <a:sy n="100" d="100"/>
      </p:scale>
      <p:origin x="0" y="0"/>
    </p:cViewPr>
  </p:notesTextViewPr>
  <p:sorterViewPr>
    <p:cViewPr>
      <p:scale>
        <a:sx n="70" d="100"/>
        <a:sy n="70" d="100"/>
      </p:scale>
      <p:origin x="0" y="1692"/>
    </p:cViewPr>
  </p:sorterViewPr>
  <p:notesViewPr>
    <p:cSldViewPr showGuides="1">
      <p:cViewPr varScale="1">
        <p:scale>
          <a:sx n="57" d="100"/>
          <a:sy n="57" d="100"/>
        </p:scale>
        <p:origin x="-2508" y="-84"/>
      </p:cViewPr>
      <p:guideLst>
        <p:guide orient="horz" pos="3120"/>
        <p:guide pos="216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807" cy="495300"/>
          </a:xfrm>
          <a:prstGeom prst="rect">
            <a:avLst/>
          </a:prstGeom>
        </p:spPr>
        <p:txBody>
          <a:bodyPr vert="horz" lIns="95939" tIns="47969" rIns="95939" bIns="47969" rtlCol="0"/>
          <a:lstStyle>
            <a:lvl1pPr algn="l">
              <a:defRPr sz="1300"/>
            </a:lvl1pPr>
          </a:lstStyle>
          <a:p>
            <a:endParaRPr lang="pt-PT"/>
          </a:p>
        </p:txBody>
      </p:sp>
      <p:sp>
        <p:nvSpPr>
          <p:cNvPr id="3" name="Date Placeholder 2"/>
          <p:cNvSpPr>
            <a:spLocks noGrp="1"/>
          </p:cNvSpPr>
          <p:nvPr>
            <p:ph type="dt" sz="quarter" idx="1"/>
          </p:nvPr>
        </p:nvSpPr>
        <p:spPr>
          <a:xfrm>
            <a:off x="3899000" y="0"/>
            <a:ext cx="2982807" cy="495300"/>
          </a:xfrm>
          <a:prstGeom prst="rect">
            <a:avLst/>
          </a:prstGeom>
        </p:spPr>
        <p:txBody>
          <a:bodyPr vert="horz" lIns="95939" tIns="47969" rIns="95939" bIns="47969" rtlCol="0"/>
          <a:lstStyle>
            <a:lvl1pPr algn="r">
              <a:defRPr sz="1300"/>
            </a:lvl1pPr>
          </a:lstStyle>
          <a:p>
            <a:fld id="{F084E7C3-EDCE-4139-BD15-45A00A0C0FF9}" type="datetimeFigureOut">
              <a:rPr lang="pt-PT" smtClean="0"/>
              <a:pPr/>
              <a:t>22-03-2014</a:t>
            </a:fld>
            <a:endParaRPr lang="pt-PT"/>
          </a:p>
        </p:txBody>
      </p:sp>
      <p:sp>
        <p:nvSpPr>
          <p:cNvPr id="4" name="Footer Placeholder 3"/>
          <p:cNvSpPr>
            <a:spLocks noGrp="1"/>
          </p:cNvSpPr>
          <p:nvPr>
            <p:ph type="ftr" sz="quarter" idx="2"/>
          </p:nvPr>
        </p:nvSpPr>
        <p:spPr>
          <a:xfrm>
            <a:off x="0" y="9408981"/>
            <a:ext cx="2982807" cy="495300"/>
          </a:xfrm>
          <a:prstGeom prst="rect">
            <a:avLst/>
          </a:prstGeom>
        </p:spPr>
        <p:txBody>
          <a:bodyPr vert="horz" lIns="95939" tIns="47969" rIns="95939" bIns="47969" rtlCol="0" anchor="b"/>
          <a:lstStyle>
            <a:lvl1pPr algn="l">
              <a:defRPr sz="1300"/>
            </a:lvl1pPr>
          </a:lstStyle>
          <a:p>
            <a:endParaRPr lang="pt-PT"/>
          </a:p>
        </p:txBody>
      </p:sp>
      <p:sp>
        <p:nvSpPr>
          <p:cNvPr id="5" name="Slide Number Placeholder 4"/>
          <p:cNvSpPr>
            <a:spLocks noGrp="1"/>
          </p:cNvSpPr>
          <p:nvPr>
            <p:ph type="sldNum" sz="quarter" idx="3"/>
          </p:nvPr>
        </p:nvSpPr>
        <p:spPr>
          <a:xfrm>
            <a:off x="3899000" y="9408981"/>
            <a:ext cx="2982807" cy="495300"/>
          </a:xfrm>
          <a:prstGeom prst="rect">
            <a:avLst/>
          </a:prstGeom>
        </p:spPr>
        <p:txBody>
          <a:bodyPr vert="horz" lIns="95939" tIns="47969" rIns="95939" bIns="47969" rtlCol="0" anchor="b"/>
          <a:lstStyle>
            <a:lvl1pPr algn="r">
              <a:defRPr sz="1300"/>
            </a:lvl1pPr>
          </a:lstStyle>
          <a:p>
            <a:fld id="{0157E540-5CE9-4688-8413-B8D225B8111E}" type="slidenum">
              <a:rPr lang="pt-PT" smtClean="0"/>
              <a:pPr/>
              <a:t>‹#›</a:t>
            </a:fld>
            <a:endParaRPr lang="pt-P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807" cy="495300"/>
          </a:xfrm>
          <a:prstGeom prst="rect">
            <a:avLst/>
          </a:prstGeom>
        </p:spPr>
        <p:txBody>
          <a:bodyPr vert="horz" lIns="95939" tIns="47969" rIns="95939" bIns="47969" rtlCol="0"/>
          <a:lstStyle>
            <a:lvl1pPr algn="l">
              <a:defRPr sz="1300"/>
            </a:lvl1pPr>
          </a:lstStyle>
          <a:p>
            <a:endParaRPr lang="pt-PT"/>
          </a:p>
        </p:txBody>
      </p:sp>
      <p:sp>
        <p:nvSpPr>
          <p:cNvPr id="3" name="Date Placeholder 2"/>
          <p:cNvSpPr>
            <a:spLocks noGrp="1"/>
          </p:cNvSpPr>
          <p:nvPr>
            <p:ph type="dt" idx="1"/>
          </p:nvPr>
        </p:nvSpPr>
        <p:spPr>
          <a:xfrm>
            <a:off x="3899000" y="0"/>
            <a:ext cx="2982807" cy="495300"/>
          </a:xfrm>
          <a:prstGeom prst="rect">
            <a:avLst/>
          </a:prstGeom>
        </p:spPr>
        <p:txBody>
          <a:bodyPr vert="horz" lIns="95939" tIns="47969" rIns="95939" bIns="47969" rtlCol="0"/>
          <a:lstStyle>
            <a:lvl1pPr algn="r">
              <a:defRPr sz="1300"/>
            </a:lvl1pPr>
          </a:lstStyle>
          <a:p>
            <a:fld id="{FAF85D10-A5C9-4915-8800-18FA9A340620}" type="datetimeFigureOut">
              <a:rPr lang="pt-PT" smtClean="0"/>
              <a:pPr/>
              <a:t>22-03-2014</a:t>
            </a:fld>
            <a:endParaRPr lang="pt-PT"/>
          </a:p>
        </p:txBody>
      </p:sp>
      <p:sp>
        <p:nvSpPr>
          <p:cNvPr id="4" name="Slide Image Placeholder 3"/>
          <p:cNvSpPr>
            <a:spLocks noGrp="1" noRot="1" noChangeAspect="1"/>
          </p:cNvSpPr>
          <p:nvPr>
            <p:ph type="sldImg" idx="2"/>
          </p:nvPr>
        </p:nvSpPr>
        <p:spPr>
          <a:xfrm>
            <a:off x="965200" y="742950"/>
            <a:ext cx="4953000" cy="3714750"/>
          </a:xfrm>
          <a:prstGeom prst="rect">
            <a:avLst/>
          </a:prstGeom>
          <a:noFill/>
          <a:ln w="12700">
            <a:solidFill>
              <a:prstClr val="black"/>
            </a:solidFill>
          </a:ln>
        </p:spPr>
        <p:txBody>
          <a:bodyPr vert="horz" lIns="95939" tIns="47969" rIns="95939" bIns="47969" rtlCol="0" anchor="ctr"/>
          <a:lstStyle/>
          <a:p>
            <a:endParaRPr lang="pt-PT"/>
          </a:p>
        </p:txBody>
      </p:sp>
      <p:sp>
        <p:nvSpPr>
          <p:cNvPr id="5" name="Notes Placeholder 4"/>
          <p:cNvSpPr>
            <a:spLocks noGrp="1"/>
          </p:cNvSpPr>
          <p:nvPr>
            <p:ph type="body" sz="quarter" idx="3"/>
          </p:nvPr>
        </p:nvSpPr>
        <p:spPr>
          <a:xfrm>
            <a:off x="688340" y="4705350"/>
            <a:ext cx="5506720" cy="4457700"/>
          </a:xfrm>
          <a:prstGeom prst="rect">
            <a:avLst/>
          </a:prstGeom>
        </p:spPr>
        <p:txBody>
          <a:bodyPr vert="horz" lIns="95939" tIns="47969" rIns="95939" bIns="4796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6" name="Footer Placeholder 5"/>
          <p:cNvSpPr>
            <a:spLocks noGrp="1"/>
          </p:cNvSpPr>
          <p:nvPr>
            <p:ph type="ftr" sz="quarter" idx="4"/>
          </p:nvPr>
        </p:nvSpPr>
        <p:spPr>
          <a:xfrm>
            <a:off x="0" y="9408981"/>
            <a:ext cx="2982807" cy="495300"/>
          </a:xfrm>
          <a:prstGeom prst="rect">
            <a:avLst/>
          </a:prstGeom>
        </p:spPr>
        <p:txBody>
          <a:bodyPr vert="horz" lIns="95939" tIns="47969" rIns="95939" bIns="47969" rtlCol="0" anchor="b"/>
          <a:lstStyle>
            <a:lvl1pPr algn="l">
              <a:defRPr sz="1300"/>
            </a:lvl1pPr>
          </a:lstStyle>
          <a:p>
            <a:endParaRPr lang="pt-PT"/>
          </a:p>
        </p:txBody>
      </p:sp>
      <p:sp>
        <p:nvSpPr>
          <p:cNvPr id="7" name="Slide Number Placeholder 6"/>
          <p:cNvSpPr>
            <a:spLocks noGrp="1"/>
          </p:cNvSpPr>
          <p:nvPr>
            <p:ph type="sldNum" sz="quarter" idx="5"/>
          </p:nvPr>
        </p:nvSpPr>
        <p:spPr>
          <a:xfrm>
            <a:off x="3899000" y="9408981"/>
            <a:ext cx="2982807" cy="495300"/>
          </a:xfrm>
          <a:prstGeom prst="rect">
            <a:avLst/>
          </a:prstGeom>
        </p:spPr>
        <p:txBody>
          <a:bodyPr vert="horz" lIns="95939" tIns="47969" rIns="95939" bIns="47969" rtlCol="0" anchor="b"/>
          <a:lstStyle>
            <a:lvl1pPr algn="r">
              <a:defRPr sz="1300"/>
            </a:lvl1pPr>
          </a:lstStyle>
          <a:p>
            <a:fld id="{852963F4-185F-4CE9-9B96-EB74C3723E36}" type="slidenum">
              <a:rPr lang="pt-PT" smtClean="0"/>
              <a:pPr/>
              <a:t>‹#›</a:t>
            </a:fld>
            <a:endParaRPr lang="pt-P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dirty="0"/>
          </a:p>
        </p:txBody>
      </p:sp>
      <p:sp>
        <p:nvSpPr>
          <p:cNvPr id="4" name="Slide Number Placeholder 3"/>
          <p:cNvSpPr>
            <a:spLocks noGrp="1"/>
          </p:cNvSpPr>
          <p:nvPr>
            <p:ph type="sldNum" sz="quarter" idx="10"/>
          </p:nvPr>
        </p:nvSpPr>
        <p:spPr/>
        <p:txBody>
          <a:bodyPr/>
          <a:lstStyle/>
          <a:p>
            <a:fld id="{852963F4-185F-4CE9-9B96-EB74C3723E36}" type="slidenum">
              <a:rPr lang="pt-PT" smtClean="0"/>
              <a:pPr/>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10</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11</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12</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13</a:t>
            </a:fld>
            <a:endParaRPr lang="pt-P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14</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15</a:t>
            </a:fld>
            <a:endParaRPr lang="pt-P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dirty="0"/>
          </a:p>
        </p:txBody>
      </p:sp>
      <p:sp>
        <p:nvSpPr>
          <p:cNvPr id="4" name="Slide Number Placeholder 3"/>
          <p:cNvSpPr>
            <a:spLocks noGrp="1"/>
          </p:cNvSpPr>
          <p:nvPr>
            <p:ph type="sldNum" sz="quarter" idx="10"/>
          </p:nvPr>
        </p:nvSpPr>
        <p:spPr/>
        <p:txBody>
          <a:bodyPr/>
          <a:lstStyle/>
          <a:p>
            <a:fld id="{852963F4-185F-4CE9-9B96-EB74C3723E36}" type="slidenum">
              <a:rPr lang="pt-PT" smtClean="0"/>
              <a:pPr/>
              <a:t>16</a:t>
            </a:fld>
            <a:endParaRPr lang="pt-P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17</a:t>
            </a:fld>
            <a:endParaRPr lang="pt-P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18</a:t>
            </a:fld>
            <a:endParaRPr lang="pt-P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19</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2</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3</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4</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5</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6</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7</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8</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sz="quarter" idx="10"/>
          </p:nvPr>
        </p:nvSpPr>
        <p:spPr/>
        <p:txBody>
          <a:bodyPr/>
          <a:lstStyle/>
          <a:p>
            <a:fld id="{852963F4-185F-4CE9-9B96-EB74C3723E36}" type="slidenum">
              <a:rPr lang="pt-PT" smtClean="0"/>
              <a:pPr/>
              <a:t>9</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9BC5859-9EA3-416D-ADFD-28D112962085}" type="datetime4">
              <a:rPr lang="pt-PT" smtClean="0"/>
              <a:pPr/>
              <a:t>22 de Março de 2014</a:t>
            </a:fld>
            <a:endParaRPr lang="en-US"/>
          </a:p>
        </p:txBody>
      </p:sp>
      <p:sp>
        <p:nvSpPr>
          <p:cNvPr id="5" name="Footer Placeholder 4"/>
          <p:cNvSpPr>
            <a:spLocks noGrp="1"/>
          </p:cNvSpPr>
          <p:nvPr>
            <p:ph type="ftr" sz="quarter" idx="11"/>
          </p:nvPr>
        </p:nvSpPr>
        <p:spPr>
          <a:xfrm>
            <a:off x="457200" y="6416675"/>
            <a:ext cx="57912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A93CA5-05C9-4D13-822E-4A300CBE18C0}" type="datetime4">
              <a:rPr lang="pt-PT" smtClean="0"/>
              <a:pPr/>
              <a:t>22 de Março de 2014</a:t>
            </a:fld>
            <a:endParaRPr lang="en-US"/>
          </a:p>
        </p:txBody>
      </p:sp>
      <p:sp>
        <p:nvSpPr>
          <p:cNvPr id="5" name="Footer Placeholder 4"/>
          <p:cNvSpPr>
            <a:spLocks noGrp="1"/>
          </p:cNvSpPr>
          <p:nvPr>
            <p:ph type="ftr" sz="quarter" idx="11"/>
          </p:nvPr>
        </p:nvSpPr>
        <p:spPr>
          <a:xfrm>
            <a:off x="457200" y="6416675"/>
            <a:ext cx="57912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30D5512-AD2E-4783-9C8E-AEB806D0C6E3}" type="datetime4">
              <a:rPr lang="pt-PT" smtClean="0"/>
              <a:pPr/>
              <a:t>22 de Março de 2014</a:t>
            </a:fld>
            <a:endParaRPr lang="en-US"/>
          </a:p>
        </p:txBody>
      </p:sp>
      <p:sp>
        <p:nvSpPr>
          <p:cNvPr id="5" name="Footer Placeholder 4"/>
          <p:cNvSpPr>
            <a:spLocks noGrp="1"/>
          </p:cNvSpPr>
          <p:nvPr>
            <p:ph type="ftr" sz="quarter" idx="11"/>
          </p:nvPr>
        </p:nvSpPr>
        <p:spPr>
          <a:xfrm>
            <a:off x="457200" y="6416675"/>
            <a:ext cx="57912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pt-PT"/>
          </a:p>
        </p:txBody>
      </p:sp>
      <p:sp>
        <p:nvSpPr>
          <p:cNvPr id="4" name="Date Placeholder 3"/>
          <p:cNvSpPr>
            <a:spLocks noGrp="1"/>
          </p:cNvSpPr>
          <p:nvPr>
            <p:ph type="dt" sz="half" idx="10"/>
          </p:nvPr>
        </p:nvSpPr>
        <p:spPr/>
        <p:txBody>
          <a:bodyPr/>
          <a:lstStyle/>
          <a:p>
            <a:fld id="{F29CFF76-7555-4033-8279-21E0818878FA}" type="datetime4">
              <a:rPr lang="pt-PT" smtClean="0"/>
              <a:pPr/>
              <a:t>22 de Março de 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4C048310-0E7A-4328-A6F6-E32CE05E6B2A}" type="datetime4">
              <a:rPr lang="pt-PT" smtClean="0"/>
              <a:pPr/>
              <a:t>22 de Março de 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4370E-C2C9-40F2-80F8-7ABDE9D6DFC1}" type="datetime4">
              <a:rPr lang="pt-PT" smtClean="0"/>
              <a:pPr/>
              <a:t>22 de Março de 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Date Placeholder 4"/>
          <p:cNvSpPr>
            <a:spLocks noGrp="1"/>
          </p:cNvSpPr>
          <p:nvPr>
            <p:ph type="dt" sz="half" idx="10"/>
          </p:nvPr>
        </p:nvSpPr>
        <p:spPr/>
        <p:txBody>
          <a:bodyPr/>
          <a:lstStyle/>
          <a:p>
            <a:fld id="{DEA2D7F0-29C9-48B4-A43C-D822B1D33DD7}" type="datetime4">
              <a:rPr lang="pt-PT" smtClean="0"/>
              <a:pPr/>
              <a:t>22 de Março de 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Date Placeholder 6"/>
          <p:cNvSpPr>
            <a:spLocks noGrp="1"/>
          </p:cNvSpPr>
          <p:nvPr>
            <p:ph type="dt" sz="half" idx="10"/>
          </p:nvPr>
        </p:nvSpPr>
        <p:spPr/>
        <p:txBody>
          <a:bodyPr/>
          <a:lstStyle/>
          <a:p>
            <a:fld id="{F9E5CE94-8C33-4D0F-B938-60630C415B75}" type="datetime4">
              <a:rPr lang="pt-PT" smtClean="0"/>
              <a:pPr/>
              <a:t>22 de Março de 2014</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Date Placeholder 2"/>
          <p:cNvSpPr>
            <a:spLocks noGrp="1"/>
          </p:cNvSpPr>
          <p:nvPr>
            <p:ph type="dt" sz="half" idx="10"/>
          </p:nvPr>
        </p:nvSpPr>
        <p:spPr/>
        <p:txBody>
          <a:bodyPr/>
          <a:lstStyle/>
          <a:p>
            <a:fld id="{2C62289B-C743-4249-AB59-229BD67CDD52}" type="datetime4">
              <a:rPr lang="pt-PT" smtClean="0"/>
              <a:pPr/>
              <a:t>22 de Março de 2014</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239F19-1268-42F5-BD05-8F4E7B155FC6}" type="datetime4">
              <a:rPr lang="pt-PT" smtClean="0"/>
              <a:pPr/>
              <a:t>22 de Março de 2014</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CE00E9-577B-4F4A-8BD1-5C9AE40AE176}" type="datetime4">
              <a:rPr lang="pt-PT" smtClean="0"/>
              <a:pPr/>
              <a:t>22 de Março de 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b="0">
                <a:solidFill>
                  <a:schemeClr val="bg1"/>
                </a:solidFill>
                <a:effectLst>
                  <a:outerShdw blurRad="38100" dist="38100" dir="2700000" algn="tl">
                    <a:srgbClr val="000000">
                      <a:alpha val="43137"/>
                    </a:srgbClr>
                  </a:outerShdw>
                </a:effectLst>
              </a:defRPr>
            </a:lvl1pPr>
            <a:lvl2pPr>
              <a:defRPr b="0">
                <a:solidFill>
                  <a:schemeClr val="bg1"/>
                </a:solidFill>
                <a:effectLst>
                  <a:outerShdw blurRad="38100" dist="38100" dir="2700000" algn="tl">
                    <a:srgbClr val="000000">
                      <a:alpha val="43137"/>
                    </a:srgbClr>
                  </a:outerShdw>
                </a:effectLst>
              </a:defRPr>
            </a:lvl2pPr>
            <a:lvl3pPr>
              <a:defRPr b="0">
                <a:solidFill>
                  <a:schemeClr val="bg1"/>
                </a:solidFill>
                <a:effectLst>
                  <a:outerShdw blurRad="38100" dist="38100" dir="2700000" algn="tl">
                    <a:srgbClr val="000000">
                      <a:alpha val="43137"/>
                    </a:srgbClr>
                  </a:outerShdw>
                </a:effectLst>
              </a:defRPr>
            </a:lvl3pPr>
            <a:lvl4pPr>
              <a:defRPr b="0">
                <a:solidFill>
                  <a:schemeClr val="bg1"/>
                </a:solidFill>
                <a:effectLst>
                  <a:outerShdw blurRad="38100" dist="38100" dir="2700000" algn="tl">
                    <a:srgbClr val="000000">
                      <a:alpha val="43137"/>
                    </a:srgbClr>
                  </a:outerShdw>
                </a:effectLst>
              </a:defRPr>
            </a:lvl4pPr>
            <a:lvl5pPr>
              <a:defRPr b="0">
                <a:solidFill>
                  <a:schemeClr val="bg1"/>
                </a:solidFill>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D1E1723-2E05-46BC-AA42-763BBFC9B08C}" type="datetime4">
              <a:rPr lang="pt-PT" smtClean="0"/>
              <a:pPr/>
              <a:t>22 de Março de 2014</a:t>
            </a:fld>
            <a:endParaRPr lang="en-US"/>
          </a:p>
        </p:txBody>
      </p:sp>
      <p:sp>
        <p:nvSpPr>
          <p:cNvPr id="5" name="Footer Placeholder 4"/>
          <p:cNvSpPr>
            <a:spLocks noGrp="1"/>
          </p:cNvSpPr>
          <p:nvPr>
            <p:ph type="ftr" sz="quarter" idx="11"/>
          </p:nvPr>
        </p:nvSpPr>
        <p:spPr>
          <a:xfrm>
            <a:off x="457200" y="6416675"/>
            <a:ext cx="57912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7CF0B1-D9DF-4CD5-9E0F-F18B3A8F3E2E}" type="datetime4">
              <a:rPr lang="pt-PT" smtClean="0"/>
              <a:pPr/>
              <a:t>22 de Março de 2014</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70D7F8C5-70F6-4D9F-86E5-D5C5C9AA798B}" type="datetime4">
              <a:rPr lang="pt-PT" smtClean="0"/>
              <a:pPr/>
              <a:t>22 de Março de 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AC428A61-D1DA-4767-96D0-C5CF7C7565D7}" type="datetime4">
              <a:rPr lang="pt-PT" smtClean="0"/>
              <a:pPr/>
              <a:t>22 de Março de 2014</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DCACB49F-682D-4161-9C10-BC378FC7F4A8}" type="slidenum">
              <a:rPr lang="pt-PT" smtClean="0"/>
              <a:pPr/>
              <a:t>‹#›</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FE0D607-39BA-40B0-AF18-7CF7942A416F}" type="datetime4">
              <a:rPr lang="pt-PT" smtClean="0"/>
              <a:pPr/>
              <a:t>22 de Março de 2014</a:t>
            </a:fld>
            <a:endParaRPr lang="en-US"/>
          </a:p>
        </p:txBody>
      </p:sp>
      <p:sp>
        <p:nvSpPr>
          <p:cNvPr id="5" name="Footer Placeholder 4"/>
          <p:cNvSpPr>
            <a:spLocks noGrp="1"/>
          </p:cNvSpPr>
          <p:nvPr>
            <p:ph type="ftr" sz="quarter" idx="11"/>
          </p:nvPr>
        </p:nvSpPr>
        <p:spPr>
          <a:xfrm>
            <a:off x="457200" y="6416675"/>
            <a:ext cx="57912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98E0538-F821-4436-8B9A-4D4C6EA89B50}" type="datetime4">
              <a:rPr lang="pt-PT" smtClean="0"/>
              <a:pPr/>
              <a:t>22 de Março de 2014</a:t>
            </a:fld>
            <a:endParaRPr lang="en-US"/>
          </a:p>
        </p:txBody>
      </p:sp>
      <p:sp>
        <p:nvSpPr>
          <p:cNvPr id="6" name="Footer Placeholder 5"/>
          <p:cNvSpPr>
            <a:spLocks noGrp="1"/>
          </p:cNvSpPr>
          <p:nvPr>
            <p:ph type="ftr" sz="quarter" idx="11"/>
          </p:nvPr>
        </p:nvSpPr>
        <p:spPr>
          <a:xfrm>
            <a:off x="457200" y="6416675"/>
            <a:ext cx="57912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AD16F83-CF1B-485F-9AD5-B18E1FE514D3}" type="datetime4">
              <a:rPr lang="pt-PT" smtClean="0"/>
              <a:pPr/>
              <a:t>22 de Março de 2014</a:t>
            </a:fld>
            <a:endParaRPr lang="en-US"/>
          </a:p>
        </p:txBody>
      </p:sp>
      <p:sp>
        <p:nvSpPr>
          <p:cNvPr id="8" name="Footer Placeholder 7"/>
          <p:cNvSpPr>
            <a:spLocks noGrp="1"/>
          </p:cNvSpPr>
          <p:nvPr>
            <p:ph type="ftr" sz="quarter" idx="11"/>
          </p:nvPr>
        </p:nvSpPr>
        <p:spPr>
          <a:xfrm>
            <a:off x="457200" y="6416675"/>
            <a:ext cx="57912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B0A48E7B-9332-478B-B242-46A30EA9A3A7}" type="datetime4">
              <a:rPr lang="pt-PT" smtClean="0"/>
              <a:pPr/>
              <a:t>22 de Março de 2014</a:t>
            </a:fld>
            <a:endParaRPr lang="en-US"/>
          </a:p>
        </p:txBody>
      </p:sp>
      <p:sp>
        <p:nvSpPr>
          <p:cNvPr id="4" name="Footer Placeholder 3"/>
          <p:cNvSpPr>
            <a:spLocks noGrp="1"/>
          </p:cNvSpPr>
          <p:nvPr>
            <p:ph type="ftr" sz="quarter" idx="11"/>
          </p:nvPr>
        </p:nvSpPr>
        <p:spPr>
          <a:xfrm>
            <a:off x="457200" y="6416675"/>
            <a:ext cx="57912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EC5E98D8-33F8-4369-B452-6D9FB55DACB3}" type="datetime4">
              <a:rPr lang="pt-PT" smtClean="0"/>
              <a:pPr/>
              <a:t>22 de Março de 2014</a:t>
            </a:fld>
            <a:endParaRPr lang="en-US"/>
          </a:p>
        </p:txBody>
      </p:sp>
      <p:sp>
        <p:nvSpPr>
          <p:cNvPr id="3" name="Footer Placeholder 2"/>
          <p:cNvSpPr>
            <a:spLocks noGrp="1"/>
          </p:cNvSpPr>
          <p:nvPr>
            <p:ph type="ftr" sz="quarter" idx="11"/>
          </p:nvPr>
        </p:nvSpPr>
        <p:spPr>
          <a:xfrm>
            <a:off x="457200" y="6416675"/>
            <a:ext cx="57912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54DA034-9DEA-47DA-BDBA-15CAE6D921B7}" type="datetime4">
              <a:rPr lang="pt-PT" smtClean="0"/>
              <a:pPr/>
              <a:t>22 de Março de 2014</a:t>
            </a:fld>
            <a:endParaRPr lang="en-US"/>
          </a:p>
        </p:txBody>
      </p:sp>
      <p:sp>
        <p:nvSpPr>
          <p:cNvPr id="6" name="Footer Placeholder 5"/>
          <p:cNvSpPr>
            <a:spLocks noGrp="1"/>
          </p:cNvSpPr>
          <p:nvPr>
            <p:ph type="ftr" sz="quarter" idx="11"/>
          </p:nvPr>
        </p:nvSpPr>
        <p:spPr>
          <a:xfrm>
            <a:off x="457200" y="6416675"/>
            <a:ext cx="57912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2A5FC09-AC2E-4AE0-8DF8-5A08F676A697}" type="datetime4">
              <a:rPr lang="pt-PT" smtClean="0"/>
              <a:pPr/>
              <a:t>22 de Março de 2014</a:t>
            </a:fld>
            <a:endParaRPr lang="en-US"/>
          </a:p>
        </p:txBody>
      </p:sp>
      <p:sp>
        <p:nvSpPr>
          <p:cNvPr id="6" name="Footer Placeholder 5"/>
          <p:cNvSpPr>
            <a:spLocks noGrp="1"/>
          </p:cNvSpPr>
          <p:nvPr>
            <p:ph type="ftr" sz="quarter" idx="11"/>
          </p:nvPr>
        </p:nvSpPr>
        <p:spPr>
          <a:xfrm>
            <a:off x="457200" y="6416675"/>
            <a:ext cx="57912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52400"/>
            <a:ext cx="7677472" cy="8382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92274" y="1600200"/>
            <a:ext cx="8573022"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304800" y="6448251"/>
            <a:ext cx="1219200" cy="365125"/>
          </a:xfrm>
          <a:prstGeom prst="rect">
            <a:avLst/>
          </a:prstGeom>
        </p:spPr>
        <p:txBody>
          <a:bodyPr vert="horz" lIns="91440" tIns="45720" rIns="91440" bIns="45720" rtlCol="0" anchor="ctr"/>
          <a:lstStyle>
            <a:lvl1pPr algn="l">
              <a:defRPr sz="1200">
                <a:solidFill>
                  <a:schemeClr val="bg1"/>
                </a:solidFill>
              </a:defRPr>
            </a:lvl1pPr>
          </a:lstStyle>
          <a:p>
            <a:fld id="{B6F15528-21DE-4FAA-801E-634DDDAF4B2B}" type="slidenum">
              <a:rPr lang="en-US" smtClean="0"/>
              <a:pPr/>
              <a:t>‹#›</a:t>
            </a:fld>
            <a:endParaRPr lang="en-US"/>
          </a:p>
        </p:txBody>
      </p:sp>
      <p:pic>
        <p:nvPicPr>
          <p:cNvPr id="7" name="Picture 6" descr="LOGO_SPACE.png"/>
          <p:cNvPicPr>
            <a:picLocks noChangeAspect="1"/>
          </p:cNvPicPr>
          <p:nvPr/>
        </p:nvPicPr>
        <p:blipFill>
          <a:blip r:embed="rId14" cstate="print"/>
          <a:stretch>
            <a:fillRect/>
          </a:stretch>
        </p:blipFill>
        <p:spPr>
          <a:xfrm>
            <a:off x="152400" y="152400"/>
            <a:ext cx="990600" cy="820956"/>
          </a:xfrm>
          <a:prstGeom prst="rect">
            <a:avLst/>
          </a:prstGeom>
        </p:spPr>
      </p:pic>
      <p:pic>
        <p:nvPicPr>
          <p:cNvPr id="9" name="Picture 8" descr="LIP-white-1000x677.png"/>
          <p:cNvPicPr>
            <a:picLocks noChangeAspect="1"/>
          </p:cNvPicPr>
          <p:nvPr/>
        </p:nvPicPr>
        <p:blipFill>
          <a:blip r:embed="rId15" cstate="print"/>
          <a:stretch>
            <a:fillRect/>
          </a:stretch>
        </p:blipFill>
        <p:spPr>
          <a:xfrm>
            <a:off x="8305800" y="6324600"/>
            <a:ext cx="675332" cy="4572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spcBef>
          <a:spcPct val="0"/>
        </a:spcBef>
        <a:buNone/>
        <a:defRPr lang="en-US" sz="3000" b="1" kern="1200" cap="none" spc="0" dirty="0">
          <a:ln w="18000">
            <a:solidFill>
              <a:schemeClr val="accent2">
                <a:satMod val="140000"/>
              </a:schemeClr>
            </a:solidFill>
            <a:prstDash val="solid"/>
            <a:miter lim="800000"/>
          </a:ln>
          <a:solidFill>
            <a:srgbClr val="F58E1D"/>
          </a:solidFill>
          <a:effectLst>
            <a:outerShdw blurRad="50800" dist="38100" dir="5400000" algn="t" rotWithShape="0">
              <a:prstClr val="black">
                <a:alpha val="40000"/>
              </a:prstClr>
            </a:outerShdw>
          </a:effectLst>
          <a:latin typeface="Berlin Sans FB Demi"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b="1" kern="1200">
          <a:solidFill>
            <a:schemeClr val="bg1"/>
          </a:solidFill>
          <a:effectLst>
            <a:glow rad="101600">
              <a:schemeClr val="accent4">
                <a:satMod val="175000"/>
                <a:alpha val="40000"/>
              </a:schemeClr>
            </a:glow>
            <a:outerShdw blurRad="50800" dist="38100" dir="5400000" algn="t" rotWithShape="0">
              <a:prstClr val="black">
                <a:alpha val="40000"/>
              </a:prstClr>
            </a:outerShdw>
          </a:effectLst>
          <a:latin typeface="+mn-lt"/>
          <a:ea typeface="+mn-ea"/>
          <a:cs typeface="+mn-cs"/>
        </a:defRPr>
      </a:lvl1pPr>
      <a:lvl2pPr marL="742950" indent="-285750" algn="l" defTabSz="914400" rtl="0" eaLnBrk="1" latinLnBrk="0" hangingPunct="1">
        <a:spcBef>
          <a:spcPct val="20000"/>
        </a:spcBef>
        <a:buFont typeface="Arial" pitchFamily="34" charset="0"/>
        <a:buChar char="–"/>
        <a:defRPr sz="2800" b="1" kern="1200">
          <a:solidFill>
            <a:schemeClr val="bg1"/>
          </a:solidFill>
          <a:effectLst>
            <a:glow rad="101600">
              <a:schemeClr val="accent4">
                <a:satMod val="175000"/>
                <a:alpha val="40000"/>
              </a:schemeClr>
            </a:glow>
            <a:outerShdw blurRad="50800" dist="38100" dir="5400000" algn="t" rotWithShape="0">
              <a:prstClr val="black">
                <a:alpha val="40000"/>
              </a:prstClr>
            </a:outerShdw>
          </a:effectLst>
          <a:latin typeface="+mn-lt"/>
          <a:ea typeface="+mn-ea"/>
          <a:cs typeface="+mn-cs"/>
        </a:defRPr>
      </a:lvl2pPr>
      <a:lvl3pPr marL="1143000" indent="-228600" algn="l" defTabSz="914400" rtl="0" eaLnBrk="1" latinLnBrk="0" hangingPunct="1">
        <a:spcBef>
          <a:spcPct val="20000"/>
        </a:spcBef>
        <a:buFont typeface="Arial" pitchFamily="34" charset="0"/>
        <a:buChar char="•"/>
        <a:defRPr sz="2400" b="1" kern="1200">
          <a:solidFill>
            <a:schemeClr val="bg1"/>
          </a:solidFill>
          <a:effectLst>
            <a:glow rad="101600">
              <a:schemeClr val="accent4">
                <a:satMod val="175000"/>
                <a:alpha val="40000"/>
              </a:schemeClr>
            </a:glow>
            <a:outerShdw blurRad="50800" dist="38100" dir="5400000" algn="t" rotWithShape="0">
              <a:prstClr val="black">
                <a:alpha val="40000"/>
              </a:prstClr>
            </a:outerShdw>
          </a:effectLst>
          <a:latin typeface="+mn-lt"/>
          <a:ea typeface="+mn-ea"/>
          <a:cs typeface="+mn-cs"/>
        </a:defRPr>
      </a:lvl3pPr>
      <a:lvl4pPr marL="1600200" indent="-228600" algn="l" defTabSz="914400" rtl="0" eaLnBrk="1" latinLnBrk="0" hangingPunct="1">
        <a:spcBef>
          <a:spcPct val="20000"/>
        </a:spcBef>
        <a:buFont typeface="Arial" pitchFamily="34" charset="0"/>
        <a:buChar char="–"/>
        <a:defRPr sz="2000" b="1" kern="1200">
          <a:solidFill>
            <a:schemeClr val="bg1"/>
          </a:solidFill>
          <a:effectLst>
            <a:glow rad="101600">
              <a:schemeClr val="accent4">
                <a:satMod val="175000"/>
                <a:alpha val="40000"/>
              </a:schemeClr>
            </a:glow>
            <a:outerShdw blurRad="50800" dist="38100" dir="5400000" algn="t" rotWithShape="0">
              <a:prstClr val="black">
                <a:alpha val="40000"/>
              </a:prstClr>
            </a:outerShdw>
          </a:effectLst>
          <a:latin typeface="+mn-lt"/>
          <a:ea typeface="+mn-ea"/>
          <a:cs typeface="+mn-cs"/>
        </a:defRPr>
      </a:lvl4pPr>
      <a:lvl5pPr marL="2057400" indent="-228600" algn="l" defTabSz="914400" rtl="0" eaLnBrk="1" latinLnBrk="0" hangingPunct="1">
        <a:spcBef>
          <a:spcPct val="20000"/>
        </a:spcBef>
        <a:buFont typeface="Arial" pitchFamily="34" charset="0"/>
        <a:buChar char="»"/>
        <a:defRPr sz="2000" b="1" kern="1200">
          <a:solidFill>
            <a:schemeClr val="bg1"/>
          </a:solidFill>
          <a:effectLst>
            <a:glow rad="101600">
              <a:schemeClr val="accent4">
                <a:satMod val="175000"/>
                <a:alpha val="40000"/>
              </a:schemeClr>
            </a:glow>
            <a:outerShdw blurRad="50800" dist="38100" dir="5400000" algn="t" rotWithShape="0">
              <a:prstClr val="black">
                <a:alpha val="4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52400"/>
            <a:ext cx="7620000" cy="838200"/>
          </a:xfrm>
          <a:prstGeom prst="rect">
            <a:avLst/>
          </a:prstGeom>
        </p:spPr>
        <p:txBody>
          <a:bodyPr vert="horz" lIns="91440" tIns="45720" rIns="91440" bIns="45720" rtlCol="0" anchor="ctr">
            <a:normAutofit/>
          </a:bodyPr>
          <a:lstStyle/>
          <a:p>
            <a:r>
              <a:rPr lang="en-US" dirty="0" smtClean="0"/>
              <a:t>Click to edit Master title style</a:t>
            </a:r>
            <a:endParaRPr lang="pt-PT"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pt-PT"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C6F1EF-B730-4261-BD12-491DABE7D651}" type="datetime4">
              <a:rPr lang="pt-PT" smtClean="0"/>
              <a:pPr/>
              <a:t>22 de Março de 2014</a:t>
            </a:fld>
            <a:endParaRPr lang="pt-P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553200" y="6356350"/>
            <a:ext cx="1676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ACB49F-682D-4161-9C10-BC378FC7F4A8}" type="slidenum">
              <a:rPr lang="pt-PT" smtClean="0"/>
              <a:pPr/>
              <a:t>‹#›</a:t>
            </a:fld>
            <a:endParaRPr lang="pt-PT"/>
          </a:p>
        </p:txBody>
      </p:sp>
      <p:pic>
        <p:nvPicPr>
          <p:cNvPr id="13" name="Picture 12" descr="LOGO_SPACE.png"/>
          <p:cNvPicPr>
            <a:picLocks noChangeAspect="1"/>
          </p:cNvPicPr>
          <p:nvPr/>
        </p:nvPicPr>
        <p:blipFill>
          <a:blip r:embed="rId13" cstate="print"/>
          <a:stretch>
            <a:fillRect/>
          </a:stretch>
        </p:blipFill>
        <p:spPr>
          <a:xfrm>
            <a:off x="152400" y="152400"/>
            <a:ext cx="990600" cy="820956"/>
          </a:xfrm>
          <a:prstGeom prst="rect">
            <a:avLst/>
          </a:prstGeom>
        </p:spPr>
      </p:pic>
      <p:pic>
        <p:nvPicPr>
          <p:cNvPr id="15" name="Picture 14" descr="LIP-black-1000x677.png"/>
          <p:cNvPicPr>
            <a:picLocks noChangeAspect="1"/>
          </p:cNvPicPr>
          <p:nvPr/>
        </p:nvPicPr>
        <p:blipFill>
          <a:blip r:embed="rId14" cstate="print"/>
          <a:stretch>
            <a:fillRect/>
          </a:stretch>
        </p:blipFill>
        <p:spPr>
          <a:xfrm>
            <a:off x="8305800" y="6317514"/>
            <a:ext cx="685800" cy="464286"/>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lang="pt-PT" sz="3600" b="1" kern="1200" cap="none" spc="0" dirty="0" smtClean="0">
          <a:ln w="18000">
            <a:solidFill>
              <a:schemeClr val="accent2">
                <a:satMod val="140000"/>
              </a:schemeClr>
            </a:solidFill>
            <a:prstDash val="solid"/>
            <a:miter lim="800000"/>
          </a:ln>
          <a:solidFill>
            <a:srgbClr val="F58E1D"/>
          </a:solidFill>
          <a:effectLst>
            <a:outerShdw blurRad="50800" dist="38100" dir="5400000" algn="t" rotWithShape="0">
              <a:prstClr val="black">
                <a:alpha val="40000"/>
              </a:prstClr>
            </a:outerShdw>
          </a:effectLst>
          <a:latin typeface="Berlin Sans FB Demi"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3.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6.xml"/><Relationship Id="rId7" Type="http://schemas.openxmlformats.org/officeDocument/2006/relationships/image" Target="../media/image19.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8.png"/><Relationship Id="rId10" Type="http://schemas.openxmlformats.org/officeDocument/2006/relationships/oleObject" Target="../embeddings/oleObject3.bin"/><Relationship Id="rId4" Type="http://schemas.openxmlformats.org/officeDocument/2006/relationships/image" Target="../media/image1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81200"/>
            <a:ext cx="8839200" cy="1470025"/>
          </a:xfrm>
        </p:spPr>
        <p:txBody>
          <a:bodyPr>
            <a:noAutofit/>
          </a:bodyPr>
          <a:lstStyle/>
          <a:p>
            <a:r>
              <a:rPr lang="en-US" sz="4000" dirty="0" smtClean="0"/>
              <a:t>Space Radiation Environment &amp; Effects</a:t>
            </a:r>
            <a:endParaRPr lang="pt-PT" sz="4000" dirty="0">
              <a:solidFill>
                <a:srgbClr val="FF9900"/>
              </a:solidFill>
            </a:endParaRPr>
          </a:p>
        </p:txBody>
      </p:sp>
      <p:sp>
        <p:nvSpPr>
          <p:cNvPr id="3" name="Subtitle 2"/>
          <p:cNvSpPr>
            <a:spLocks noGrp="1"/>
          </p:cNvSpPr>
          <p:nvPr>
            <p:ph type="subTitle" idx="1"/>
          </p:nvPr>
        </p:nvSpPr>
        <p:spPr>
          <a:xfrm>
            <a:off x="467544" y="3861048"/>
            <a:ext cx="7239000" cy="1752600"/>
          </a:xfrm>
        </p:spPr>
        <p:txBody>
          <a:bodyPr>
            <a:normAutofit/>
          </a:bodyPr>
          <a:lstStyle/>
          <a:p>
            <a:endParaRPr lang="pt-PT" dirty="0" smtClean="0">
              <a:solidFill>
                <a:schemeClr val="bg1"/>
              </a:solidFill>
              <a:effectLst>
                <a:outerShdw blurRad="50800" dist="38100" dir="2700000" algn="tl" rotWithShape="0">
                  <a:prstClr val="black">
                    <a:alpha val="40000"/>
                  </a:prstClr>
                </a:outerShdw>
              </a:effectLst>
            </a:endParaRPr>
          </a:p>
          <a:p>
            <a:pPr algn="l"/>
            <a:r>
              <a:rPr lang="pt-PT" sz="2800" dirty="0" smtClean="0">
                <a:ln w="18000">
                  <a:noFill/>
                  <a:prstDash val="solid"/>
                  <a:miter lim="800000"/>
                </a:ln>
                <a:solidFill>
                  <a:schemeClr val="bg1"/>
                </a:solidFill>
                <a:effectLst>
                  <a:outerShdw blurRad="50800" dist="38100" dir="5400000" algn="t" rotWithShape="0">
                    <a:prstClr val="black">
                      <a:alpha val="40000"/>
                    </a:prstClr>
                  </a:outerShdw>
                </a:effectLst>
                <a:latin typeface="Berlin Sans FB Demi" pitchFamily="34" charset="0"/>
                <a:ea typeface="+mj-ea"/>
                <a:cs typeface="+mj-cs"/>
              </a:rPr>
              <a:t>Patrícia Gonçalves</a:t>
            </a:r>
          </a:p>
          <a:p>
            <a:pPr algn="l"/>
            <a:endParaRPr lang="pt-PT" sz="2800" dirty="0" smtClean="0">
              <a:ln w="18000">
                <a:solidFill>
                  <a:schemeClr val="accent2">
                    <a:satMod val="140000"/>
                  </a:schemeClr>
                </a:solidFill>
                <a:prstDash val="solid"/>
                <a:miter lim="800000"/>
              </a:ln>
              <a:solidFill>
                <a:schemeClr val="bg1"/>
              </a:solidFill>
              <a:effectLst>
                <a:outerShdw blurRad="50800" dist="38100" dir="5400000" algn="t" rotWithShape="0">
                  <a:prstClr val="black">
                    <a:alpha val="40000"/>
                  </a:prstClr>
                </a:outerShdw>
              </a:effectLst>
              <a:latin typeface="Berlin Sans FB Demi" pitchFamily="34" charset="0"/>
              <a:ea typeface="+mj-ea"/>
              <a:cs typeface="+mj-cs"/>
            </a:endParaRPr>
          </a:p>
          <a:p>
            <a:endParaRPr lang="pt-PT" dirty="0">
              <a:solidFill>
                <a:schemeClr val="bg1"/>
              </a:solidFill>
              <a:effectLst>
                <a:outerShdw blurRad="50800" dist="38100" dir="2700000" algn="tl" rotWithShape="0">
                  <a:prstClr val="black">
                    <a:alpha val="40000"/>
                  </a:prstClr>
                </a:outerShdw>
              </a:effectLst>
            </a:endParaRPr>
          </a:p>
        </p:txBody>
      </p:sp>
      <p:sp>
        <p:nvSpPr>
          <p:cNvPr id="4" name="TextBox 3"/>
          <p:cNvSpPr txBox="1"/>
          <p:nvPr/>
        </p:nvSpPr>
        <p:spPr>
          <a:xfrm>
            <a:off x="395536" y="5949280"/>
            <a:ext cx="4489627" cy="646331"/>
          </a:xfrm>
          <a:prstGeom prst="rect">
            <a:avLst/>
          </a:prstGeom>
          <a:noFill/>
        </p:spPr>
        <p:txBody>
          <a:bodyPr wrap="none" rtlCol="0">
            <a:spAutoFit/>
          </a:bodyPr>
          <a:lstStyle/>
          <a:p>
            <a:r>
              <a:rPr lang="pt-PT" b="1" dirty="0" smtClean="0">
                <a:solidFill>
                  <a:schemeClr val="bg1"/>
                </a:solidFill>
              </a:rPr>
              <a:t>Jornadas do LIP 2014</a:t>
            </a:r>
          </a:p>
          <a:p>
            <a:r>
              <a:rPr lang="pt-PT" b="1" dirty="0" smtClean="0">
                <a:solidFill>
                  <a:schemeClr val="bg1"/>
                </a:solidFill>
              </a:rPr>
              <a:t>Pavilhão do Conhecimento, 21 e 22 de Março</a:t>
            </a:r>
            <a:endParaRPr lang="pt-PT"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640"/>
            <a:ext cx="7696200" cy="838200"/>
          </a:xfrm>
        </p:spPr>
        <p:txBody>
          <a:bodyPr/>
          <a:lstStyle/>
          <a:p>
            <a:r>
              <a:rPr lang="pt-PT" dirty="0" smtClean="0"/>
              <a:t>MFS data analysis</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solidFill>
                  <a:schemeClr val="bg1"/>
                </a:solidFill>
              </a:rPr>
              <a:pPr/>
              <a:t>10</a:t>
            </a:fld>
            <a:endParaRPr lang="en-US">
              <a:solidFill>
                <a:schemeClr val="bg1"/>
              </a:solidFill>
            </a:endParaRPr>
          </a:p>
        </p:txBody>
      </p:sp>
      <p:grpSp>
        <p:nvGrpSpPr>
          <p:cNvPr id="5" name="Group 1"/>
          <p:cNvGrpSpPr>
            <a:grpSpLocks noChangeAspect="1"/>
          </p:cNvGrpSpPr>
          <p:nvPr/>
        </p:nvGrpSpPr>
        <p:grpSpPr bwMode="auto">
          <a:xfrm>
            <a:off x="-396552" y="771681"/>
            <a:ext cx="7290490" cy="6257719"/>
            <a:chOff x="1440" y="1440"/>
            <a:chExt cx="9360" cy="11076"/>
          </a:xfrm>
        </p:grpSpPr>
        <p:sp>
          <p:nvSpPr>
            <p:cNvPr id="6" name="AutoShape 30"/>
            <p:cNvSpPr>
              <a:spLocks noChangeAspect="1" noChangeArrowheads="1" noTextEdit="1"/>
            </p:cNvSpPr>
            <p:nvPr/>
          </p:nvSpPr>
          <p:spPr bwMode="auto">
            <a:xfrm>
              <a:off x="1440" y="1440"/>
              <a:ext cx="9360" cy="11076"/>
            </a:xfrm>
            <a:prstGeom prst="rect">
              <a:avLst/>
            </a:prstGeom>
            <a:noFill/>
            <a:ln>
              <a:noFill/>
            </a:ln>
          </p:spPr>
          <p:txBody>
            <a:bodyPr vert="horz" wrap="square" lIns="91440" tIns="45720" rIns="91440" bIns="45720" numCol="1" anchor="t" anchorCtr="0" compatLnSpc="1">
              <a:prstTxWarp prst="textNoShape">
                <a:avLst/>
              </a:prstTxWarp>
            </a:bodyPr>
            <a:lstStyle/>
            <a:p>
              <a:endParaRPr lang="en-GB"/>
            </a:p>
          </p:txBody>
        </p:sp>
        <p:sp>
          <p:nvSpPr>
            <p:cNvPr id="7" name="Text Box 29"/>
            <p:cNvSpPr txBox="1">
              <a:spLocks noChangeArrowheads="1"/>
            </p:cNvSpPr>
            <p:nvPr/>
          </p:nvSpPr>
          <p:spPr bwMode="auto">
            <a:xfrm>
              <a:off x="5154" y="2252"/>
              <a:ext cx="2504" cy="1657"/>
            </a:xfrm>
            <a:prstGeom prst="rect">
              <a:avLst/>
            </a:prstGeom>
            <a:solidFill>
              <a:srgbClr val="FFCC66"/>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Consolidate MFS Calibration Data and Monte Carlo Simulation</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(WP3000)</a:t>
              </a:r>
              <a:endParaRPr kumimoji="0" lang="en-US" sz="1400" b="0" i="0" u="none" strike="noStrike" cap="none" normalizeH="0" baseline="0" dirty="0" smtClean="0">
                <a:ln>
                  <a:noFill/>
                </a:ln>
                <a:solidFill>
                  <a:schemeClr val="tx1"/>
                </a:solidFill>
                <a:effectLst/>
                <a:cs typeface="Arial" pitchFamily="34" charset="0"/>
              </a:endParaRPr>
            </a:p>
          </p:txBody>
        </p:sp>
        <p:sp>
          <p:nvSpPr>
            <p:cNvPr id="8" name="Text Box 28"/>
            <p:cNvSpPr txBox="1">
              <a:spLocks noChangeArrowheads="1"/>
            </p:cNvSpPr>
            <p:nvPr/>
          </p:nvSpPr>
          <p:spPr bwMode="auto">
            <a:xfrm>
              <a:off x="2481" y="4727"/>
              <a:ext cx="2236" cy="1348"/>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Design MFS Data Analysis Software</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(WP4000)</a:t>
              </a:r>
              <a:endParaRPr kumimoji="0" lang="en-US" sz="1400" b="0" i="0" u="none" strike="noStrike" cap="none" normalizeH="0" baseline="0" dirty="0" smtClean="0">
                <a:ln>
                  <a:noFill/>
                </a:ln>
                <a:solidFill>
                  <a:schemeClr val="tx1"/>
                </a:solidFill>
                <a:effectLst/>
                <a:cs typeface="Arial" pitchFamily="34" charset="0"/>
              </a:endParaRPr>
            </a:p>
          </p:txBody>
        </p:sp>
        <p:sp>
          <p:nvSpPr>
            <p:cNvPr id="9" name="Text Box 27"/>
            <p:cNvSpPr txBox="1">
              <a:spLocks noChangeArrowheads="1"/>
            </p:cNvSpPr>
            <p:nvPr/>
          </p:nvSpPr>
          <p:spPr bwMode="auto">
            <a:xfrm>
              <a:off x="7843" y="4720"/>
              <a:ext cx="2387" cy="1355"/>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Design MFS Database with Web Interface</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(WP4000)</a:t>
              </a:r>
              <a:endParaRPr kumimoji="0" lang="en-US" sz="1400" b="0" i="0" u="none" strike="noStrike" cap="none" normalizeH="0" baseline="0" dirty="0" smtClean="0">
                <a:ln>
                  <a:noFill/>
                </a:ln>
                <a:solidFill>
                  <a:schemeClr val="tx1"/>
                </a:solidFill>
                <a:effectLst/>
                <a:cs typeface="Arial" pitchFamily="34" charset="0"/>
              </a:endParaRPr>
            </a:p>
          </p:txBody>
        </p:sp>
        <p:sp>
          <p:nvSpPr>
            <p:cNvPr id="10" name="AutoShape 26"/>
            <p:cNvSpPr>
              <a:spLocks noChangeShapeType="1"/>
            </p:cNvSpPr>
            <p:nvPr/>
          </p:nvSpPr>
          <p:spPr bwMode="auto">
            <a:xfrm rot="5400000">
              <a:off x="4469" y="2760"/>
              <a:ext cx="1113" cy="2822"/>
            </a:xfrm>
            <a:prstGeom prst="bentConnector3">
              <a:avLst>
                <a:gd name="adj1" fmla="val 49954"/>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11" name="AutoShape 25"/>
            <p:cNvSpPr>
              <a:spLocks noChangeShapeType="1"/>
            </p:cNvSpPr>
            <p:nvPr/>
          </p:nvSpPr>
          <p:spPr bwMode="auto">
            <a:xfrm rot="16200000" flipH="1">
              <a:off x="7241" y="2810"/>
              <a:ext cx="1106" cy="2713"/>
            </a:xfrm>
            <a:prstGeom prst="bentConnector3">
              <a:avLst>
                <a:gd name="adj1" fmla="val 49907"/>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13" name="Text Box 23"/>
            <p:cNvSpPr txBox="1">
              <a:spLocks noChangeArrowheads="1"/>
            </p:cNvSpPr>
            <p:nvPr/>
          </p:nvSpPr>
          <p:spPr bwMode="auto">
            <a:xfrm>
              <a:off x="5254" y="5693"/>
              <a:ext cx="2270" cy="2182"/>
            </a:xfrm>
            <a:prstGeom prst="rect">
              <a:avLst/>
            </a:prstGeom>
            <a:solidFill>
              <a:srgbClr val="FFCC66"/>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Develop the algorithm for particle energy spectra reconstruction</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(WP5000)</a:t>
              </a:r>
              <a:endParaRPr kumimoji="0" lang="en-US" sz="1400" b="0" i="0" u="none" strike="noStrike" cap="none" normalizeH="0" baseline="0" dirty="0" smtClean="0">
                <a:ln>
                  <a:noFill/>
                </a:ln>
                <a:solidFill>
                  <a:schemeClr val="tx1"/>
                </a:solidFill>
                <a:effectLst/>
                <a:cs typeface="Arial" pitchFamily="34" charset="0"/>
              </a:endParaRPr>
            </a:p>
          </p:txBody>
        </p:sp>
        <p:sp>
          <p:nvSpPr>
            <p:cNvPr id="14" name="Text Box 22"/>
            <p:cNvSpPr txBox="1">
              <a:spLocks noChangeArrowheads="1"/>
            </p:cNvSpPr>
            <p:nvPr/>
          </p:nvSpPr>
          <p:spPr bwMode="auto">
            <a:xfrm>
              <a:off x="2388" y="6646"/>
              <a:ext cx="2323" cy="1723"/>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Develop and Validate MFS Data analysis Software</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(WP6000)</a:t>
              </a:r>
              <a:endParaRPr kumimoji="0" lang="en-US" sz="1400" b="0" i="0" u="none" strike="noStrike" cap="none" normalizeH="0" baseline="0" dirty="0" smtClean="0">
                <a:ln>
                  <a:noFill/>
                </a:ln>
                <a:solidFill>
                  <a:schemeClr val="tx1"/>
                </a:solidFill>
                <a:effectLst/>
                <a:cs typeface="Arial" pitchFamily="34" charset="0"/>
              </a:endParaRPr>
            </a:p>
          </p:txBody>
        </p:sp>
        <p:sp>
          <p:nvSpPr>
            <p:cNvPr id="15" name="Text Box 21"/>
            <p:cNvSpPr txBox="1">
              <a:spLocks noChangeArrowheads="1"/>
            </p:cNvSpPr>
            <p:nvPr/>
          </p:nvSpPr>
          <p:spPr bwMode="auto">
            <a:xfrm>
              <a:off x="8055" y="6645"/>
              <a:ext cx="2654" cy="1724"/>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Develop and Validate MFS Database with Web Interface</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(WP6000)</a:t>
              </a:r>
              <a:endParaRPr kumimoji="0" lang="en-US" sz="1400" b="0" i="0" u="none" strike="noStrike" cap="none" normalizeH="0" baseline="0" dirty="0" smtClean="0">
                <a:ln>
                  <a:noFill/>
                </a:ln>
                <a:solidFill>
                  <a:schemeClr val="tx1"/>
                </a:solidFill>
                <a:effectLst/>
                <a:cs typeface="Arial" pitchFamily="34" charset="0"/>
              </a:endParaRPr>
            </a:p>
          </p:txBody>
        </p:sp>
        <p:sp>
          <p:nvSpPr>
            <p:cNvPr id="16" name="AutoShape 20"/>
            <p:cNvSpPr>
              <a:spLocks noChangeShapeType="1"/>
            </p:cNvSpPr>
            <p:nvPr/>
          </p:nvSpPr>
          <p:spPr bwMode="auto">
            <a:xfrm rot="16200000" flipH="1">
              <a:off x="8660" y="6153"/>
              <a:ext cx="982" cy="1"/>
            </a:xfrm>
            <a:prstGeom prst="bentConnector3">
              <a:avLst>
                <a:gd name="adj1" fmla="val 49898"/>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17" name="AutoShape 19"/>
            <p:cNvSpPr>
              <a:spLocks noChangeShapeType="1"/>
            </p:cNvSpPr>
            <p:nvPr/>
          </p:nvSpPr>
          <p:spPr bwMode="auto">
            <a:xfrm rot="16200000" flipH="1">
              <a:off x="3143" y="6172"/>
              <a:ext cx="946" cy="1"/>
            </a:xfrm>
            <a:prstGeom prst="bentConnector3">
              <a:avLst>
                <a:gd name="adj1" fmla="val 49894"/>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 name="AutoShape 16"/>
            <p:cNvSpPr>
              <a:spLocks noChangeShapeType="1"/>
            </p:cNvSpPr>
            <p:nvPr/>
          </p:nvSpPr>
          <p:spPr bwMode="auto">
            <a:xfrm flipV="1">
              <a:off x="7524" y="7260"/>
              <a:ext cx="531" cy="1"/>
            </a:xfrm>
            <a:prstGeom prst="bentConnector3">
              <a:avLst>
                <a:gd name="adj1" fmla="val 49907"/>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1" name="Text Box 15"/>
            <p:cNvSpPr txBox="1">
              <a:spLocks noChangeArrowheads="1"/>
            </p:cNvSpPr>
            <p:nvPr/>
          </p:nvSpPr>
          <p:spPr bwMode="auto">
            <a:xfrm>
              <a:off x="7482" y="6767"/>
              <a:ext cx="704" cy="494"/>
            </a:xfrm>
            <a:prstGeom prst="rect">
              <a:avLst/>
            </a:prstGeom>
            <a:no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TN7</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 name="AutoShape 14"/>
            <p:cNvSpPr>
              <a:spLocks noChangeShapeType="1"/>
            </p:cNvSpPr>
            <p:nvPr/>
          </p:nvSpPr>
          <p:spPr bwMode="auto">
            <a:xfrm rot="10800000">
              <a:off x="4711" y="7261"/>
              <a:ext cx="622" cy="1"/>
            </a:xfrm>
            <a:prstGeom prst="straightConnector1">
              <a:avLst/>
            </a:prstGeom>
            <a:noFill/>
            <a:ln w="9525">
              <a:solidFill>
                <a:schemeClr val="bg1"/>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3" name="Text Box 13"/>
            <p:cNvSpPr txBox="1">
              <a:spLocks noChangeArrowheads="1"/>
            </p:cNvSpPr>
            <p:nvPr/>
          </p:nvSpPr>
          <p:spPr bwMode="auto">
            <a:xfrm>
              <a:off x="4324" y="10095"/>
              <a:ext cx="2224" cy="1716"/>
            </a:xfrm>
            <a:prstGeom prst="rect">
              <a:avLst/>
            </a:prstGeom>
            <a:solidFill>
              <a:srgbClr val="FFFFFF"/>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Running, maintenance and updates</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(WP8000)</a:t>
              </a:r>
              <a:endParaRPr kumimoji="0" lang="en-US" sz="1400" b="0" i="0" u="none" strike="noStrike" cap="none" normalizeH="0" baseline="0" dirty="0" smtClean="0">
                <a:ln>
                  <a:noFill/>
                </a:ln>
                <a:solidFill>
                  <a:schemeClr val="tx1"/>
                </a:solidFill>
                <a:effectLst/>
                <a:cs typeface="Arial" pitchFamily="34" charset="0"/>
              </a:endParaRPr>
            </a:p>
          </p:txBody>
        </p:sp>
        <p:sp>
          <p:nvSpPr>
            <p:cNvPr id="24" name="AutoShape 12"/>
            <p:cNvSpPr>
              <a:spLocks noChangeShapeType="1"/>
            </p:cNvSpPr>
            <p:nvPr/>
          </p:nvSpPr>
          <p:spPr bwMode="auto">
            <a:xfrm rot="16200000" flipH="1">
              <a:off x="2552" y="8939"/>
              <a:ext cx="2835" cy="708"/>
            </a:xfrm>
            <a:prstGeom prst="bentConnector2">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7" name="Text Box 9"/>
            <p:cNvSpPr txBox="1">
              <a:spLocks noChangeArrowheads="1"/>
            </p:cNvSpPr>
            <p:nvPr/>
          </p:nvSpPr>
          <p:spPr bwMode="auto">
            <a:xfrm>
              <a:off x="6548" y="8497"/>
              <a:ext cx="2311" cy="1912"/>
            </a:xfrm>
            <a:prstGeom prst="rect">
              <a:avLst/>
            </a:prstGeom>
            <a:solidFill>
              <a:srgbClr val="FFCC66"/>
            </a:solid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MFS Data analysis and cross-comparison with other radiation DB</a:t>
              </a:r>
              <a:endParaRPr kumimoji="0" lang="en-US"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ea typeface="Calibri" pitchFamily="34" charset="0"/>
                  <a:cs typeface="Times New Roman" pitchFamily="18" charset="0"/>
                </a:rPr>
                <a:t>(WP7000)</a:t>
              </a:r>
              <a:endParaRPr kumimoji="0" lang="en-US" sz="1400" b="0" i="0" u="none" strike="noStrike" cap="none" normalizeH="0" baseline="0" dirty="0" smtClean="0">
                <a:ln>
                  <a:noFill/>
                </a:ln>
                <a:solidFill>
                  <a:schemeClr val="tx1"/>
                </a:solidFill>
                <a:effectLst/>
                <a:cs typeface="Arial" pitchFamily="34" charset="0"/>
              </a:endParaRPr>
            </a:p>
          </p:txBody>
        </p:sp>
        <p:sp>
          <p:nvSpPr>
            <p:cNvPr id="29" name="AutoShape 7"/>
            <p:cNvSpPr>
              <a:spLocks noChangeShapeType="1"/>
            </p:cNvSpPr>
            <p:nvPr/>
          </p:nvSpPr>
          <p:spPr bwMode="auto">
            <a:xfrm rot="16200000" flipH="1">
              <a:off x="6779" y="7525"/>
              <a:ext cx="622" cy="1321"/>
            </a:xfrm>
            <a:prstGeom prst="bentConnector3">
              <a:avLst>
                <a:gd name="adj1" fmla="val 33124"/>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30" name="AutoShape 6"/>
            <p:cNvSpPr>
              <a:spLocks noChangeShapeType="1"/>
            </p:cNvSpPr>
            <p:nvPr/>
          </p:nvSpPr>
          <p:spPr bwMode="auto">
            <a:xfrm rot="5400000">
              <a:off x="8186" y="8531"/>
              <a:ext cx="1621" cy="308"/>
            </a:xfrm>
            <a:prstGeom prst="bentConnector2">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31" name="Text Box 5"/>
            <p:cNvSpPr txBox="1">
              <a:spLocks noChangeArrowheads="1"/>
            </p:cNvSpPr>
            <p:nvPr/>
          </p:nvSpPr>
          <p:spPr bwMode="auto">
            <a:xfrm>
              <a:off x="4711" y="6775"/>
              <a:ext cx="704" cy="494"/>
            </a:xfrm>
            <a:prstGeom prst="rect">
              <a:avLst/>
            </a:prstGeom>
            <a:noFill/>
            <a:ln w="9525">
              <a:solidFill>
                <a:schemeClr val="bg1"/>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TN7</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2" name="AutoShape 4"/>
            <p:cNvSpPr>
              <a:spLocks noChangeShapeType="1"/>
            </p:cNvSpPr>
            <p:nvPr/>
          </p:nvSpPr>
          <p:spPr bwMode="auto">
            <a:xfrm rot="5400000">
              <a:off x="4815" y="8480"/>
              <a:ext cx="2220" cy="1009"/>
            </a:xfrm>
            <a:prstGeom prst="bentConnector3">
              <a:avLst>
                <a:gd name="adj1" fmla="val 10099"/>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33" name="AutoShape 3"/>
            <p:cNvSpPr>
              <a:spLocks noChangeShapeType="1"/>
            </p:cNvSpPr>
            <p:nvPr/>
          </p:nvSpPr>
          <p:spPr bwMode="auto">
            <a:xfrm rot="5400000">
              <a:off x="6415" y="7974"/>
              <a:ext cx="2836" cy="2636"/>
            </a:xfrm>
            <a:prstGeom prst="bentConnector2">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34" name="AutoShape 2"/>
            <p:cNvSpPr>
              <a:spLocks noChangeShapeType="1"/>
            </p:cNvSpPr>
            <p:nvPr/>
          </p:nvSpPr>
          <p:spPr bwMode="auto">
            <a:xfrm rot="16200000" flipH="1">
              <a:off x="4261" y="7230"/>
              <a:ext cx="1642" cy="2932"/>
            </a:xfrm>
            <a:prstGeom prst="bentConnector2">
              <a:avLst/>
            </a:prstGeom>
            <a:noFill/>
            <a:ln w="9525">
              <a:solidFill>
                <a:schemeClr val="bg1"/>
              </a:solidFill>
              <a:miter lim="800000"/>
              <a:headEnd/>
              <a:tailEnd type="triangle" w="med" len="med"/>
            </a:ln>
          </p:spPr>
          <p:txBody>
            <a:bodyPr vert="horz" wrap="square" lIns="91440" tIns="45720" rIns="91440" bIns="45720" numCol="1" anchor="t" anchorCtr="0" compatLnSpc="1">
              <a:prstTxWarp prst="textNoShape">
                <a:avLst/>
              </a:prstTxWarp>
            </a:bodyPr>
            <a:lstStyle/>
            <a:p>
              <a:endParaRPr lang="en-GB"/>
            </a:p>
          </p:txBody>
        </p:sp>
      </p:grpSp>
      <p:sp>
        <p:nvSpPr>
          <p:cNvPr id="28" name="Rectangle 27"/>
          <p:cNvSpPr/>
          <p:nvPr/>
        </p:nvSpPr>
        <p:spPr>
          <a:xfrm>
            <a:off x="7668344" y="4941168"/>
            <a:ext cx="1008112" cy="432048"/>
          </a:xfrm>
          <a:prstGeom prst="rect">
            <a:avLst/>
          </a:prstGeom>
          <a:solidFill>
            <a:srgbClr val="FFCC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LIP</a:t>
            </a:r>
            <a:endParaRPr lang="pt-PT" dirty="0">
              <a:solidFill>
                <a:schemeClr val="tx1"/>
              </a:solidFill>
            </a:endParaRPr>
          </a:p>
        </p:txBody>
      </p:sp>
      <p:sp>
        <p:nvSpPr>
          <p:cNvPr id="35" name="Rectangle 34"/>
          <p:cNvSpPr/>
          <p:nvPr/>
        </p:nvSpPr>
        <p:spPr>
          <a:xfrm>
            <a:off x="7668344" y="5661248"/>
            <a:ext cx="1008112"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solidFill>
                  <a:schemeClr val="tx1"/>
                </a:solidFill>
              </a:rPr>
              <a:t>EFACEC</a:t>
            </a:r>
            <a:endParaRPr lang="pt-PT" dirty="0">
              <a:solidFill>
                <a:schemeClr val="tx1"/>
              </a:solidFill>
            </a:endParaRPr>
          </a:p>
        </p:txBody>
      </p:sp>
      <p:sp>
        <p:nvSpPr>
          <p:cNvPr id="37" name="TextBox 36"/>
          <p:cNvSpPr txBox="1"/>
          <p:nvPr/>
        </p:nvSpPr>
        <p:spPr>
          <a:xfrm>
            <a:off x="5004048" y="836712"/>
            <a:ext cx="3933193" cy="830997"/>
          </a:xfrm>
          <a:prstGeom prst="rect">
            <a:avLst/>
          </a:prstGeom>
          <a:noFill/>
        </p:spPr>
        <p:txBody>
          <a:bodyPr wrap="none" rtlCol="0">
            <a:spAutoFit/>
          </a:bodyPr>
          <a:lstStyle/>
          <a:p>
            <a:r>
              <a:rPr lang="pt-PT" sz="2400" b="1" dirty="0" smtClean="0">
                <a:solidFill>
                  <a:schemeClr val="bg1"/>
                </a:solidFill>
              </a:rPr>
              <a:t>1 year project</a:t>
            </a:r>
          </a:p>
          <a:p>
            <a:r>
              <a:rPr lang="pt-PT" sz="2400" b="1" dirty="0" smtClean="0">
                <a:solidFill>
                  <a:schemeClr val="bg1"/>
                </a:solidFill>
              </a:rPr>
              <a:t>March 2014 to February 2015</a:t>
            </a:r>
            <a:endParaRPr lang="pt-PT" sz="2400" b="1" dirty="0">
              <a:solidFill>
                <a:schemeClr val="bg1"/>
              </a:solidFill>
            </a:endParaRPr>
          </a:p>
        </p:txBody>
      </p:sp>
      <p:sp>
        <p:nvSpPr>
          <p:cNvPr id="38" name="Rectangle 1"/>
          <p:cNvSpPr>
            <a:spLocks noChangeArrowheads="1"/>
          </p:cNvSpPr>
          <p:nvPr/>
        </p:nvSpPr>
        <p:spPr bwMode="auto">
          <a:xfrm>
            <a:off x="4298791" y="4"/>
            <a:ext cx="4881721"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 fontAlgn="base">
              <a:spcBef>
                <a:spcPct val="0"/>
              </a:spcBef>
              <a:spcAft>
                <a:spcPct val="0"/>
              </a:spcAft>
            </a:pPr>
            <a:r>
              <a:rPr lang="en-GB" sz="1600" b="1" cap="small" dirty="0" smtClean="0">
                <a:solidFill>
                  <a:schemeClr val="bg1"/>
                </a:solidFill>
                <a:latin typeface="+mj-lt"/>
                <a:ea typeface="Times New Roman" pitchFamily="18" charset="0"/>
                <a:cs typeface="Times New Roman" pitchFamily="18" charset="0"/>
              </a:rPr>
              <a:t>AlphaSat TDP-8 MFS Particle Spectrometer Data Analysis</a:t>
            </a:r>
            <a:endParaRPr lang="pt-PT" sz="1600" b="1" cap="small" dirty="0" smtClean="0">
              <a:solidFill>
                <a:schemeClr val="bg1"/>
              </a:solidFill>
              <a:latin typeface="+mj-lt"/>
              <a:ea typeface="Times New Roman" pitchFamily="18" charset="0"/>
              <a:cs typeface="Times New Roman" pitchFamily="18" charset="0"/>
            </a:endParaRPr>
          </a:p>
          <a:p>
            <a:pPr lvl="0" algn="r" eaLnBrk="0" fontAlgn="base" hangingPunct="0">
              <a:spcBef>
                <a:spcPct val="0"/>
              </a:spcBef>
              <a:spcAft>
                <a:spcPct val="0"/>
              </a:spcAft>
            </a:pPr>
            <a:r>
              <a:rPr kumimoji="0" lang="it-IT" sz="1000" b="0" u="none" strike="noStrike" cap="none" normalizeH="0" baseline="0" dirty="0" smtClean="0">
                <a:ln>
                  <a:noFill/>
                </a:ln>
                <a:solidFill>
                  <a:schemeClr val="bg1"/>
                </a:solidFill>
                <a:effectLst/>
                <a:latin typeface="+mj-lt"/>
                <a:ea typeface="Times New Roman" pitchFamily="18" charset="0"/>
                <a:cs typeface="Times New Roman" pitchFamily="18" charset="0"/>
              </a:rPr>
              <a:t>ESA/ESTEC CONTRACT</a:t>
            </a:r>
            <a:r>
              <a:rPr lang="it-IT" sz="1000" dirty="0" smtClean="0">
                <a:solidFill>
                  <a:schemeClr val="bg1"/>
                </a:solidFill>
                <a:latin typeface="+mj-lt"/>
                <a:ea typeface="Times New Roman" pitchFamily="18" charset="0"/>
                <a:cs typeface="Times New Roman" pitchFamily="18" charset="0"/>
              </a:rPr>
              <a:t> </a:t>
            </a:r>
            <a:r>
              <a:rPr lang="en-GB" sz="1000" dirty="0" smtClean="0">
                <a:solidFill>
                  <a:schemeClr val="bg1"/>
                </a:solidFill>
              </a:rPr>
              <a:t>3-14025/13/NL/AK </a:t>
            </a:r>
            <a:r>
              <a:rPr kumimoji="0" lang="it-IT" sz="1000" b="0" u="none" strike="noStrike" cap="none" normalizeH="0" dirty="0" smtClean="0">
                <a:ln>
                  <a:noFill/>
                </a:ln>
                <a:solidFill>
                  <a:schemeClr val="bg1"/>
                </a:solidFill>
                <a:effectLst/>
                <a:latin typeface="+mj-lt"/>
                <a:ea typeface="Times New Roman" pitchFamily="18" charset="0"/>
                <a:cs typeface="Times New Roman" pitchFamily="18" charset="0"/>
              </a:rPr>
              <a:t>with E</a:t>
            </a:r>
            <a:r>
              <a:rPr kumimoji="0" lang="it-IT" sz="1000" b="0" u="none" strike="noStrike" cap="none" normalizeH="0" baseline="0" dirty="0" smtClean="0">
                <a:ln>
                  <a:noFill/>
                </a:ln>
                <a:solidFill>
                  <a:schemeClr val="bg1"/>
                </a:solidFill>
                <a:effectLst/>
                <a:latin typeface="+mj-lt"/>
                <a:ea typeface="Times New Roman" pitchFamily="18" charset="0"/>
                <a:cs typeface="Times New Roman" pitchFamily="18" charset="0"/>
              </a:rPr>
              <a:t>FACEC</a:t>
            </a:r>
            <a:r>
              <a:rPr kumimoji="0" lang="it-IT" sz="1000" b="0" u="none" strike="noStrike" cap="none" normalizeH="0" dirty="0" smtClean="0">
                <a:ln>
                  <a:noFill/>
                </a:ln>
                <a:solidFill>
                  <a:schemeClr val="bg1"/>
                </a:solidFill>
                <a:effectLst/>
                <a:latin typeface="+mj-lt"/>
                <a:ea typeface="Times New Roman" pitchFamily="18" charset="0"/>
                <a:cs typeface="Times New Roman" pitchFamily="18" charset="0"/>
              </a:rPr>
              <a:t> and LIP </a:t>
            </a:r>
            <a:endParaRPr kumimoji="0" lang="it-IT" sz="1800" b="0" u="none" strike="noStrike" cap="none" normalizeH="0" baseline="0" dirty="0" smtClean="0">
              <a:ln>
                <a:noFill/>
              </a:ln>
              <a:solidFill>
                <a:schemeClr val="bg1"/>
              </a:solidFill>
              <a:effectLst/>
              <a:latin typeface="+mj-l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clrChange>
              <a:clrFrom>
                <a:srgbClr val="000000"/>
              </a:clrFrom>
              <a:clrTo>
                <a:srgbClr val="000000">
                  <a:alpha val="0"/>
                </a:srgbClr>
              </a:clrTo>
            </a:clrChange>
          </a:blip>
          <a:srcRect/>
          <a:stretch>
            <a:fillRect/>
          </a:stretch>
        </p:blipFill>
        <p:spPr bwMode="auto">
          <a:xfrm>
            <a:off x="5105400" y="1219200"/>
            <a:ext cx="3668354" cy="1905000"/>
          </a:xfrm>
          <a:prstGeom prst="rect">
            <a:avLst/>
          </a:prstGeom>
          <a:noFill/>
          <a:ln w="9525">
            <a:noFill/>
            <a:miter lim="800000"/>
            <a:headEnd/>
            <a:tailEnd/>
          </a:ln>
        </p:spPr>
      </p:pic>
      <p:sp>
        <p:nvSpPr>
          <p:cNvPr id="2" name="Title 1"/>
          <p:cNvSpPr>
            <a:spLocks noGrp="1"/>
          </p:cNvSpPr>
          <p:nvPr>
            <p:ph type="title"/>
          </p:nvPr>
        </p:nvSpPr>
        <p:spPr>
          <a:xfrm>
            <a:off x="1143000" y="152400"/>
            <a:ext cx="5715000" cy="838200"/>
          </a:xfrm>
        </p:spPr>
        <p:txBody>
          <a:bodyPr>
            <a:normAutofit fontScale="90000"/>
          </a:bodyPr>
          <a:lstStyle/>
          <a:p>
            <a:r>
              <a:rPr lang="pt-PT" dirty="0" smtClean="0"/>
              <a:t>JUICE</a:t>
            </a:r>
            <a:br>
              <a:rPr lang="pt-PT" dirty="0" smtClean="0"/>
            </a:br>
            <a:r>
              <a:rPr lang="pt-PT" dirty="0" smtClean="0"/>
              <a:t>The Jupiter Icy Moons Explorer</a:t>
            </a:r>
            <a:endParaRPr lang="pt-PT" dirty="0"/>
          </a:p>
        </p:txBody>
      </p:sp>
      <p:sp>
        <p:nvSpPr>
          <p:cNvPr id="7" name="Slide Number Placeholder 6"/>
          <p:cNvSpPr>
            <a:spLocks noGrp="1"/>
          </p:cNvSpPr>
          <p:nvPr>
            <p:ph type="sldNum" sz="quarter" idx="12"/>
          </p:nvPr>
        </p:nvSpPr>
        <p:spPr>
          <a:xfrm>
            <a:off x="381000" y="6096000"/>
            <a:ext cx="1219200" cy="365125"/>
          </a:xfrm>
        </p:spPr>
        <p:txBody>
          <a:bodyPr/>
          <a:lstStyle/>
          <a:p>
            <a:fld id="{B6F15528-21DE-4FAA-801E-634DDDAF4B2B}" type="slidenum">
              <a:rPr lang="en-US" smtClean="0"/>
              <a:pPr/>
              <a:t>11</a:t>
            </a:fld>
            <a:endParaRPr lang="en-US"/>
          </a:p>
        </p:txBody>
      </p:sp>
      <p:graphicFrame>
        <p:nvGraphicFramePr>
          <p:cNvPr id="39" name="Table 38"/>
          <p:cNvGraphicFramePr>
            <a:graphicFrameLocks noGrp="1"/>
          </p:cNvGraphicFramePr>
          <p:nvPr/>
        </p:nvGraphicFramePr>
        <p:xfrm>
          <a:off x="381000" y="3429000"/>
          <a:ext cx="8534401" cy="2712720"/>
        </p:xfrm>
        <a:graphic>
          <a:graphicData uri="http://schemas.openxmlformats.org/drawingml/2006/table">
            <a:tbl>
              <a:tblPr firstRow="1" bandRow="1">
                <a:tableStyleId>{46F890A9-2807-4EBB-B81D-B2AA78EC7F39}</a:tableStyleId>
              </a:tblPr>
              <a:tblGrid>
                <a:gridCol w="629264"/>
                <a:gridCol w="629264"/>
                <a:gridCol w="943897"/>
                <a:gridCol w="1022555"/>
                <a:gridCol w="943897"/>
                <a:gridCol w="856052"/>
                <a:gridCol w="717847"/>
                <a:gridCol w="1994018"/>
                <a:gridCol w="797607"/>
              </a:tblGrid>
              <a:tr h="441960">
                <a:tc rowSpan="2">
                  <a:txBody>
                    <a:bodyPr/>
                    <a:lstStyle/>
                    <a:p>
                      <a:r>
                        <a:rPr lang="pt-PT" sz="1600" dirty="0" smtClean="0"/>
                        <a:t>Jun</a:t>
                      </a:r>
                    </a:p>
                    <a:p>
                      <a:r>
                        <a:rPr lang="pt-PT" sz="1600" dirty="0" smtClean="0"/>
                        <a:t>2022</a:t>
                      </a:r>
                      <a:endParaRPr lang="pt-PT" sz="1600" b="1" dirty="0"/>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600" dirty="0" smtClean="0"/>
                        <a:t>Jan</a:t>
                      </a:r>
                    </a:p>
                    <a:p>
                      <a:pPr marL="0" marR="0" indent="0" algn="l" defTabSz="914400" rtl="0" eaLnBrk="1" fontAlgn="auto" latinLnBrk="0" hangingPunct="1">
                        <a:lnSpc>
                          <a:spcPct val="100000"/>
                        </a:lnSpc>
                        <a:spcBef>
                          <a:spcPts val="0"/>
                        </a:spcBef>
                        <a:spcAft>
                          <a:spcPts val="0"/>
                        </a:spcAft>
                        <a:buClrTx/>
                        <a:buSzTx/>
                        <a:buFontTx/>
                        <a:buNone/>
                        <a:tabLst/>
                        <a:defRPr/>
                      </a:pPr>
                      <a:r>
                        <a:rPr lang="pt-PT" sz="1600" dirty="0" smtClean="0"/>
                        <a:t>2030</a:t>
                      </a:r>
                    </a:p>
                    <a:p>
                      <a:endParaRPr lang="pt-PT" sz="1600" b="1" dirty="0"/>
                    </a:p>
                  </a:txBody>
                  <a:tcPr/>
                </a:tc>
                <a:tc>
                  <a:txBody>
                    <a:bodyPr/>
                    <a:lstStyle/>
                    <a:p>
                      <a:endParaRPr lang="pt-PT" sz="1600" b="1" dirty="0"/>
                    </a:p>
                  </a:txBody>
                  <a:tcPr/>
                </a:tc>
                <a:tc>
                  <a:txBody>
                    <a:bodyPr/>
                    <a:lstStyle/>
                    <a:p>
                      <a:endParaRPr lang="pt-PT" sz="1600" dirty="0" smtClean="0"/>
                    </a:p>
                    <a:p>
                      <a:endParaRPr lang="pt-PT" sz="1600" b="1" dirty="0"/>
                    </a:p>
                  </a:txBody>
                  <a:tcPr/>
                </a:tc>
                <a:tc>
                  <a:txBody>
                    <a:bodyPr/>
                    <a:lstStyle/>
                    <a:p>
                      <a:endParaRPr lang="pt-PT" sz="1600" b="1" dirty="0"/>
                    </a:p>
                  </a:txBody>
                  <a:tcPr/>
                </a:tc>
                <a:tc>
                  <a:txBody>
                    <a:bodyPr/>
                    <a:lstStyle/>
                    <a:p>
                      <a:endParaRPr lang="pt-PT" sz="1600" b="1" dirty="0"/>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600" dirty="0" smtClean="0"/>
                        <a:t>Sep</a:t>
                      </a:r>
                    </a:p>
                    <a:p>
                      <a:pPr marL="0" marR="0" indent="0" algn="l" defTabSz="914400" rtl="0" eaLnBrk="1" fontAlgn="auto" latinLnBrk="0" hangingPunct="1">
                        <a:lnSpc>
                          <a:spcPct val="100000"/>
                        </a:lnSpc>
                        <a:spcBef>
                          <a:spcPts val="0"/>
                        </a:spcBef>
                        <a:spcAft>
                          <a:spcPts val="0"/>
                        </a:spcAft>
                        <a:buClrTx/>
                        <a:buSzTx/>
                        <a:buFontTx/>
                        <a:buNone/>
                        <a:tabLst/>
                        <a:defRPr/>
                      </a:pPr>
                      <a:r>
                        <a:rPr lang="pt-PT" sz="1600" dirty="0" smtClean="0"/>
                        <a:t>2032</a:t>
                      </a:r>
                    </a:p>
                    <a:p>
                      <a:endParaRPr lang="pt-PT" sz="1600" b="1" dirty="0"/>
                    </a:p>
                  </a:txBody>
                  <a:tcPr/>
                </a:tc>
                <a:tc>
                  <a:txBody>
                    <a:bodyPr/>
                    <a:lstStyle/>
                    <a:p>
                      <a:endParaRPr lang="pt-PT" sz="1600" b="1" dirty="0"/>
                    </a:p>
                  </a:txBody>
                  <a:tcPr/>
                </a:tc>
                <a:tc rowSpan="2">
                  <a:txBody>
                    <a:bodyPr/>
                    <a:lstStyle/>
                    <a:p>
                      <a:r>
                        <a:rPr lang="pt-PT" sz="1600" dirty="0" smtClean="0"/>
                        <a:t>Jun</a:t>
                      </a:r>
                    </a:p>
                    <a:p>
                      <a:r>
                        <a:rPr lang="pt-PT" sz="1600" dirty="0" smtClean="0"/>
                        <a:t>2033</a:t>
                      </a:r>
                      <a:endParaRPr lang="pt-PT" sz="1600" b="1" dirty="0"/>
                    </a:p>
                  </a:txBody>
                  <a:tcPr/>
                </a:tc>
              </a:tr>
              <a:tr h="370840">
                <a:tc vMerge="1">
                  <a:txBody>
                    <a:bodyPr/>
                    <a:lstStyle/>
                    <a:p>
                      <a:endParaRPr lang="pt-PT" sz="1200" dirty="0"/>
                    </a:p>
                  </a:txBody>
                  <a:tcPr/>
                </a:tc>
                <a:tc vMerge="1">
                  <a:txBody>
                    <a:bodyPr/>
                    <a:lstStyle/>
                    <a:p>
                      <a:endParaRPr lang="pt-PT" sz="1200" dirty="0"/>
                    </a:p>
                  </a:txBody>
                  <a:tcPr/>
                </a:tc>
                <a:tc>
                  <a:txBody>
                    <a:bodyPr/>
                    <a:lstStyle/>
                    <a:p>
                      <a:r>
                        <a:rPr lang="pt-PT" sz="1600" dirty="0" smtClean="0"/>
                        <a:t>11 </a:t>
                      </a:r>
                    </a:p>
                    <a:p>
                      <a:r>
                        <a:rPr lang="pt-PT" sz="1600" dirty="0" smtClean="0"/>
                        <a:t>months</a:t>
                      </a:r>
                      <a:endParaRPr lang="pt-PT" sz="1600" b="1" dirty="0"/>
                    </a:p>
                  </a:txBody>
                  <a:tcPr/>
                </a:tc>
                <a:tc>
                  <a:txBody>
                    <a:bodyPr/>
                    <a:lstStyle/>
                    <a:p>
                      <a:r>
                        <a:rPr lang="pt-PT" sz="1600" dirty="0" smtClean="0"/>
                        <a:t>1</a:t>
                      </a:r>
                    </a:p>
                    <a:p>
                      <a:r>
                        <a:rPr lang="pt-PT" sz="1600" dirty="0" smtClean="0"/>
                        <a:t> month</a:t>
                      </a:r>
                      <a:endParaRPr lang="pt-PT" sz="1600" b="1" dirty="0"/>
                    </a:p>
                  </a:txBody>
                  <a:tcPr/>
                </a:tc>
                <a:tc>
                  <a:txBody>
                    <a:bodyPr/>
                    <a:lstStyle/>
                    <a:p>
                      <a:r>
                        <a:rPr lang="pt-PT" sz="1600" dirty="0" smtClean="0"/>
                        <a:t>9 </a:t>
                      </a:r>
                    </a:p>
                    <a:p>
                      <a:r>
                        <a:rPr lang="pt-PT" sz="1600" dirty="0" smtClean="0"/>
                        <a:t>months</a:t>
                      </a:r>
                      <a:endParaRPr lang="pt-PT" sz="1600" b="1" dirty="0"/>
                    </a:p>
                  </a:txBody>
                  <a:tcPr/>
                </a:tc>
                <a:tc>
                  <a:txBody>
                    <a:bodyPr/>
                    <a:lstStyle/>
                    <a:p>
                      <a:r>
                        <a:rPr lang="pt-PT" sz="1600" dirty="0" smtClean="0"/>
                        <a:t>11</a:t>
                      </a:r>
                    </a:p>
                    <a:p>
                      <a:r>
                        <a:rPr lang="pt-PT" sz="1600" dirty="0" smtClean="0"/>
                        <a:t>months</a:t>
                      </a:r>
                      <a:endParaRPr lang="pt-PT" sz="1600" b="1" dirty="0"/>
                    </a:p>
                  </a:txBody>
                  <a:tcPr/>
                </a:tc>
                <a:tc vMerge="1">
                  <a:txBody>
                    <a:bodyPr/>
                    <a:lstStyle/>
                    <a:p>
                      <a:endParaRPr lang="pt-PT" sz="1200" dirty="0"/>
                    </a:p>
                  </a:txBody>
                  <a:tcPr/>
                </a:tc>
                <a:tc>
                  <a:txBody>
                    <a:bodyPr/>
                    <a:lstStyle/>
                    <a:p>
                      <a:r>
                        <a:rPr lang="pt-PT" sz="1600" dirty="0" smtClean="0"/>
                        <a:t>9 months</a:t>
                      </a:r>
                      <a:endParaRPr lang="pt-PT" sz="1600" b="1" dirty="0"/>
                    </a:p>
                  </a:txBody>
                  <a:tcPr/>
                </a:tc>
                <a:tc vMerge="1">
                  <a:txBody>
                    <a:bodyPr/>
                    <a:lstStyle/>
                    <a:p>
                      <a:endParaRPr lang="pt-PT" sz="1200" dirty="0"/>
                    </a:p>
                  </a:txBody>
                  <a:tcPr/>
                </a:tc>
              </a:tr>
              <a:tr h="370840">
                <a:tc>
                  <a:txBody>
                    <a:bodyPr/>
                    <a:lstStyle/>
                    <a:p>
                      <a:pPr algn="r"/>
                      <a:r>
                        <a:rPr lang="pt-PT" sz="1600" dirty="0" smtClean="0"/>
                        <a:t>Launch</a:t>
                      </a:r>
                      <a:r>
                        <a:rPr lang="pt-PT" sz="1600" baseline="0" dirty="0" smtClean="0"/>
                        <a:t> </a:t>
                      </a:r>
                    </a:p>
                    <a:p>
                      <a:pPr algn="r"/>
                      <a:r>
                        <a:rPr lang="pt-PT" sz="1600" baseline="0" dirty="0" smtClean="0"/>
                        <a:t>Ariane-5</a:t>
                      </a:r>
                      <a:endParaRPr lang="pt-PT" sz="1600" b="1" dirty="0"/>
                    </a:p>
                  </a:txBody>
                  <a:tcPr vert="vert270"/>
                </a:tc>
                <a:tc>
                  <a:txBody>
                    <a:bodyPr/>
                    <a:lstStyle/>
                    <a:p>
                      <a:pPr algn="r"/>
                      <a:r>
                        <a:rPr lang="pt-PT" sz="1600" dirty="0" smtClean="0"/>
                        <a:t>Jupiter orbit</a:t>
                      </a:r>
                      <a:r>
                        <a:rPr lang="pt-PT" sz="1600" baseline="0" dirty="0" smtClean="0"/>
                        <a:t> insertion</a:t>
                      </a:r>
                      <a:endParaRPr lang="pt-PT" sz="1600" b="1" dirty="0"/>
                    </a:p>
                  </a:txBody>
                  <a:tcPr vert="vert270"/>
                </a:tc>
                <a:tc>
                  <a:txBody>
                    <a:bodyPr/>
                    <a:lstStyle/>
                    <a:p>
                      <a:r>
                        <a:rPr lang="en-US" sz="1600" dirty="0" smtClean="0"/>
                        <a:t>Transfer to </a:t>
                      </a:r>
                      <a:r>
                        <a:rPr lang="en-US" sz="1600" dirty="0" err="1" smtClean="0"/>
                        <a:t>Callisto</a:t>
                      </a:r>
                      <a:r>
                        <a:rPr lang="en-US" sz="1600" dirty="0" smtClean="0"/>
                        <a:t> </a:t>
                      </a:r>
                      <a:endParaRPr lang="en-US" sz="1600" b="1" dirty="0" smtClean="0">
                        <a:solidFill>
                          <a:schemeClr val="tx1"/>
                        </a:solidFill>
                      </a:endParaRPr>
                    </a:p>
                  </a:txBody>
                  <a:tcPr/>
                </a:tc>
                <a:tc>
                  <a:txBody>
                    <a:bodyPr/>
                    <a:lstStyle/>
                    <a:p>
                      <a:r>
                        <a:rPr lang="pt-PT" sz="1600" dirty="0" smtClean="0"/>
                        <a:t>Europa phase: </a:t>
                      </a:r>
                    </a:p>
                    <a:p>
                      <a:r>
                        <a:rPr lang="pt-PT" sz="1600" dirty="0" smtClean="0"/>
                        <a:t>2 Europa +</a:t>
                      </a:r>
                    </a:p>
                    <a:p>
                      <a:r>
                        <a:rPr lang="pt-PT" sz="1600" dirty="0" smtClean="0"/>
                        <a:t>2</a:t>
                      </a:r>
                      <a:r>
                        <a:rPr lang="pt-PT" sz="1600" baseline="0" dirty="0" smtClean="0"/>
                        <a:t> </a:t>
                      </a:r>
                      <a:r>
                        <a:rPr lang="pt-PT" sz="1600" dirty="0" smtClean="0"/>
                        <a:t>Callisto flybys</a:t>
                      </a:r>
                      <a:endParaRPr lang="pt-PT" sz="1600" b="1" dirty="0"/>
                    </a:p>
                  </a:txBody>
                  <a:tcPr/>
                </a:tc>
                <a:tc>
                  <a:txBody>
                    <a:bodyPr/>
                    <a:lstStyle/>
                    <a:p>
                      <a:r>
                        <a:rPr lang="en-US" sz="1600" dirty="0" smtClean="0"/>
                        <a:t>Jupiter High Latitude Phase</a:t>
                      </a:r>
                      <a:endParaRPr lang="pt-PT" sz="1600" b="1" dirty="0">
                        <a:solidFill>
                          <a:schemeClr val="tx1"/>
                        </a:solidFill>
                      </a:endParaRPr>
                    </a:p>
                  </a:txBody>
                  <a:tcPr/>
                </a:tc>
                <a:tc>
                  <a:txBody>
                    <a:bodyPr/>
                    <a:lstStyle/>
                    <a:p>
                      <a:r>
                        <a:rPr lang="pt-PT" sz="1600" dirty="0" smtClean="0"/>
                        <a:t>Transfer to Callisto</a:t>
                      </a:r>
                      <a:endParaRPr lang="pt-PT" sz="1600" b="1" dirty="0"/>
                    </a:p>
                  </a:txBody>
                  <a:tcPr/>
                </a:tc>
                <a:tc>
                  <a:txBody>
                    <a:bodyPr/>
                    <a:lstStyle/>
                    <a:p>
                      <a:pPr algn="r"/>
                      <a:r>
                        <a:rPr lang="pt-PT" sz="1600" dirty="0" smtClean="0"/>
                        <a:t>Ganymede Orbit insertion</a:t>
                      </a:r>
                      <a:endParaRPr lang="pt-PT" sz="1600" b="1" dirty="0"/>
                    </a:p>
                  </a:txBody>
                  <a:tcPr vert="vert27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600" dirty="0" smtClean="0"/>
                        <a:t>Ganymede tour:</a:t>
                      </a:r>
                    </a:p>
                    <a:p>
                      <a:r>
                        <a:rPr lang="pt-PT" sz="1600" dirty="0" smtClean="0"/>
                        <a:t>Orbits</a:t>
                      </a:r>
                      <a:r>
                        <a:rPr lang="pt-PT" sz="1600" baseline="0" dirty="0" smtClean="0"/>
                        <a:t> at several altitudes: </a:t>
                      </a:r>
                    </a:p>
                    <a:p>
                      <a:r>
                        <a:rPr lang="pt-PT" sz="1600" baseline="0" dirty="0" smtClean="0"/>
                        <a:t>High altitude</a:t>
                      </a:r>
                    </a:p>
                    <a:p>
                      <a:r>
                        <a:rPr lang="pt-PT" sz="1600" baseline="0" dirty="0" smtClean="0"/>
                        <a:t>500 km</a:t>
                      </a:r>
                    </a:p>
                    <a:p>
                      <a:r>
                        <a:rPr lang="pt-PT" sz="1600" baseline="0" dirty="0" smtClean="0"/>
                        <a:t>200km</a:t>
                      </a:r>
                      <a:endParaRPr lang="pt-PT" sz="1600" b="1" dirty="0"/>
                    </a:p>
                  </a:txBody>
                  <a:tcPr/>
                </a:tc>
                <a:tc>
                  <a:txBody>
                    <a:bodyPr/>
                    <a:lstStyle/>
                    <a:p>
                      <a:pPr algn="r"/>
                      <a:r>
                        <a:rPr lang="en-US" sz="1600" dirty="0" smtClean="0"/>
                        <a:t>End of nominal mission</a:t>
                      </a:r>
                      <a:endParaRPr lang="pt-PT" sz="1600" b="1" dirty="0">
                        <a:solidFill>
                          <a:schemeClr val="tx1"/>
                        </a:solidFill>
                      </a:endParaRPr>
                    </a:p>
                  </a:txBody>
                  <a:tcPr vert="vert270"/>
                </a:tc>
              </a:tr>
            </a:tbl>
          </a:graphicData>
        </a:graphic>
      </p:graphicFrame>
      <p:sp>
        <p:nvSpPr>
          <p:cNvPr id="40" name="TextBox 39"/>
          <p:cNvSpPr txBox="1"/>
          <p:nvPr/>
        </p:nvSpPr>
        <p:spPr>
          <a:xfrm>
            <a:off x="457200" y="1295400"/>
            <a:ext cx="4274632" cy="461665"/>
          </a:xfrm>
          <a:prstGeom prst="rect">
            <a:avLst/>
          </a:prstGeom>
          <a:noFill/>
        </p:spPr>
        <p:txBody>
          <a:bodyPr wrap="none" rtlCol="0">
            <a:spAutoFit/>
          </a:bodyPr>
          <a:lstStyle/>
          <a:p>
            <a:r>
              <a:rPr lang="pt-PT" sz="2400" b="1" dirty="0" smtClean="0">
                <a:solidFill>
                  <a:schemeClr val="bg1"/>
                </a:solidFill>
                <a:effectLst>
                  <a:outerShdw blurRad="38100" dist="38100" dir="2700000" algn="tl">
                    <a:srgbClr val="000000">
                      <a:alpha val="43137"/>
                    </a:srgbClr>
                  </a:outerShdw>
                </a:effectLst>
              </a:rPr>
              <a:t>Next Class-L (Large) ESA Mission</a:t>
            </a:r>
            <a:endParaRPr lang="pt-PT" sz="2400" b="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395536" y="2780928"/>
            <a:ext cx="3932487" cy="461665"/>
          </a:xfrm>
          <a:prstGeom prst="rect">
            <a:avLst/>
          </a:prstGeom>
          <a:noFill/>
        </p:spPr>
        <p:txBody>
          <a:bodyPr wrap="none" rtlCol="0">
            <a:spAutoFit/>
          </a:bodyPr>
          <a:lstStyle/>
          <a:p>
            <a:r>
              <a:rPr lang="pt-PT" sz="2400" b="1" dirty="0" smtClean="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latin typeface="Berlin Sans FB Demi" pitchFamily="34" charset="0"/>
                <a:ea typeface="+mj-ea"/>
                <a:cs typeface="+mj-cs"/>
              </a:rPr>
              <a:t>Current  JUICE mission plan</a:t>
            </a:r>
            <a:endParaRPr lang="pt-PT" sz="2400" b="1" dirty="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latin typeface="Berlin Sans FB Demi" pitchFamily="34" charset="0"/>
              <a:ea typeface="+mj-ea"/>
              <a:cs typeface="+mj-cs"/>
            </a:endParaRPr>
          </a:p>
        </p:txBody>
      </p:sp>
      <p:pic>
        <p:nvPicPr>
          <p:cNvPr id="89094" name="Picture 6" descr="http://www.see.ed.ac.uk/~ahs2013/images/esa.jpg"/>
          <p:cNvPicPr>
            <a:picLocks noChangeAspect="1" noChangeArrowheads="1"/>
          </p:cNvPicPr>
          <p:nvPr/>
        </p:nvPicPr>
        <p:blipFill>
          <a:blip r:embed="rId4" cstate="print"/>
          <a:srcRect/>
          <a:stretch>
            <a:fillRect/>
          </a:stretch>
        </p:blipFill>
        <p:spPr bwMode="auto">
          <a:xfrm>
            <a:off x="6781800" y="457200"/>
            <a:ext cx="1866900" cy="79156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 name="Picture 11" descr="MEDIUM_10686_2008_9127_Fig5_HTML.jpg"/>
          <p:cNvPicPr>
            <a:picLocks noChangeAspect="1"/>
          </p:cNvPicPr>
          <p:nvPr/>
        </p:nvPicPr>
        <p:blipFill>
          <a:blip r:embed="rId3" cstate="print"/>
          <a:srcRect r="1010"/>
          <a:stretch>
            <a:fillRect/>
          </a:stretch>
        </p:blipFill>
        <p:spPr>
          <a:xfrm>
            <a:off x="1128225" y="1295400"/>
            <a:ext cx="6887549" cy="5410200"/>
          </a:xfrm>
          <a:prstGeom prst="rect">
            <a:avLst/>
          </a:prstGeom>
        </p:spPr>
      </p:pic>
      <p:sp>
        <p:nvSpPr>
          <p:cNvPr id="2" name="Title 1"/>
          <p:cNvSpPr>
            <a:spLocks noGrp="1"/>
          </p:cNvSpPr>
          <p:nvPr>
            <p:ph type="title"/>
          </p:nvPr>
        </p:nvSpPr>
        <p:spPr>
          <a:xfrm>
            <a:off x="1143000" y="152400"/>
            <a:ext cx="8001000" cy="838200"/>
          </a:xfrm>
        </p:spPr>
        <p:txBody>
          <a:bodyPr>
            <a:noAutofit/>
          </a:bodyPr>
          <a:lstStyle/>
          <a:p>
            <a:r>
              <a:rPr lang="pt-PT" dirty="0" smtClean="0"/>
              <a:t>Jovian System Energetic Particle Environment</a:t>
            </a:r>
            <a:endParaRPr lang="pt-PT" sz="30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12</a:t>
            </a:fld>
            <a:endParaRPr lang="en-US"/>
          </a:p>
        </p:txBody>
      </p:sp>
      <p:sp>
        <p:nvSpPr>
          <p:cNvPr id="6" name="TextBox 5"/>
          <p:cNvSpPr txBox="1"/>
          <p:nvPr/>
        </p:nvSpPr>
        <p:spPr>
          <a:xfrm>
            <a:off x="1219200" y="914400"/>
            <a:ext cx="5703806" cy="400110"/>
          </a:xfrm>
          <a:prstGeom prst="rect">
            <a:avLst/>
          </a:prstGeom>
          <a:noFill/>
        </p:spPr>
        <p:txBody>
          <a:bodyPr wrap="none" rtlCol="0">
            <a:spAutoFit/>
          </a:bodyPr>
          <a:lstStyle/>
          <a:p>
            <a:r>
              <a:rPr lang="pt-PT" sz="2000" b="1" dirty="0" smtClean="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latin typeface="Berlin Sans FB Demi" pitchFamily="34" charset="0"/>
              </a:rPr>
              <a:t>Severe environment in terms of ionizing particles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2852936" cy="838200"/>
          </a:xfrm>
        </p:spPr>
        <p:txBody>
          <a:bodyPr/>
          <a:lstStyle/>
          <a:p>
            <a:r>
              <a:rPr lang="pt-PT" dirty="0" smtClean="0"/>
              <a:t>ECo-60</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
        <p:nvSpPr>
          <p:cNvPr id="7" name="Rectangle 1"/>
          <p:cNvSpPr>
            <a:spLocks noChangeArrowheads="1"/>
          </p:cNvSpPr>
          <p:nvPr/>
        </p:nvSpPr>
        <p:spPr bwMode="auto">
          <a:xfrm>
            <a:off x="4292090" y="0"/>
            <a:ext cx="485191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tabLst>
                <a:tab pos="1433513" algn="l"/>
              </a:tabLst>
            </a:pPr>
            <a:r>
              <a:rPr lang="en-US" sz="1600" b="1" cap="small" dirty="0" smtClean="0">
                <a:solidFill>
                  <a:schemeClr val="bg1"/>
                </a:solidFill>
              </a:rPr>
              <a:t>Verification of Co-60 testing representativeness for EEE components flown in the Jupiter electron environment </a:t>
            </a:r>
            <a:r>
              <a:rPr kumimoji="0" lang="it-IT" sz="1000" b="0" u="none" strike="noStrike" cap="none" normalizeH="0" baseline="0" dirty="0" smtClean="0">
                <a:ln>
                  <a:noFill/>
                </a:ln>
                <a:solidFill>
                  <a:schemeClr val="bg1"/>
                </a:solidFill>
                <a:effectLst/>
                <a:latin typeface="+mj-lt"/>
                <a:ea typeface="Times New Roman" pitchFamily="18" charset="0"/>
                <a:cs typeface="Times New Roman" pitchFamily="18" charset="0"/>
              </a:rPr>
              <a:t>ESA/ESTEC CONTRACT</a:t>
            </a:r>
            <a:r>
              <a:rPr lang="it-IT" sz="1000" dirty="0" smtClean="0">
                <a:solidFill>
                  <a:schemeClr val="bg1"/>
                </a:solidFill>
                <a:latin typeface="+mj-lt"/>
                <a:ea typeface="Times New Roman" pitchFamily="18" charset="0"/>
                <a:cs typeface="Times New Roman" pitchFamily="18" charset="0"/>
              </a:rPr>
              <a:t> </a:t>
            </a:r>
            <a:r>
              <a:rPr lang="pt-PT" sz="1000" dirty="0" smtClean="0">
                <a:solidFill>
                  <a:schemeClr val="bg1"/>
                </a:solidFill>
              </a:rPr>
              <a:t>3-13975/13/NL/PA  LIP	</a:t>
            </a:r>
            <a:endParaRPr kumimoji="0" lang="it-IT" sz="1800" b="0" u="none" strike="noStrike" cap="none" normalizeH="0" baseline="0" dirty="0" smtClean="0">
              <a:ln>
                <a:noFill/>
              </a:ln>
              <a:solidFill>
                <a:schemeClr val="bg1"/>
              </a:solidFill>
              <a:effectLst/>
              <a:latin typeface="+mj-lt"/>
              <a:cs typeface="Arial" pitchFamily="34" charset="0"/>
            </a:endParaRPr>
          </a:p>
        </p:txBody>
      </p:sp>
      <p:sp>
        <p:nvSpPr>
          <p:cNvPr id="8" name="TextBox 7"/>
          <p:cNvSpPr txBox="1"/>
          <p:nvPr/>
        </p:nvSpPr>
        <p:spPr>
          <a:xfrm>
            <a:off x="179512" y="1052737"/>
            <a:ext cx="3744415" cy="830997"/>
          </a:xfrm>
          <a:prstGeom prst="rect">
            <a:avLst/>
          </a:prstGeom>
          <a:noFill/>
        </p:spPr>
        <p:txBody>
          <a:bodyPr wrap="square" rtlCol="0">
            <a:spAutoFit/>
          </a:bodyPr>
          <a:lstStyle/>
          <a:p>
            <a:r>
              <a:rPr lang="pt-PT" sz="2400" b="1" dirty="0" smtClean="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rPr>
              <a:t> </a:t>
            </a:r>
            <a:r>
              <a:rPr lang="pt-PT" sz="2400" b="1" dirty="0" smtClean="0">
                <a:ln w="9525">
                  <a:noFill/>
                  <a:prstDash val="solid"/>
                  <a:miter lim="800000"/>
                </a:ln>
                <a:solidFill>
                  <a:schemeClr val="bg1"/>
                </a:solidFill>
                <a:effectLst>
                  <a:outerShdw blurRad="50800" dist="38100" dir="5400000" algn="t" rotWithShape="0">
                    <a:prstClr val="black">
                      <a:alpha val="40000"/>
                    </a:prstClr>
                  </a:outerShdw>
                </a:effectLst>
              </a:rPr>
              <a:t>15 months project</a:t>
            </a:r>
          </a:p>
          <a:p>
            <a:r>
              <a:rPr lang="pt-PT" sz="2400" b="1" dirty="0" smtClean="0">
                <a:ln w="9525">
                  <a:noFill/>
                  <a:prstDash val="solid"/>
                  <a:miter lim="800000"/>
                </a:ln>
                <a:solidFill>
                  <a:schemeClr val="bg1"/>
                </a:solidFill>
                <a:effectLst>
                  <a:outerShdw blurRad="50800" dist="38100" dir="5400000" algn="t" rotWithShape="0">
                    <a:prstClr val="black">
                      <a:alpha val="40000"/>
                    </a:prstClr>
                  </a:outerShdw>
                </a:effectLst>
              </a:rPr>
              <a:t> February 2014 to May 2015</a:t>
            </a:r>
          </a:p>
        </p:txBody>
      </p:sp>
      <p:sp>
        <p:nvSpPr>
          <p:cNvPr id="9" name="TextBox 8"/>
          <p:cNvSpPr txBox="1"/>
          <p:nvPr/>
        </p:nvSpPr>
        <p:spPr>
          <a:xfrm>
            <a:off x="179512" y="2132857"/>
            <a:ext cx="4752528" cy="1631216"/>
          </a:xfrm>
          <a:prstGeom prst="rect">
            <a:avLst/>
          </a:prstGeom>
          <a:noFill/>
        </p:spPr>
        <p:txBody>
          <a:bodyPr wrap="square" rtlCol="0">
            <a:spAutoFit/>
          </a:bodyPr>
          <a:lstStyle/>
          <a:p>
            <a:r>
              <a:rPr lang="pt-PT" sz="2000" dirty="0" smtClean="0">
                <a:solidFill>
                  <a:schemeClr val="bg1"/>
                </a:solidFill>
              </a:rPr>
              <a:t>Co-60 and Electron (&gt; 10 MeV) irradiation and annealing of selected components and analysis of irradiation results.</a:t>
            </a:r>
          </a:p>
          <a:p>
            <a:endParaRPr lang="pt-PT" sz="2000" dirty="0" smtClean="0">
              <a:solidFill>
                <a:schemeClr val="bg1"/>
              </a:solidFill>
            </a:endParaRPr>
          </a:p>
          <a:p>
            <a:r>
              <a:rPr lang="en-US" sz="2000" dirty="0" smtClean="0">
                <a:solidFill>
                  <a:schemeClr val="bg1"/>
                </a:solidFill>
              </a:rPr>
              <a:t>5 test candidates of the types:</a:t>
            </a:r>
          </a:p>
        </p:txBody>
      </p:sp>
      <p:sp>
        <p:nvSpPr>
          <p:cNvPr id="10" name="Rectangle 9"/>
          <p:cNvSpPr/>
          <p:nvPr/>
        </p:nvSpPr>
        <p:spPr>
          <a:xfrm>
            <a:off x="251520" y="3803556"/>
            <a:ext cx="4320480" cy="1569660"/>
          </a:xfrm>
          <a:prstGeom prst="rect">
            <a:avLst/>
          </a:prstGeom>
          <a:solidFill>
            <a:srgbClr val="FFCC66"/>
          </a:solidFill>
        </p:spPr>
        <p:txBody>
          <a:bodyPr wrap="square">
            <a:spAutoFit/>
          </a:bodyPr>
          <a:lstStyle/>
          <a:p>
            <a:pPr>
              <a:buFont typeface="Arial" pitchFamily="34" charset="0"/>
              <a:buChar char="•"/>
            </a:pPr>
            <a:r>
              <a:rPr lang="pt-PT" sz="1600" dirty="0" smtClean="0">
                <a:solidFill>
                  <a:srgbClr val="0C1B2E"/>
                </a:solidFill>
              </a:rPr>
              <a:t> </a:t>
            </a:r>
            <a:r>
              <a:rPr lang="en-US" sz="1600" dirty="0" smtClean="0">
                <a:solidFill>
                  <a:srgbClr val="0C1B2E"/>
                </a:solidFill>
              </a:rPr>
              <a:t>1 discrete MOS/CMOS transistor </a:t>
            </a:r>
          </a:p>
          <a:p>
            <a:pPr>
              <a:buFont typeface="Arial" pitchFamily="34" charset="0"/>
              <a:buChar char="•"/>
            </a:pPr>
            <a:r>
              <a:rPr lang="en-US" sz="1600" dirty="0" smtClean="0">
                <a:solidFill>
                  <a:srgbClr val="0C1B2E"/>
                </a:solidFill>
              </a:rPr>
              <a:t> 1 MOS/CMOS integrated circuit</a:t>
            </a:r>
          </a:p>
          <a:p>
            <a:pPr>
              <a:buFont typeface="Arial" pitchFamily="34" charset="0"/>
              <a:buChar char="•"/>
            </a:pPr>
            <a:r>
              <a:rPr lang="pt-PT" sz="1600" dirty="0" smtClean="0">
                <a:solidFill>
                  <a:srgbClr val="0C1B2E"/>
                </a:solidFill>
              </a:rPr>
              <a:t>1 bipolar technology discrete transistor </a:t>
            </a:r>
          </a:p>
          <a:p>
            <a:pPr>
              <a:buFont typeface="Arial" pitchFamily="34" charset="0"/>
              <a:buChar char="•"/>
            </a:pPr>
            <a:r>
              <a:rPr lang="en-US" sz="1600" dirty="0" smtClean="0">
                <a:solidFill>
                  <a:srgbClr val="0C1B2E"/>
                </a:solidFill>
              </a:rPr>
              <a:t>1 bipolar technology analog integrated circuit </a:t>
            </a:r>
          </a:p>
          <a:p>
            <a:pPr>
              <a:buFont typeface="Arial" pitchFamily="34" charset="0"/>
              <a:buChar char="•"/>
            </a:pPr>
            <a:r>
              <a:rPr lang="en-US" sz="1600" dirty="0" smtClean="0">
                <a:solidFill>
                  <a:srgbClr val="0C1B2E"/>
                </a:solidFill>
              </a:rPr>
              <a:t>1 bipolar technology analog integrated circuit displaying ELDRS </a:t>
            </a:r>
          </a:p>
        </p:txBody>
      </p:sp>
      <p:sp>
        <p:nvSpPr>
          <p:cNvPr id="11" name="TextBox 10"/>
          <p:cNvSpPr txBox="1"/>
          <p:nvPr/>
        </p:nvSpPr>
        <p:spPr>
          <a:xfrm>
            <a:off x="251520" y="5673442"/>
            <a:ext cx="4176464" cy="707886"/>
          </a:xfrm>
          <a:prstGeom prst="rect">
            <a:avLst/>
          </a:prstGeom>
          <a:noFill/>
        </p:spPr>
        <p:txBody>
          <a:bodyPr wrap="square" rtlCol="0">
            <a:spAutoFit/>
          </a:bodyPr>
          <a:lstStyle/>
          <a:p>
            <a:r>
              <a:rPr lang="pt-PT" sz="2000" dirty="0" smtClean="0">
                <a:solidFill>
                  <a:schemeClr val="bg1"/>
                </a:solidFill>
              </a:rPr>
              <a:t>Irradiation and readout boards to be designed and manufactured by LIP</a:t>
            </a:r>
            <a:endParaRPr lang="pt-PT" sz="2000" dirty="0">
              <a:solidFill>
                <a:schemeClr val="bg1"/>
              </a:solidFill>
            </a:endParaRPr>
          </a:p>
        </p:txBody>
      </p:sp>
      <p:grpSp>
        <p:nvGrpSpPr>
          <p:cNvPr id="15" name="Group 14"/>
          <p:cNvGrpSpPr/>
          <p:nvPr/>
        </p:nvGrpSpPr>
        <p:grpSpPr>
          <a:xfrm>
            <a:off x="5220072" y="908720"/>
            <a:ext cx="3384376" cy="2295152"/>
            <a:chOff x="5220072" y="908720"/>
            <a:chExt cx="3384376" cy="2295152"/>
          </a:xfrm>
        </p:grpSpPr>
        <p:pic>
          <p:nvPicPr>
            <p:cNvPr id="6146" name="Picture 2"/>
            <p:cNvPicPr>
              <a:picLocks noChangeAspect="1" noChangeArrowheads="1"/>
            </p:cNvPicPr>
            <p:nvPr/>
          </p:nvPicPr>
          <p:blipFill>
            <a:blip r:embed="rId3" cstate="print"/>
            <a:srcRect/>
            <a:stretch>
              <a:fillRect/>
            </a:stretch>
          </p:blipFill>
          <p:spPr bwMode="auto">
            <a:xfrm>
              <a:off x="5220072" y="908720"/>
              <a:ext cx="3384376" cy="2295152"/>
            </a:xfrm>
            <a:prstGeom prst="rect">
              <a:avLst/>
            </a:prstGeom>
            <a:noFill/>
            <a:ln w="9525">
              <a:noFill/>
              <a:miter lim="800000"/>
              <a:headEnd/>
              <a:tailEnd/>
            </a:ln>
          </p:spPr>
        </p:pic>
        <p:sp>
          <p:nvSpPr>
            <p:cNvPr id="13" name="TextBox 12"/>
            <p:cNvSpPr txBox="1"/>
            <p:nvPr/>
          </p:nvSpPr>
          <p:spPr>
            <a:xfrm>
              <a:off x="6156176" y="2204864"/>
              <a:ext cx="591444" cy="369332"/>
            </a:xfrm>
            <a:prstGeom prst="rect">
              <a:avLst/>
            </a:prstGeom>
            <a:noFill/>
          </p:spPr>
          <p:txBody>
            <a:bodyPr wrap="none" rtlCol="0">
              <a:spAutoFit/>
            </a:bodyPr>
            <a:lstStyle/>
            <a:p>
              <a:r>
                <a:rPr lang="pt-PT" b="1" dirty="0" smtClean="0">
                  <a:solidFill>
                    <a:srgbClr val="C00000"/>
                  </a:solidFill>
                </a:rPr>
                <a:t>GEO</a:t>
              </a:r>
              <a:endParaRPr lang="pt-PT" b="1" dirty="0">
                <a:solidFill>
                  <a:srgbClr val="C00000"/>
                </a:solidFill>
              </a:endParaRPr>
            </a:p>
          </p:txBody>
        </p:sp>
        <p:sp>
          <p:nvSpPr>
            <p:cNvPr id="14" name="TextBox 13"/>
            <p:cNvSpPr txBox="1"/>
            <p:nvPr/>
          </p:nvSpPr>
          <p:spPr>
            <a:xfrm>
              <a:off x="7236296" y="1628800"/>
              <a:ext cx="977896" cy="369332"/>
            </a:xfrm>
            <a:prstGeom prst="rect">
              <a:avLst/>
            </a:prstGeom>
            <a:noFill/>
          </p:spPr>
          <p:txBody>
            <a:bodyPr wrap="none" rtlCol="0">
              <a:spAutoFit/>
            </a:bodyPr>
            <a:lstStyle/>
            <a:p>
              <a:r>
                <a:rPr lang="pt-PT" b="1" dirty="0" smtClean="0">
                  <a:solidFill>
                    <a:schemeClr val="tx2">
                      <a:lumMod val="75000"/>
                    </a:schemeClr>
                  </a:solidFill>
                </a:rPr>
                <a:t>EUROPA</a:t>
              </a:r>
              <a:endParaRPr lang="pt-PT" b="1" dirty="0">
                <a:solidFill>
                  <a:schemeClr val="tx2">
                    <a:lumMod val="75000"/>
                  </a:schemeClr>
                </a:solidFill>
              </a:endParaRPr>
            </a:p>
          </p:txBody>
        </p:sp>
      </p:grpSp>
      <p:grpSp>
        <p:nvGrpSpPr>
          <p:cNvPr id="20" name="Group 19"/>
          <p:cNvGrpSpPr/>
          <p:nvPr/>
        </p:nvGrpSpPr>
        <p:grpSpPr>
          <a:xfrm>
            <a:off x="5220072" y="3429000"/>
            <a:ext cx="3384376" cy="2531092"/>
            <a:chOff x="5220072" y="3429000"/>
            <a:chExt cx="3384376" cy="2531092"/>
          </a:xfrm>
        </p:grpSpPr>
        <p:pic>
          <p:nvPicPr>
            <p:cNvPr id="6147" name="Picture 3"/>
            <p:cNvPicPr>
              <a:picLocks noChangeAspect="1" noChangeArrowheads="1"/>
            </p:cNvPicPr>
            <p:nvPr/>
          </p:nvPicPr>
          <p:blipFill>
            <a:blip r:embed="rId4" cstate="print"/>
            <a:srcRect/>
            <a:stretch>
              <a:fillRect/>
            </a:stretch>
          </p:blipFill>
          <p:spPr bwMode="auto">
            <a:xfrm>
              <a:off x="5220072" y="3429000"/>
              <a:ext cx="3384376" cy="2531092"/>
            </a:xfrm>
            <a:prstGeom prst="rect">
              <a:avLst/>
            </a:prstGeom>
            <a:noFill/>
            <a:ln w="9525">
              <a:noFill/>
              <a:miter lim="800000"/>
              <a:headEnd/>
              <a:tailEnd/>
            </a:ln>
          </p:spPr>
        </p:pic>
        <p:sp>
          <p:nvSpPr>
            <p:cNvPr id="12" name="TextBox 11"/>
            <p:cNvSpPr txBox="1"/>
            <p:nvPr/>
          </p:nvSpPr>
          <p:spPr>
            <a:xfrm>
              <a:off x="5796136" y="3573016"/>
              <a:ext cx="1512337" cy="369332"/>
            </a:xfrm>
            <a:prstGeom prst="rect">
              <a:avLst/>
            </a:prstGeom>
            <a:noFill/>
          </p:spPr>
          <p:txBody>
            <a:bodyPr wrap="none" rtlCol="0">
              <a:spAutoFit/>
            </a:bodyPr>
            <a:lstStyle/>
            <a:p>
              <a:r>
                <a:rPr lang="pt-PT" b="1" dirty="0" smtClean="0"/>
                <a:t>Electrons in Si</a:t>
              </a:r>
              <a:endParaRPr lang="pt-PT" b="1" dirty="0"/>
            </a:p>
          </p:txBody>
        </p:sp>
        <p:cxnSp>
          <p:nvCxnSpPr>
            <p:cNvPr id="17" name="Straight Arrow Connector 16"/>
            <p:cNvCxnSpPr/>
            <p:nvPr/>
          </p:nvCxnSpPr>
          <p:spPr>
            <a:xfrm>
              <a:off x="7308304" y="3429000"/>
              <a:ext cx="0" cy="18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308315" y="4869160"/>
              <a:ext cx="720069" cy="307777"/>
            </a:xfrm>
            <a:prstGeom prst="rect">
              <a:avLst/>
            </a:prstGeom>
            <a:noFill/>
          </p:spPr>
          <p:txBody>
            <a:bodyPr wrap="none" rtlCol="0">
              <a:spAutoFit/>
            </a:bodyPr>
            <a:lstStyle/>
            <a:p>
              <a:r>
                <a:rPr lang="pt-PT" sz="1400" b="1" dirty="0" smtClean="0">
                  <a:solidFill>
                    <a:schemeClr val="accent1">
                      <a:lumMod val="75000"/>
                    </a:schemeClr>
                  </a:solidFill>
                </a:rPr>
                <a:t>10MeV</a:t>
              </a:r>
              <a:endParaRPr lang="pt-PT" sz="1400" b="1" dirty="0">
                <a:solidFill>
                  <a:schemeClr val="accent1">
                    <a:lumMod val="75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a:p>
        </p:txBody>
      </p:sp>
      <p:pic>
        <p:nvPicPr>
          <p:cNvPr id="7170" name="Picture 2"/>
          <p:cNvPicPr>
            <a:picLocks noChangeAspect="1" noChangeArrowheads="1"/>
          </p:cNvPicPr>
          <p:nvPr/>
        </p:nvPicPr>
        <p:blipFill>
          <a:blip r:embed="rId3" cstate="print"/>
          <a:srcRect/>
          <a:stretch>
            <a:fillRect/>
          </a:stretch>
        </p:blipFill>
        <p:spPr bwMode="auto">
          <a:xfrm>
            <a:off x="1219119" y="0"/>
            <a:ext cx="705535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58552"/>
            <a:ext cx="5229200" cy="838200"/>
          </a:xfrm>
        </p:spPr>
        <p:txBody>
          <a:bodyPr>
            <a:normAutofit fontScale="90000"/>
          </a:bodyPr>
          <a:lstStyle/>
          <a:p>
            <a:pPr lvl="0"/>
            <a:r>
              <a:rPr lang="en-US" dirty="0" smtClean="0"/>
              <a:t/>
            </a:r>
            <a:br>
              <a:rPr lang="en-US" dirty="0" smtClean="0"/>
            </a:br>
            <a:r>
              <a:rPr lang="en-US" dirty="0" smtClean="0"/>
              <a:t>RADEM – a Radiation Monitor for the Jovian System</a:t>
            </a:r>
            <a:r>
              <a:rPr lang="pt-PT" dirty="0" smtClean="0">
                <a:solidFill>
                  <a:srgbClr val="FF9900"/>
                </a:solidFill>
              </a:rPr>
              <a:t/>
            </a:r>
            <a:br>
              <a:rPr lang="pt-PT" dirty="0" smtClean="0">
                <a:solidFill>
                  <a:srgbClr val="FF9900"/>
                </a:solidFill>
              </a:rPr>
            </a:b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
        <p:nvSpPr>
          <p:cNvPr id="4" name="Title 1"/>
          <p:cNvSpPr txBox="1">
            <a:spLocks/>
          </p:cNvSpPr>
          <p:nvPr/>
        </p:nvSpPr>
        <p:spPr>
          <a:xfrm>
            <a:off x="323528" y="1484784"/>
            <a:ext cx="4752528" cy="432048"/>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PT" sz="2400" b="1" dirty="0" smtClean="0">
                <a:ln w="18000">
                  <a:noFill/>
                  <a:prstDash val="solid"/>
                  <a:miter lim="800000"/>
                </a:ln>
                <a:solidFill>
                  <a:schemeClr val="bg1"/>
                </a:solidFill>
                <a:ea typeface="+mj-ea"/>
                <a:cs typeface="+mj-cs"/>
              </a:rPr>
              <a:t>Radiation Hard Electron Monitor</a:t>
            </a:r>
            <a:endParaRPr kumimoji="0" lang="pt-PT" sz="2400" b="1" i="0" u="none" strike="noStrike" kern="1200" cap="none" spc="0" normalizeH="0" baseline="0" noProof="0" dirty="0">
              <a:ln w="18000">
                <a:noFill/>
                <a:prstDash val="solid"/>
                <a:miter lim="800000"/>
              </a:ln>
              <a:solidFill>
                <a:schemeClr val="bg1"/>
              </a:solidFill>
              <a:uLnTx/>
              <a:uFillTx/>
              <a:ea typeface="+mj-ea"/>
              <a:cs typeface="+mj-cs"/>
            </a:endParaRPr>
          </a:p>
        </p:txBody>
      </p:sp>
      <p:sp>
        <p:nvSpPr>
          <p:cNvPr id="5" name="TextBox 4"/>
          <p:cNvSpPr txBox="1"/>
          <p:nvPr/>
        </p:nvSpPr>
        <p:spPr>
          <a:xfrm>
            <a:off x="251520" y="2177569"/>
            <a:ext cx="7416824" cy="1323439"/>
          </a:xfrm>
          <a:prstGeom prst="rect">
            <a:avLst/>
          </a:prstGeom>
          <a:noFill/>
        </p:spPr>
        <p:txBody>
          <a:bodyPr wrap="square" rtlCol="0">
            <a:spAutoFit/>
          </a:bodyPr>
          <a:lstStyle/>
          <a:p>
            <a:pPr>
              <a:buFont typeface="Arial" pitchFamily="34" charset="0"/>
              <a:buChar char="•"/>
            </a:pPr>
            <a:r>
              <a:rPr lang="pt-PT" sz="1600" b="1" dirty="0" smtClean="0">
                <a:solidFill>
                  <a:schemeClr val="bg1"/>
                </a:solidFill>
                <a:effectLst>
                  <a:outerShdw blurRad="38100" dist="38100" dir="2700000" algn="tl">
                    <a:srgbClr val="000000">
                      <a:alpha val="43137"/>
                    </a:srgbClr>
                  </a:outerShdw>
                </a:effectLst>
              </a:rPr>
              <a:t>Electron detector: </a:t>
            </a:r>
            <a:r>
              <a:rPr lang="en-US" sz="1600" b="1" dirty="0" smtClean="0">
                <a:solidFill>
                  <a:schemeClr val="bg1"/>
                </a:solidFill>
                <a:effectLst>
                  <a:outerShdw blurRad="38100" dist="38100" dir="2700000" algn="tl">
                    <a:srgbClr val="000000">
                      <a:alpha val="43137"/>
                    </a:srgbClr>
                  </a:outerShdw>
                </a:effectLst>
              </a:rPr>
              <a:t>spectral range 300 keV – 40 MeV, peak flux </a:t>
            </a:r>
            <a:r>
              <a:rPr lang="pt-PT" sz="1600" b="1" dirty="0" smtClean="0">
                <a:solidFill>
                  <a:schemeClr val="bg1"/>
                </a:solidFill>
                <a:effectLst>
                  <a:outerShdw blurRad="38100" dist="38100" dir="2700000" algn="tl">
                    <a:srgbClr val="000000">
                      <a:alpha val="43137"/>
                    </a:srgbClr>
                  </a:outerShdw>
                </a:effectLst>
              </a:rPr>
              <a:t>10</a:t>
            </a:r>
            <a:r>
              <a:rPr lang="pt-PT" sz="1600" b="1" baseline="30000" dirty="0" smtClean="0">
                <a:solidFill>
                  <a:schemeClr val="bg1"/>
                </a:solidFill>
                <a:effectLst>
                  <a:outerShdw blurRad="38100" dist="38100" dir="2700000" algn="tl">
                    <a:srgbClr val="000000">
                      <a:alpha val="43137"/>
                    </a:srgbClr>
                  </a:outerShdw>
                </a:effectLst>
              </a:rPr>
              <a:t>9</a:t>
            </a:r>
            <a:r>
              <a:rPr lang="pt-PT" sz="1600" b="1" dirty="0" smtClean="0">
                <a:solidFill>
                  <a:schemeClr val="bg1"/>
                </a:solidFill>
                <a:effectLst>
                  <a:outerShdw blurRad="38100" dist="38100" dir="2700000" algn="tl">
                    <a:srgbClr val="000000">
                      <a:alpha val="43137"/>
                    </a:srgbClr>
                  </a:outerShdw>
                </a:effectLst>
              </a:rPr>
              <a:t> e/cm</a:t>
            </a:r>
            <a:r>
              <a:rPr lang="pt-PT" sz="1600" b="1" baseline="30000" dirty="0" smtClean="0">
                <a:solidFill>
                  <a:schemeClr val="bg1"/>
                </a:solidFill>
                <a:effectLst>
                  <a:outerShdw blurRad="38100" dist="38100" dir="2700000" algn="tl">
                    <a:srgbClr val="000000">
                      <a:alpha val="43137"/>
                    </a:srgbClr>
                  </a:outerShdw>
                </a:effectLst>
              </a:rPr>
              <a:t>2</a:t>
            </a:r>
            <a:r>
              <a:rPr lang="pt-PT" sz="1600" b="1" dirty="0" smtClean="0">
                <a:solidFill>
                  <a:schemeClr val="bg1"/>
                </a:solidFill>
                <a:effectLst>
                  <a:outerShdw blurRad="38100" dist="38100" dir="2700000" algn="tl">
                    <a:srgbClr val="000000">
                      <a:alpha val="43137"/>
                    </a:srgbClr>
                  </a:outerShdw>
                </a:effectLst>
              </a:rPr>
              <a:t>/s</a:t>
            </a:r>
            <a:endParaRPr lang="en-US" sz="1600" b="1" dirty="0" smtClean="0">
              <a:solidFill>
                <a:schemeClr val="bg1"/>
              </a:solidFill>
              <a:effectLst>
                <a:outerShdw blurRad="38100" dist="38100" dir="2700000" algn="tl">
                  <a:srgbClr val="000000">
                    <a:alpha val="43137"/>
                  </a:srgbClr>
                </a:outerShdw>
              </a:effectLst>
            </a:endParaRPr>
          </a:p>
          <a:p>
            <a:pPr>
              <a:buFont typeface="Arial" pitchFamily="34" charset="0"/>
              <a:buChar char="•"/>
            </a:pPr>
            <a:r>
              <a:rPr lang="en-US" sz="1600" b="1" dirty="0" smtClean="0">
                <a:solidFill>
                  <a:schemeClr val="bg1"/>
                </a:solidFill>
                <a:effectLst>
                  <a:outerShdw blurRad="38100" dist="38100" dir="2700000" algn="tl">
                    <a:srgbClr val="000000">
                      <a:alpha val="43137"/>
                    </a:srgbClr>
                  </a:outerShdw>
                </a:effectLst>
              </a:rPr>
              <a:t>Proton and HI detector: s</a:t>
            </a:r>
            <a:r>
              <a:rPr lang="pt-PT" sz="1600" b="1" dirty="0" smtClean="0">
                <a:solidFill>
                  <a:schemeClr val="bg1"/>
                </a:solidFill>
                <a:effectLst>
                  <a:outerShdw blurRad="38100" dist="38100" dir="2700000" algn="tl">
                    <a:srgbClr val="000000">
                      <a:alpha val="43137"/>
                    </a:srgbClr>
                  </a:outerShdw>
                </a:effectLst>
              </a:rPr>
              <a:t>pectral range 5 MeV – 250 MeV, peak flux 10</a:t>
            </a:r>
            <a:r>
              <a:rPr lang="pt-PT" sz="1600" b="1" baseline="30000" dirty="0" smtClean="0">
                <a:solidFill>
                  <a:schemeClr val="bg1"/>
                </a:solidFill>
                <a:effectLst>
                  <a:outerShdw blurRad="38100" dist="38100" dir="2700000" algn="tl">
                    <a:srgbClr val="000000">
                      <a:alpha val="43137"/>
                    </a:srgbClr>
                  </a:outerShdw>
                </a:effectLst>
              </a:rPr>
              <a:t>8</a:t>
            </a:r>
            <a:r>
              <a:rPr lang="pt-PT" sz="1600" b="1" dirty="0" smtClean="0">
                <a:solidFill>
                  <a:schemeClr val="bg1"/>
                </a:solidFill>
                <a:effectLst>
                  <a:outerShdw blurRad="38100" dist="38100" dir="2700000" algn="tl">
                    <a:srgbClr val="000000">
                      <a:alpha val="43137"/>
                    </a:srgbClr>
                  </a:outerShdw>
                </a:effectLst>
              </a:rPr>
              <a:t> p/cm</a:t>
            </a:r>
            <a:r>
              <a:rPr lang="pt-PT" sz="1600" b="1" baseline="30000" dirty="0" smtClean="0">
                <a:solidFill>
                  <a:schemeClr val="bg1"/>
                </a:solidFill>
                <a:effectLst>
                  <a:outerShdw blurRad="38100" dist="38100" dir="2700000" algn="tl">
                    <a:srgbClr val="000000">
                      <a:alpha val="43137"/>
                    </a:srgbClr>
                  </a:outerShdw>
                </a:effectLst>
              </a:rPr>
              <a:t>2</a:t>
            </a:r>
            <a:r>
              <a:rPr lang="pt-PT" sz="1600" b="1" dirty="0" smtClean="0">
                <a:solidFill>
                  <a:schemeClr val="bg1"/>
                </a:solidFill>
                <a:effectLst>
                  <a:outerShdw blurRad="38100" dist="38100" dir="2700000" algn="tl">
                    <a:srgbClr val="000000">
                      <a:alpha val="43137"/>
                    </a:srgbClr>
                  </a:outerShdw>
                </a:effectLst>
              </a:rPr>
              <a:t>/s</a:t>
            </a:r>
          </a:p>
          <a:p>
            <a:pPr>
              <a:buFont typeface="Arial" pitchFamily="34" charset="0"/>
              <a:buChar char="•"/>
            </a:pPr>
            <a:r>
              <a:rPr lang="pt-PT" sz="1600" b="1" dirty="0" smtClean="0">
                <a:solidFill>
                  <a:schemeClr val="bg1"/>
                </a:solidFill>
                <a:effectLst>
                  <a:outerShdw blurRad="38100" dist="38100" dir="2700000" algn="tl">
                    <a:srgbClr val="000000">
                      <a:alpha val="43137"/>
                    </a:srgbClr>
                  </a:outerShdw>
                </a:effectLst>
              </a:rPr>
              <a:t>Particle separation</a:t>
            </a:r>
            <a:r>
              <a:rPr lang="pt-PT" sz="1600" b="1" dirty="0" smtClean="0">
                <a:solidFill>
                  <a:schemeClr val="bg1"/>
                </a:solidFill>
                <a:effectLst>
                  <a:outerShdw blurRad="38100" dist="38100" dir="2700000" algn="tl">
                    <a:srgbClr val="000000">
                      <a:alpha val="43137"/>
                    </a:srgbClr>
                  </a:outerShdw>
                </a:effectLst>
                <a:ea typeface="Times New Roman" pitchFamily="18" charset="0"/>
                <a:cs typeface="Courier New" pitchFamily="49" charset="0"/>
              </a:rPr>
              <a:t> from Helium to Oxygen; LET spectra</a:t>
            </a:r>
          </a:p>
          <a:p>
            <a:pPr>
              <a:buFont typeface="Arial" pitchFamily="34" charset="0"/>
              <a:buChar char="•"/>
            </a:pPr>
            <a:r>
              <a:rPr lang="pt-PT" sz="1600" b="1" dirty="0" smtClean="0">
                <a:solidFill>
                  <a:schemeClr val="bg1"/>
                </a:solidFill>
                <a:effectLst>
                  <a:outerShdw blurRad="38100" dist="38100" dir="2700000" algn="tl">
                    <a:srgbClr val="000000">
                      <a:alpha val="43137"/>
                    </a:srgbClr>
                  </a:outerShdw>
                </a:effectLst>
              </a:rPr>
              <a:t>Radiation hard,</a:t>
            </a:r>
            <a:r>
              <a:rPr lang="en-US" sz="1600" b="1" dirty="0" smtClean="0">
                <a:solidFill>
                  <a:schemeClr val="bg1"/>
                </a:solidFill>
                <a:effectLst>
                  <a:outerShdw blurRad="38100" dist="38100" dir="2700000" algn="tl">
                    <a:srgbClr val="000000">
                      <a:alpha val="43137"/>
                    </a:srgbClr>
                  </a:outerShdw>
                </a:effectLst>
              </a:rPr>
              <a:t>dose determination and alarm function</a:t>
            </a:r>
          </a:p>
          <a:p>
            <a:pPr>
              <a:buFont typeface="Arial" pitchFamily="34" charset="0"/>
              <a:buChar char="•"/>
            </a:pPr>
            <a:endParaRPr lang="en-US" sz="1600" b="1" dirty="0" smtClean="0">
              <a:solidFill>
                <a:schemeClr val="bg1"/>
              </a:solidFill>
              <a:effectLst>
                <a:outerShdw blurRad="38100" dist="38100" dir="2700000" algn="tl">
                  <a:srgbClr val="000000">
                    <a:alpha val="43137"/>
                  </a:srgbClr>
                </a:outerShdw>
              </a:effectLst>
            </a:endParaRPr>
          </a:p>
        </p:txBody>
      </p:sp>
      <p:pic>
        <p:nvPicPr>
          <p:cNvPr id="6" name="Picture 2"/>
          <p:cNvPicPr>
            <a:picLocks noChangeAspect="1" noChangeArrowheads="1"/>
          </p:cNvPicPr>
          <p:nvPr/>
        </p:nvPicPr>
        <p:blipFill>
          <a:blip r:embed="rId3" cstate="print"/>
          <a:srcRect l="2116" t="3584" r="2646" b="3584"/>
          <a:stretch>
            <a:fillRect/>
          </a:stretch>
        </p:blipFill>
        <p:spPr bwMode="auto">
          <a:xfrm>
            <a:off x="6012160" y="2697719"/>
            <a:ext cx="2016224" cy="1523369"/>
          </a:xfrm>
          <a:prstGeom prst="rect">
            <a:avLst/>
          </a:prstGeom>
          <a:noFill/>
          <a:ln w="9525">
            <a:noFill/>
            <a:miter lim="800000"/>
            <a:headEnd/>
            <a:tailEnd/>
          </a:ln>
        </p:spPr>
      </p:pic>
      <p:sp>
        <p:nvSpPr>
          <p:cNvPr id="7" name="Rectangle 6"/>
          <p:cNvSpPr/>
          <p:nvPr/>
        </p:nvSpPr>
        <p:spPr>
          <a:xfrm>
            <a:off x="251520" y="4121785"/>
            <a:ext cx="3888432" cy="1323439"/>
          </a:xfrm>
          <a:prstGeom prst="rect">
            <a:avLst/>
          </a:prstGeom>
        </p:spPr>
        <p:txBody>
          <a:bodyPr wrap="square">
            <a:spAutoFit/>
          </a:bodyPr>
          <a:lstStyle/>
          <a:p>
            <a:r>
              <a:rPr lang="pt-PT" sz="2000" b="1" dirty="0" smtClean="0">
                <a:ln w="18000">
                  <a:noFill/>
                  <a:prstDash val="solid"/>
                  <a:miter lim="800000"/>
                </a:ln>
                <a:solidFill>
                  <a:schemeClr val="bg1"/>
                </a:solidFill>
                <a:effectLst>
                  <a:outerShdw blurRad="50800" dist="38100" dir="5400000" algn="t" rotWithShape="0">
                    <a:prstClr val="black">
                      <a:alpha val="40000"/>
                    </a:prstClr>
                  </a:outerShdw>
                </a:effectLst>
                <a:latin typeface="Berlin Sans FB Demi" pitchFamily="34" charset="0"/>
              </a:rPr>
              <a:t>LIP is in a consortium for phases B2, C and D, to develop, qualify and build  RADEM PROTO-FLIGHT MODEL</a:t>
            </a:r>
          </a:p>
        </p:txBody>
      </p:sp>
      <p:grpSp>
        <p:nvGrpSpPr>
          <p:cNvPr id="8" name="Group 5"/>
          <p:cNvGrpSpPr/>
          <p:nvPr/>
        </p:nvGrpSpPr>
        <p:grpSpPr>
          <a:xfrm>
            <a:off x="5148064" y="4653136"/>
            <a:ext cx="2952328" cy="1800200"/>
            <a:chOff x="1504904" y="2209800"/>
            <a:chExt cx="6134191" cy="3505253"/>
          </a:xfrm>
        </p:grpSpPr>
        <p:pic>
          <p:nvPicPr>
            <p:cNvPr id="9" name="Picture 2" descr="C:\Users\patricia\Desktop\RADEM\RADEM-June\Proposal_Final\RADEMlogo.png"/>
            <p:cNvPicPr>
              <a:picLocks noChangeAspect="1" noChangeArrowheads="1"/>
            </p:cNvPicPr>
            <p:nvPr/>
          </p:nvPicPr>
          <p:blipFill>
            <a:blip r:embed="rId4" cstate="print"/>
            <a:srcRect/>
            <a:stretch>
              <a:fillRect/>
            </a:stretch>
          </p:blipFill>
          <p:spPr bwMode="auto">
            <a:xfrm>
              <a:off x="1504904" y="2209800"/>
              <a:ext cx="6134191" cy="3505253"/>
            </a:xfrm>
            <a:prstGeom prst="rect">
              <a:avLst/>
            </a:prstGeom>
            <a:noFill/>
          </p:spPr>
        </p:pic>
        <p:pic>
          <p:nvPicPr>
            <p:cNvPr id="10" name="Picture 9" descr="LIP-white-1000x677.png"/>
            <p:cNvPicPr>
              <a:picLocks noChangeAspect="1"/>
            </p:cNvPicPr>
            <p:nvPr/>
          </p:nvPicPr>
          <p:blipFill>
            <a:blip r:embed="rId5" cstate="print"/>
            <a:stretch>
              <a:fillRect/>
            </a:stretch>
          </p:blipFill>
          <p:spPr>
            <a:xfrm>
              <a:off x="4052248" y="4612944"/>
              <a:ext cx="1145713" cy="775648"/>
            </a:xfrm>
            <a:prstGeom prst="rect">
              <a:avLst/>
            </a:prstGeom>
          </p:spPr>
        </p:pic>
      </p:grpSp>
      <p:pic>
        <p:nvPicPr>
          <p:cNvPr id="11" name="Picture 6" descr="http://www.see.ed.ac.uk/~ahs2013/images/esa.jpg"/>
          <p:cNvPicPr>
            <a:picLocks noChangeAspect="1" noChangeArrowheads="1"/>
          </p:cNvPicPr>
          <p:nvPr/>
        </p:nvPicPr>
        <p:blipFill>
          <a:blip r:embed="rId6" cstate="print"/>
          <a:srcRect/>
          <a:stretch>
            <a:fillRect/>
          </a:stretch>
        </p:blipFill>
        <p:spPr bwMode="auto">
          <a:xfrm>
            <a:off x="4283968" y="4653136"/>
            <a:ext cx="1184798" cy="502355"/>
          </a:xfrm>
          <a:prstGeom prst="rect">
            <a:avLst/>
          </a:prstGeom>
          <a:noFill/>
          <a:ln w="38100">
            <a:solidFill>
              <a:srgbClr val="002060"/>
            </a:solidFill>
          </a:ln>
        </p:spPr>
      </p:pic>
      <p:sp>
        <p:nvSpPr>
          <p:cNvPr id="12" name="Rectangle 11"/>
          <p:cNvSpPr/>
          <p:nvPr/>
        </p:nvSpPr>
        <p:spPr>
          <a:xfrm>
            <a:off x="4572000" y="0"/>
            <a:ext cx="4572000" cy="461665"/>
          </a:xfrm>
          <a:prstGeom prst="rect">
            <a:avLst/>
          </a:prstGeom>
        </p:spPr>
        <p:txBody>
          <a:bodyPr>
            <a:spAutoFit/>
          </a:bodyPr>
          <a:lstStyle/>
          <a:p>
            <a:pPr algn="r"/>
            <a:r>
              <a:rPr lang="en-US" sz="1200" b="1" cap="small" dirty="0" smtClean="0">
                <a:solidFill>
                  <a:schemeClr val="bg1"/>
                </a:solidFill>
              </a:rPr>
              <a:t>Jovian </a:t>
            </a:r>
            <a:r>
              <a:rPr lang="en-US" sz="1200" b="1" cap="small" dirty="0" err="1" smtClean="0">
                <a:solidFill>
                  <a:schemeClr val="bg1"/>
                </a:solidFill>
              </a:rPr>
              <a:t>Rad</a:t>
            </a:r>
            <a:r>
              <a:rPr lang="en-US" sz="1200" b="1" cap="small" dirty="0" smtClean="0">
                <a:solidFill>
                  <a:schemeClr val="bg1"/>
                </a:solidFill>
              </a:rPr>
              <a:t>-Hard Electron Monitor Proto-Flight Model</a:t>
            </a:r>
          </a:p>
          <a:p>
            <a:pPr algn="r"/>
            <a:r>
              <a:rPr lang="en-US" sz="1200" cap="small" dirty="0" smtClean="0">
                <a:solidFill>
                  <a:schemeClr val="bg1"/>
                </a:solidFill>
              </a:rPr>
              <a:t>ESA/ESTEC Contract </a:t>
            </a:r>
            <a:r>
              <a:rPr lang="pt-PT" sz="1200" dirty="0" smtClean="0">
                <a:solidFill>
                  <a:schemeClr val="bg1"/>
                </a:solidFill>
              </a:rPr>
              <a:t>1-7560/13/NL/HB</a:t>
            </a:r>
            <a:r>
              <a:rPr lang="en-US" sz="1200" cap="small" dirty="0" smtClean="0">
                <a:solidFill>
                  <a:schemeClr val="bg1"/>
                </a:solidFill>
              </a:rPr>
              <a:t>  EFACEC,LIP, RUAG,PSI,IDEAS</a:t>
            </a:r>
            <a:endParaRPr lang="pt-PT" sz="1200" cap="small" dirty="0">
              <a:solidFill>
                <a:schemeClr val="bg1"/>
              </a:solidFill>
            </a:endParaRPr>
          </a:p>
        </p:txBody>
      </p:sp>
      <p:sp>
        <p:nvSpPr>
          <p:cNvPr id="13" name="Rectangle 12"/>
          <p:cNvSpPr/>
          <p:nvPr/>
        </p:nvSpPr>
        <p:spPr>
          <a:xfrm>
            <a:off x="5292080" y="836712"/>
            <a:ext cx="3563888" cy="707886"/>
          </a:xfrm>
          <a:prstGeom prst="rect">
            <a:avLst/>
          </a:prstGeom>
        </p:spPr>
        <p:txBody>
          <a:bodyPr wrap="square">
            <a:spAutoFit/>
          </a:bodyPr>
          <a:lstStyle/>
          <a:p>
            <a:r>
              <a:rPr lang="pt-PT" sz="2000" b="1" dirty="0" smtClean="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latin typeface="Berlin Sans FB Demi" pitchFamily="34" charset="0"/>
              </a:rPr>
              <a:t>2.5 year project </a:t>
            </a:r>
          </a:p>
          <a:p>
            <a:r>
              <a:rPr lang="pt-PT" sz="2000" b="1" dirty="0" smtClean="0">
                <a:ln w="9525">
                  <a:solidFill>
                    <a:schemeClr val="accent2">
                      <a:satMod val="140000"/>
                    </a:schemeClr>
                  </a:solidFill>
                  <a:prstDash val="solid"/>
                  <a:miter lim="800000"/>
                </a:ln>
                <a:solidFill>
                  <a:srgbClr val="FF0000"/>
                </a:solidFill>
                <a:effectLst>
                  <a:outerShdw blurRad="50800" dist="38100" dir="5400000" algn="t" rotWithShape="0">
                    <a:prstClr val="black">
                      <a:alpha val="40000"/>
                    </a:prstClr>
                  </a:outerShdw>
                </a:effectLst>
                <a:latin typeface="Berlin Sans FB Demi" pitchFamily="34" charset="0"/>
              </a:rPr>
              <a:t>February 2014 to July 2016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696200" cy="838200"/>
          </a:xfrm>
        </p:spPr>
        <p:txBody>
          <a:bodyPr>
            <a:noAutofit/>
          </a:bodyPr>
          <a:lstStyle/>
          <a:p>
            <a:r>
              <a:rPr lang="pt-PT" sz="2400" dirty="0" smtClean="0"/>
              <a:t/>
            </a:r>
            <a:br>
              <a:rPr lang="pt-PT" sz="2400" dirty="0" smtClean="0"/>
            </a:br>
            <a:r>
              <a:rPr lang="pt-PT" sz="2800" dirty="0" smtClean="0"/>
              <a:t>RADEM </a:t>
            </a:r>
            <a:r>
              <a:rPr lang="pt-PT" sz="2400" dirty="0" smtClean="0"/>
              <a:t>Phase A and B1  </a:t>
            </a:r>
            <a:br>
              <a:rPr lang="pt-PT" sz="2400" dirty="0" smtClean="0"/>
            </a:br>
            <a:r>
              <a:rPr lang="pt-PT" sz="2400" dirty="0" smtClean="0"/>
              <a:t>Preliminary Analysis and Definition </a:t>
            </a:r>
            <a:r>
              <a:rPr lang="pt-PT" sz="2000" b="0" dirty="0" smtClean="0">
                <a:solidFill>
                  <a:schemeClr val="bg1"/>
                </a:solidFill>
                <a:effectLst>
                  <a:outerShdw blurRad="38100" dist="38100" dir="2700000" algn="tl">
                    <a:srgbClr val="000000">
                      <a:alpha val="43137"/>
                    </a:srgbClr>
                  </a:outerShdw>
                </a:effectLst>
              </a:rPr>
              <a:t>( PSI &amp; RUAG) </a:t>
            </a:r>
            <a:br>
              <a:rPr lang="pt-PT" sz="2000" b="0" dirty="0" smtClean="0">
                <a:solidFill>
                  <a:schemeClr val="bg1"/>
                </a:solidFill>
                <a:effectLst>
                  <a:outerShdw blurRad="38100" dist="38100" dir="2700000" algn="tl">
                    <a:srgbClr val="000000">
                      <a:alpha val="43137"/>
                    </a:srgbClr>
                  </a:outerShdw>
                </a:effectLst>
              </a:rPr>
            </a:br>
            <a:r>
              <a:rPr lang="pt-PT" sz="2000" b="0" dirty="0" smtClean="0">
                <a:solidFill>
                  <a:schemeClr val="bg1"/>
                </a:solidFill>
                <a:effectLst>
                  <a:outerShdw blurRad="38100" dist="38100" dir="2700000" algn="tl">
                    <a:srgbClr val="000000">
                      <a:alpha val="43137"/>
                    </a:srgbClr>
                  </a:outerShdw>
                </a:effectLst>
              </a:rPr>
              <a:t>Complete</a:t>
            </a:r>
            <a:r>
              <a:rPr lang="pt-PT" sz="2400" dirty="0" smtClean="0"/>
              <a:t/>
            </a:r>
            <a:br>
              <a:rPr lang="pt-PT" sz="2400" dirty="0" smtClean="0"/>
            </a:br>
            <a:endParaRPr lang="pt-PT" sz="2400" dirty="0"/>
          </a:p>
        </p:txBody>
      </p:sp>
      <p:pic>
        <p:nvPicPr>
          <p:cNvPr id="1026" name="Picture 2"/>
          <p:cNvPicPr>
            <a:picLocks noChangeAspect="1" noChangeArrowheads="1"/>
          </p:cNvPicPr>
          <p:nvPr/>
        </p:nvPicPr>
        <p:blipFill>
          <a:blip r:embed="rId3" cstate="print"/>
          <a:srcRect/>
          <a:stretch>
            <a:fillRect/>
          </a:stretch>
        </p:blipFill>
        <p:spPr bwMode="auto">
          <a:xfrm>
            <a:off x="224453" y="2010784"/>
            <a:ext cx="2343150" cy="218021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871963" y="2124075"/>
            <a:ext cx="2190227" cy="2143125"/>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299963" y="4206875"/>
            <a:ext cx="3202338" cy="2171700"/>
          </a:xfrm>
          <a:prstGeom prst="rect">
            <a:avLst/>
          </a:prstGeom>
          <a:noFill/>
          <a:ln w="9525">
            <a:noFill/>
            <a:miter lim="800000"/>
            <a:headEnd/>
            <a:tailEnd/>
          </a:ln>
        </p:spPr>
      </p:pic>
      <p:sp>
        <p:nvSpPr>
          <p:cNvPr id="9" name="Slide Number Placeholder 8"/>
          <p:cNvSpPr>
            <a:spLocks noGrp="1"/>
          </p:cNvSpPr>
          <p:nvPr>
            <p:ph type="sldNum" sz="quarter" idx="12"/>
          </p:nvPr>
        </p:nvSpPr>
        <p:spPr>
          <a:xfrm>
            <a:off x="304800" y="6721475"/>
            <a:ext cx="1219200" cy="365125"/>
          </a:xfrm>
        </p:spPr>
        <p:txBody>
          <a:bodyPr/>
          <a:lstStyle/>
          <a:p>
            <a:fld id="{B6F15528-21DE-4FAA-801E-634DDDAF4B2B}" type="slidenum">
              <a:rPr lang="en-US" smtClean="0"/>
              <a:pPr/>
              <a:t>16</a:t>
            </a:fld>
            <a:endParaRPr lang="en-US"/>
          </a:p>
        </p:txBody>
      </p:sp>
      <p:sp>
        <p:nvSpPr>
          <p:cNvPr id="10" name="TextBox 9"/>
          <p:cNvSpPr txBox="1"/>
          <p:nvPr/>
        </p:nvSpPr>
        <p:spPr>
          <a:xfrm>
            <a:off x="147563" y="1334869"/>
            <a:ext cx="3456459" cy="646331"/>
          </a:xfrm>
          <a:prstGeom prst="rect">
            <a:avLst/>
          </a:prstGeom>
          <a:noFill/>
        </p:spPr>
        <p:txBody>
          <a:bodyPr wrap="none" rtlCol="0">
            <a:spAutoFit/>
          </a:bodyPr>
          <a:lstStyle/>
          <a:p>
            <a:r>
              <a:rPr lang="pt-PT" b="1" dirty="0" smtClean="0">
                <a:solidFill>
                  <a:schemeClr val="bg1"/>
                </a:solidFill>
                <a:effectLst>
                  <a:outerShdw blurRad="38100" dist="38100" dir="2700000" algn="tl">
                    <a:srgbClr val="000000">
                      <a:alpha val="43137"/>
                    </a:srgbClr>
                  </a:outerShdw>
                </a:effectLst>
              </a:rPr>
              <a:t>Proton Telescope </a:t>
            </a:r>
          </a:p>
          <a:p>
            <a:r>
              <a:rPr lang="pt-PT" b="1" dirty="0" smtClean="0">
                <a:solidFill>
                  <a:schemeClr val="bg1"/>
                </a:solidFill>
                <a:effectLst>
                  <a:outerShdw blurRad="38100" dist="38100" dir="2700000" algn="tl">
                    <a:srgbClr val="000000">
                      <a:alpha val="43137"/>
                    </a:srgbClr>
                  </a:outerShdw>
                </a:effectLst>
              </a:rPr>
              <a:t>8 Si layers, 8mm Copper shielding)</a:t>
            </a:r>
            <a:endParaRPr lang="pt-PT"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4719563" y="1487269"/>
            <a:ext cx="2378728" cy="646331"/>
          </a:xfrm>
          <a:prstGeom prst="rect">
            <a:avLst/>
          </a:prstGeom>
          <a:noFill/>
        </p:spPr>
        <p:txBody>
          <a:bodyPr wrap="none" rtlCol="0">
            <a:spAutoFit/>
          </a:bodyPr>
          <a:lstStyle/>
          <a:p>
            <a:r>
              <a:rPr lang="pt-PT" b="1" dirty="0" smtClean="0">
                <a:solidFill>
                  <a:schemeClr val="bg1"/>
                </a:solidFill>
                <a:effectLst>
                  <a:outerShdw blurRad="38100" dist="38100" dir="2700000" algn="tl">
                    <a:srgbClr val="000000">
                      <a:alpha val="43137"/>
                    </a:srgbClr>
                  </a:outerShdw>
                </a:effectLst>
              </a:rPr>
              <a:t>Electron Spectrometer </a:t>
            </a:r>
          </a:p>
          <a:p>
            <a:r>
              <a:rPr lang="pt-PT" b="1" dirty="0" smtClean="0">
                <a:solidFill>
                  <a:schemeClr val="bg1"/>
                </a:solidFill>
                <a:effectLst>
                  <a:outerShdw blurRad="38100" dist="38100" dir="2700000" algn="tl">
                    <a:srgbClr val="000000">
                      <a:alpha val="43137"/>
                    </a:srgbClr>
                  </a:outerShdw>
                </a:effectLst>
              </a:rPr>
              <a:t>permanent magnet</a:t>
            </a:r>
            <a:endParaRPr lang="pt-PT" b="1" dirty="0">
              <a:solidFill>
                <a:schemeClr val="bg1"/>
              </a:solidFill>
              <a:effectLst>
                <a:outerShdw blurRad="38100" dist="38100" dir="2700000" algn="tl">
                  <a:srgbClr val="000000">
                    <a:alpha val="43137"/>
                  </a:srgbClr>
                </a:outerShdw>
              </a:effectLst>
            </a:endParaRPr>
          </a:p>
        </p:txBody>
      </p:sp>
      <p:sp>
        <p:nvSpPr>
          <p:cNvPr id="12" name="Rectangle 11"/>
          <p:cNvSpPr/>
          <p:nvPr/>
        </p:nvSpPr>
        <p:spPr>
          <a:xfrm>
            <a:off x="942096" y="6550223"/>
            <a:ext cx="7259808" cy="307777"/>
          </a:xfrm>
          <a:prstGeom prst="rect">
            <a:avLst/>
          </a:prstGeom>
        </p:spPr>
        <p:txBody>
          <a:bodyPr wrap="none">
            <a:spAutoFit/>
          </a:bodyPr>
          <a:lstStyle/>
          <a:p>
            <a:r>
              <a:rPr lang="pt-PT" sz="1400" dirty="0" smtClean="0">
                <a:solidFill>
                  <a:schemeClr val="bg1"/>
                </a:solidFill>
              </a:rPr>
              <a:t>Credits to Wojtek Hadjas  &amp; Laurent Desorgher (PSI) @ ESA Space Radiation Workshop, May 2012</a:t>
            </a:r>
            <a:endParaRPr lang="pt-PT" sz="1400" dirty="0">
              <a:solidFill>
                <a:schemeClr val="bg1"/>
              </a:solidFill>
            </a:endParaRPr>
          </a:p>
        </p:txBody>
      </p:sp>
      <p:pic>
        <p:nvPicPr>
          <p:cNvPr id="40961" name="Picture 1"/>
          <p:cNvPicPr>
            <a:picLocks noChangeAspect="1" noChangeArrowheads="1"/>
          </p:cNvPicPr>
          <p:nvPr/>
        </p:nvPicPr>
        <p:blipFill>
          <a:blip r:embed="rId6" cstate="print"/>
          <a:srcRect/>
          <a:stretch>
            <a:fillRect/>
          </a:stretch>
        </p:blipFill>
        <p:spPr bwMode="auto">
          <a:xfrm>
            <a:off x="6296025" y="4191000"/>
            <a:ext cx="2847975" cy="2362200"/>
          </a:xfrm>
          <a:prstGeom prst="rect">
            <a:avLst/>
          </a:prstGeom>
          <a:noFill/>
          <a:ln w="9525">
            <a:noFill/>
            <a:miter lim="800000"/>
            <a:headEnd/>
            <a:tailEnd/>
          </a:ln>
        </p:spPr>
      </p:pic>
      <p:pic>
        <p:nvPicPr>
          <p:cNvPr id="40963" name="Picture 3"/>
          <p:cNvPicPr>
            <a:picLocks noChangeAspect="1" noChangeArrowheads="1"/>
          </p:cNvPicPr>
          <p:nvPr/>
        </p:nvPicPr>
        <p:blipFill>
          <a:blip r:embed="rId7" cstate="print"/>
          <a:srcRect/>
          <a:stretch>
            <a:fillRect/>
          </a:stretch>
        </p:blipFill>
        <p:spPr bwMode="auto">
          <a:xfrm>
            <a:off x="6929364" y="2190750"/>
            <a:ext cx="1605036" cy="1533525"/>
          </a:xfrm>
          <a:prstGeom prst="rect">
            <a:avLst/>
          </a:prstGeom>
          <a:noFill/>
          <a:ln w="9525">
            <a:noFill/>
            <a:miter lim="800000"/>
            <a:headEnd/>
            <a:tailEnd/>
          </a:ln>
        </p:spPr>
      </p:pic>
      <p:pic>
        <p:nvPicPr>
          <p:cNvPr id="40964" name="Picture 4"/>
          <p:cNvPicPr>
            <a:picLocks noChangeAspect="1" noChangeArrowheads="1"/>
          </p:cNvPicPr>
          <p:nvPr/>
        </p:nvPicPr>
        <p:blipFill>
          <a:blip r:embed="rId8" cstate="print"/>
          <a:srcRect/>
          <a:stretch>
            <a:fillRect/>
          </a:stretch>
        </p:blipFill>
        <p:spPr bwMode="auto">
          <a:xfrm rot="16200000">
            <a:off x="2538338" y="2315584"/>
            <a:ext cx="2028825" cy="1323975"/>
          </a:xfrm>
          <a:prstGeom prst="rect">
            <a:avLst/>
          </a:prstGeom>
          <a:noFill/>
          <a:ln w="9525">
            <a:noFill/>
            <a:miter lim="800000"/>
            <a:headEnd/>
            <a:tailEnd/>
          </a:ln>
        </p:spPr>
      </p:pic>
      <p:pic>
        <p:nvPicPr>
          <p:cNvPr id="40965" name="Picture 5"/>
          <p:cNvPicPr>
            <a:picLocks noChangeAspect="1" noChangeArrowheads="1"/>
          </p:cNvPicPr>
          <p:nvPr/>
        </p:nvPicPr>
        <p:blipFill>
          <a:blip r:embed="rId9" cstate="print"/>
          <a:srcRect/>
          <a:stretch>
            <a:fillRect/>
          </a:stretch>
        </p:blipFill>
        <p:spPr bwMode="auto">
          <a:xfrm>
            <a:off x="3881363" y="4435475"/>
            <a:ext cx="2295525" cy="1838325"/>
          </a:xfrm>
          <a:prstGeom prst="rect">
            <a:avLst/>
          </a:prstGeom>
          <a:noFill/>
          <a:ln w="9525">
            <a:noFill/>
            <a:miter lim="800000"/>
            <a:headEnd/>
            <a:tailEnd/>
          </a:ln>
        </p:spPr>
      </p:pic>
      <p:cxnSp>
        <p:nvCxnSpPr>
          <p:cNvPr id="19" name="Straight Arrow Connector 18"/>
          <p:cNvCxnSpPr/>
          <p:nvPr/>
        </p:nvCxnSpPr>
        <p:spPr>
          <a:xfrm>
            <a:off x="3881363" y="3673475"/>
            <a:ext cx="1600200" cy="990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5938763" y="2911475"/>
            <a:ext cx="1828800" cy="2286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96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96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9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9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
          <p:cNvGrpSpPr/>
          <p:nvPr/>
        </p:nvGrpSpPr>
        <p:grpSpPr>
          <a:xfrm>
            <a:off x="2915816" y="3861048"/>
            <a:ext cx="1070580" cy="1143000"/>
            <a:chOff x="228600" y="3048001"/>
            <a:chExt cx="841980" cy="859060"/>
          </a:xfrm>
        </p:grpSpPr>
        <p:pic>
          <p:nvPicPr>
            <p:cNvPr id="11" name="Picture 2" descr="C:\Users\patricia\Desktop\RADEM\RADEM-June\Proposal_Final\RADEMlogo.png"/>
            <p:cNvPicPr>
              <a:picLocks noChangeAspect="1" noChangeArrowheads="1"/>
            </p:cNvPicPr>
            <p:nvPr/>
          </p:nvPicPr>
          <p:blipFill>
            <a:blip r:embed="rId3" cstate="print"/>
            <a:srcRect l="34921" t="38650" r="33333"/>
            <a:stretch>
              <a:fillRect/>
            </a:stretch>
          </p:blipFill>
          <p:spPr bwMode="auto">
            <a:xfrm>
              <a:off x="228600" y="3048001"/>
              <a:ext cx="841980" cy="859060"/>
            </a:xfrm>
            <a:prstGeom prst="rect">
              <a:avLst/>
            </a:prstGeom>
            <a:noFill/>
          </p:spPr>
        </p:pic>
        <p:pic>
          <p:nvPicPr>
            <p:cNvPr id="12" name="Picture 11" descr="LIP-white-1000x677.png"/>
            <p:cNvPicPr>
              <a:picLocks noChangeAspect="1"/>
            </p:cNvPicPr>
            <p:nvPr/>
          </p:nvPicPr>
          <p:blipFill>
            <a:blip r:embed="rId4" cstate="print"/>
            <a:stretch>
              <a:fillRect/>
            </a:stretch>
          </p:blipFill>
          <p:spPr>
            <a:xfrm>
              <a:off x="408296" y="3483592"/>
              <a:ext cx="495372" cy="309852"/>
            </a:xfrm>
            <a:prstGeom prst="rect">
              <a:avLst/>
            </a:prstGeom>
          </p:spPr>
        </p:pic>
      </p:grpSp>
      <p:sp>
        <p:nvSpPr>
          <p:cNvPr id="2" name="Title 1"/>
          <p:cNvSpPr>
            <a:spLocks noGrp="1"/>
          </p:cNvSpPr>
          <p:nvPr>
            <p:ph type="title"/>
          </p:nvPr>
        </p:nvSpPr>
        <p:spPr/>
        <p:txBody>
          <a:bodyPr>
            <a:normAutofit/>
          </a:bodyPr>
          <a:lstStyle/>
          <a:p>
            <a:r>
              <a:rPr lang="pt-PT" dirty="0" smtClean="0"/>
              <a:t>Electron Directionality Detector</a:t>
            </a:r>
            <a:endParaRPr lang="pt-PT" dirty="0"/>
          </a:p>
        </p:txBody>
      </p:sp>
      <p:sp>
        <p:nvSpPr>
          <p:cNvPr id="3" name="Slide Number Placeholder 2"/>
          <p:cNvSpPr>
            <a:spLocks noGrp="1"/>
          </p:cNvSpPr>
          <p:nvPr>
            <p:ph type="sldNum" sz="quarter" idx="12"/>
          </p:nvPr>
        </p:nvSpPr>
        <p:spPr>
          <a:xfrm>
            <a:off x="304800" y="6340475"/>
            <a:ext cx="1219200" cy="365125"/>
          </a:xfrm>
        </p:spPr>
        <p:txBody>
          <a:bodyPr/>
          <a:lstStyle/>
          <a:p>
            <a:fld id="{B6F15528-21DE-4FAA-801E-634DDDAF4B2B}" type="slidenum">
              <a:rPr lang="en-US" smtClean="0"/>
              <a:pPr/>
              <a:t>17</a:t>
            </a:fld>
            <a:endParaRPr lang="en-US"/>
          </a:p>
        </p:txBody>
      </p:sp>
      <p:pic>
        <p:nvPicPr>
          <p:cNvPr id="6" name="Picture 5" descr="radem_detectors.PNG"/>
          <p:cNvPicPr>
            <a:picLocks noChangeAspect="1"/>
          </p:cNvPicPr>
          <p:nvPr/>
        </p:nvPicPr>
        <p:blipFill>
          <a:blip r:embed="rId5" cstate="print">
            <a:clrChange>
              <a:clrFrom>
                <a:srgbClr val="FFFFFF"/>
              </a:clrFrom>
              <a:clrTo>
                <a:srgbClr val="FFFFFF">
                  <a:alpha val="0"/>
                </a:srgbClr>
              </a:clrTo>
            </a:clrChange>
          </a:blip>
          <a:stretch>
            <a:fillRect/>
          </a:stretch>
        </p:blipFill>
        <p:spPr>
          <a:xfrm>
            <a:off x="467544" y="4437112"/>
            <a:ext cx="3736117" cy="2177008"/>
          </a:xfrm>
          <a:prstGeom prst="rect">
            <a:avLst/>
          </a:prstGeom>
        </p:spPr>
      </p:pic>
      <p:sp>
        <p:nvSpPr>
          <p:cNvPr id="7" name="TextBox 6"/>
          <p:cNvSpPr txBox="1"/>
          <p:nvPr/>
        </p:nvSpPr>
        <p:spPr>
          <a:xfrm>
            <a:off x="4067944" y="4941168"/>
            <a:ext cx="4536504" cy="1631216"/>
          </a:xfrm>
          <a:prstGeom prst="rect">
            <a:avLst/>
          </a:prstGeom>
          <a:noFill/>
        </p:spPr>
        <p:txBody>
          <a:bodyPr wrap="square" rtlCol="0">
            <a:spAutoFit/>
          </a:bodyPr>
          <a:lstStyle/>
          <a:p>
            <a:r>
              <a:rPr lang="pt-PT" sz="2000" dirty="0" smtClean="0">
                <a:ln w="9525">
                  <a:noFill/>
                  <a:prstDash val="solid"/>
                  <a:miter lim="800000"/>
                </a:ln>
                <a:solidFill>
                  <a:schemeClr val="bg1"/>
                </a:solidFill>
                <a:latin typeface="Berlin Sans FB Demi" pitchFamily="34" charset="0"/>
              </a:rPr>
              <a:t>LIP and EFACEC are responsible for the DD detector design and readout to be optimized during development , verification and calibration of RADEM </a:t>
            </a:r>
          </a:p>
          <a:p>
            <a:endParaRPr lang="pt-PT" sz="2000" dirty="0"/>
          </a:p>
        </p:txBody>
      </p:sp>
      <p:grpSp>
        <p:nvGrpSpPr>
          <p:cNvPr id="13" name="Group 12"/>
          <p:cNvGrpSpPr/>
          <p:nvPr/>
        </p:nvGrpSpPr>
        <p:grpSpPr>
          <a:xfrm>
            <a:off x="4788024" y="980728"/>
            <a:ext cx="4176464" cy="3096344"/>
            <a:chOff x="609599" y="1506483"/>
            <a:chExt cx="5318453" cy="3807952"/>
          </a:xfrm>
        </p:grpSpPr>
        <p:pic>
          <p:nvPicPr>
            <p:cNvPr id="15" name="Picture 14" descr="Galileo_EPD-LPA_final.png"/>
            <p:cNvPicPr>
              <a:picLocks noChangeAspect="1"/>
            </p:cNvPicPr>
            <p:nvPr/>
          </p:nvPicPr>
          <p:blipFill>
            <a:blip r:embed="rId6" cstate="print"/>
            <a:stretch>
              <a:fillRect/>
            </a:stretch>
          </p:blipFill>
          <p:spPr>
            <a:xfrm>
              <a:off x="609599" y="1543565"/>
              <a:ext cx="5318453" cy="3770870"/>
            </a:xfrm>
            <a:prstGeom prst="rect">
              <a:avLst/>
            </a:prstGeom>
          </p:spPr>
        </p:pic>
        <p:sp>
          <p:nvSpPr>
            <p:cNvPr id="16" name="TextBox 15"/>
            <p:cNvSpPr txBox="1"/>
            <p:nvPr/>
          </p:nvSpPr>
          <p:spPr>
            <a:xfrm>
              <a:off x="2591129" y="1506483"/>
              <a:ext cx="1911485" cy="400109"/>
            </a:xfrm>
            <a:prstGeom prst="rect">
              <a:avLst/>
            </a:prstGeom>
            <a:noFill/>
          </p:spPr>
          <p:txBody>
            <a:bodyPr wrap="none" rtlCol="0">
              <a:spAutoFit/>
            </a:bodyPr>
            <a:lstStyle/>
            <a:p>
              <a:r>
                <a:rPr lang="pt-PT" sz="2000" dirty="0" smtClean="0">
                  <a:effectLst>
                    <a:outerShdw blurRad="38100" dist="38100" dir="2700000" algn="tl">
                      <a:srgbClr val="000000">
                        <a:alpha val="43137"/>
                      </a:srgbClr>
                    </a:outerShdw>
                  </a:effectLst>
                </a:rPr>
                <a:t>Ganymede Flyby</a:t>
              </a:r>
              <a:endParaRPr lang="pt-PT" sz="2000" dirty="0">
                <a:effectLst>
                  <a:outerShdw blurRad="38100" dist="38100" dir="2700000" algn="tl">
                    <a:srgbClr val="000000">
                      <a:alpha val="43137"/>
                    </a:srgbClr>
                  </a:outerShdw>
                </a:effectLst>
              </a:endParaRPr>
            </a:p>
          </p:txBody>
        </p:sp>
      </p:grpSp>
      <p:sp>
        <p:nvSpPr>
          <p:cNvPr id="17" name="Rectangle 16"/>
          <p:cNvSpPr/>
          <p:nvPr/>
        </p:nvSpPr>
        <p:spPr>
          <a:xfrm>
            <a:off x="6623720" y="4058488"/>
            <a:ext cx="2520280" cy="738664"/>
          </a:xfrm>
          <a:prstGeom prst="rect">
            <a:avLst/>
          </a:prstGeom>
        </p:spPr>
        <p:txBody>
          <a:bodyPr wrap="square">
            <a:spAutoFit/>
          </a:bodyPr>
          <a:lstStyle/>
          <a:p>
            <a:r>
              <a:rPr lang="pt-PT" sz="1400" dirty="0" smtClean="0">
                <a:solidFill>
                  <a:schemeClr val="bg1"/>
                </a:solidFill>
                <a:effectLst>
                  <a:outerShdw blurRad="38100" dist="38100" dir="2700000" algn="tl">
                    <a:srgbClr val="000000">
                      <a:alpha val="43137"/>
                    </a:srgbClr>
                  </a:outerShdw>
                </a:effectLst>
              </a:rPr>
              <a:t>DATA:  EPD measurements</a:t>
            </a:r>
          </a:p>
          <a:p>
            <a:r>
              <a:rPr lang="pt-PT" sz="1400" dirty="0" smtClean="0">
                <a:solidFill>
                  <a:schemeClr val="bg1"/>
                </a:solidFill>
                <a:effectLst>
                  <a:outerShdw blurRad="38100" dist="38100" dir="2700000" algn="tl">
                    <a:srgbClr val="000000">
                      <a:alpha val="43137"/>
                    </a:srgbClr>
                  </a:outerShdw>
                </a:effectLst>
              </a:rPr>
              <a:t>Galileo G29 encounter with Ganymede in  </a:t>
            </a:r>
            <a:r>
              <a:rPr lang="pt-PT" sz="1400" dirty="0" smtClean="0">
                <a:solidFill>
                  <a:schemeClr val="bg1"/>
                </a:solidFill>
              </a:rPr>
              <a:t>December</a:t>
            </a:r>
            <a:r>
              <a:rPr lang="pt-PT" sz="1400" dirty="0" smtClean="0">
                <a:solidFill>
                  <a:schemeClr val="bg1"/>
                </a:solidFill>
                <a:effectLst>
                  <a:outerShdw blurRad="38100" dist="38100" dir="2700000" algn="tl">
                    <a:srgbClr val="000000">
                      <a:alpha val="43137"/>
                    </a:srgbClr>
                  </a:outerShdw>
                </a:effectLst>
              </a:rPr>
              <a:t> 2000  </a:t>
            </a:r>
          </a:p>
        </p:txBody>
      </p:sp>
      <p:sp>
        <p:nvSpPr>
          <p:cNvPr id="18" name="TextBox 17"/>
          <p:cNvSpPr txBox="1"/>
          <p:nvPr/>
        </p:nvSpPr>
        <p:spPr>
          <a:xfrm>
            <a:off x="179512" y="1052736"/>
            <a:ext cx="4392488" cy="1477328"/>
          </a:xfrm>
          <a:prstGeom prst="rect">
            <a:avLst/>
          </a:prstGeom>
          <a:noFill/>
        </p:spPr>
        <p:txBody>
          <a:bodyPr wrap="square" rtlCol="0">
            <a:spAutoFit/>
          </a:bodyPr>
          <a:lstStyle/>
          <a:p>
            <a:r>
              <a:rPr lang="pt-PT" sz="2400" b="1" dirty="0" smtClean="0">
                <a:ln w="18000">
                  <a:noFill/>
                  <a:prstDash val="solid"/>
                  <a:miter lim="800000"/>
                </a:ln>
                <a:solidFill>
                  <a:schemeClr val="bg1"/>
                </a:solidFill>
                <a:effectLst>
                  <a:outerShdw blurRad="50800" dist="38100" dir="5400000" algn="t" rotWithShape="0">
                    <a:prstClr val="black">
                      <a:alpha val="40000"/>
                    </a:prstClr>
                  </a:outerShdw>
                </a:effectLst>
                <a:ea typeface="+mj-ea"/>
                <a:cs typeface="+mj-cs"/>
              </a:rPr>
              <a:t>Not included in the initial design.</a:t>
            </a:r>
          </a:p>
          <a:p>
            <a:r>
              <a:rPr lang="pt-PT" sz="2400" b="1" dirty="0" smtClean="0">
                <a:ln w="18000">
                  <a:noFill/>
                  <a:prstDash val="solid"/>
                  <a:miter lim="800000"/>
                </a:ln>
                <a:solidFill>
                  <a:schemeClr val="bg1"/>
                </a:solidFill>
                <a:effectLst>
                  <a:outerShdw blurRad="50800" dist="38100" dir="5400000" algn="t" rotWithShape="0">
                    <a:prstClr val="black">
                      <a:alpha val="40000"/>
                    </a:prstClr>
                  </a:outerShdw>
                </a:effectLst>
                <a:ea typeface="+mj-ea"/>
                <a:cs typeface="+mj-cs"/>
              </a:rPr>
              <a:t>Proposed by LIP and PSI and finally approved by ESA !</a:t>
            </a:r>
          </a:p>
          <a:p>
            <a:endParaRPr lang="pt-PT" dirty="0"/>
          </a:p>
        </p:txBody>
      </p:sp>
      <p:pic>
        <p:nvPicPr>
          <p:cNvPr id="19" name="Picture 18" descr="Radem Detector Mass Prop.JPG"/>
          <p:cNvPicPr/>
          <p:nvPr/>
        </p:nvPicPr>
        <p:blipFill>
          <a:blip r:embed="rId7" cstate="print">
            <a:clrChange>
              <a:clrFrom>
                <a:srgbClr val="FFFFFF"/>
              </a:clrFrom>
              <a:clrTo>
                <a:srgbClr val="FFFFFF">
                  <a:alpha val="0"/>
                </a:srgbClr>
              </a:clrTo>
            </a:clrChange>
          </a:blip>
          <a:srcRect r="71258" b="59406"/>
          <a:stretch>
            <a:fillRect/>
          </a:stretch>
        </p:blipFill>
        <p:spPr>
          <a:xfrm>
            <a:off x="323528" y="1700808"/>
            <a:ext cx="2895600" cy="2857500"/>
          </a:xfrm>
          <a:prstGeom prst="rect">
            <a:avLst/>
          </a:prstGeom>
        </p:spPr>
      </p:pic>
      <p:sp>
        <p:nvSpPr>
          <p:cNvPr id="20" name="Rectangle 19"/>
          <p:cNvSpPr/>
          <p:nvPr/>
        </p:nvSpPr>
        <p:spPr>
          <a:xfrm>
            <a:off x="4572000" y="0"/>
            <a:ext cx="4572000" cy="461665"/>
          </a:xfrm>
          <a:prstGeom prst="rect">
            <a:avLst/>
          </a:prstGeom>
        </p:spPr>
        <p:txBody>
          <a:bodyPr>
            <a:spAutoFit/>
          </a:bodyPr>
          <a:lstStyle/>
          <a:p>
            <a:pPr algn="r"/>
            <a:r>
              <a:rPr lang="en-US" sz="1200" b="1" cap="small" dirty="0" smtClean="0">
                <a:solidFill>
                  <a:schemeClr val="bg1"/>
                </a:solidFill>
              </a:rPr>
              <a:t>Jovian </a:t>
            </a:r>
            <a:r>
              <a:rPr lang="en-US" sz="1200" b="1" cap="small" dirty="0" err="1" smtClean="0">
                <a:solidFill>
                  <a:schemeClr val="bg1"/>
                </a:solidFill>
              </a:rPr>
              <a:t>Rad</a:t>
            </a:r>
            <a:r>
              <a:rPr lang="en-US" sz="1200" b="1" cap="small" dirty="0" smtClean="0">
                <a:solidFill>
                  <a:schemeClr val="bg1"/>
                </a:solidFill>
              </a:rPr>
              <a:t>-Hard Electron Monitor Proto-Flight Model</a:t>
            </a:r>
          </a:p>
          <a:p>
            <a:pPr algn="r"/>
            <a:r>
              <a:rPr lang="en-US" sz="1200" cap="small" dirty="0" smtClean="0">
                <a:solidFill>
                  <a:schemeClr val="bg1"/>
                </a:solidFill>
              </a:rPr>
              <a:t>ESA/ESTEC Contract </a:t>
            </a:r>
            <a:r>
              <a:rPr lang="pt-PT" sz="1200" dirty="0" smtClean="0">
                <a:solidFill>
                  <a:schemeClr val="bg1"/>
                </a:solidFill>
              </a:rPr>
              <a:t>1-7560/13/NL/HB</a:t>
            </a:r>
            <a:r>
              <a:rPr lang="en-US" sz="1200" cap="small" dirty="0" smtClean="0">
                <a:solidFill>
                  <a:schemeClr val="bg1"/>
                </a:solidFill>
              </a:rPr>
              <a:t>  EFACEC,LIP, RUAG,PSI,IDEAS</a:t>
            </a:r>
            <a:endParaRPr lang="pt-PT" sz="1200" cap="small" dirty="0">
              <a:solidFill>
                <a:schemeClr val="bg1"/>
              </a:solidFill>
            </a:endParaRPr>
          </a:p>
        </p:txBody>
      </p:sp>
      <p:sp>
        <p:nvSpPr>
          <p:cNvPr id="21" name="TextBox 20"/>
          <p:cNvSpPr txBox="1"/>
          <p:nvPr/>
        </p:nvSpPr>
        <p:spPr>
          <a:xfrm>
            <a:off x="6228184" y="3028890"/>
            <a:ext cx="2733441" cy="400110"/>
          </a:xfrm>
          <a:prstGeom prst="rect">
            <a:avLst/>
          </a:prstGeom>
          <a:noFill/>
        </p:spPr>
        <p:txBody>
          <a:bodyPr wrap="none" rtlCol="0">
            <a:spAutoFit/>
          </a:bodyPr>
          <a:lstStyle/>
          <a:p>
            <a:r>
              <a:rPr lang="pt-PT" sz="2000" b="1" dirty="0" smtClean="0">
                <a:ln w="9525">
                  <a:noFill/>
                  <a:prstDash val="solid"/>
                  <a:miter lim="800000"/>
                </a:ln>
                <a:effectLst>
                  <a:outerShdw blurRad="50800" dist="38100" dir="5400000" algn="t" rotWithShape="0">
                    <a:prstClr val="black">
                      <a:alpha val="40000"/>
                    </a:prstClr>
                  </a:outerShdw>
                </a:effectLst>
                <a:latin typeface="Berlin Sans FB Demi" pitchFamily="34" charset="0"/>
              </a:rPr>
              <a:t>304–527 keV electrons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DD integration in RADEM</a:t>
            </a:r>
            <a:endParaRPr lang="pt-PT" dirty="0"/>
          </a:p>
        </p:txBody>
      </p:sp>
      <p:sp>
        <p:nvSpPr>
          <p:cNvPr id="3" name="Slide Number Placeholder 2"/>
          <p:cNvSpPr>
            <a:spLocks noGrp="1"/>
          </p:cNvSpPr>
          <p:nvPr>
            <p:ph type="sldNum" sz="quarter" idx="12"/>
          </p:nvPr>
        </p:nvSpPr>
        <p:spPr>
          <a:xfrm>
            <a:off x="428625" y="6324600"/>
            <a:ext cx="1219200" cy="365125"/>
          </a:xfrm>
        </p:spPr>
        <p:txBody>
          <a:bodyPr/>
          <a:lstStyle/>
          <a:p>
            <a:fld id="{B6F15528-21DE-4FAA-801E-634DDDAF4B2B}" type="slidenum">
              <a:rPr lang="en-US" smtClean="0"/>
              <a:pPr/>
              <a:t>18</a:t>
            </a:fld>
            <a:endParaRPr lang="en-US"/>
          </a:p>
        </p:txBody>
      </p:sp>
      <p:pic>
        <p:nvPicPr>
          <p:cNvPr id="3074" name="Picture 2"/>
          <p:cNvPicPr>
            <a:picLocks noChangeAspect="1" noChangeArrowheads="1"/>
          </p:cNvPicPr>
          <p:nvPr/>
        </p:nvPicPr>
        <p:blipFill>
          <a:blip r:embed="rId3" cstate="print"/>
          <a:srcRect/>
          <a:stretch>
            <a:fillRect/>
          </a:stretch>
        </p:blipFill>
        <p:spPr bwMode="auto">
          <a:xfrm>
            <a:off x="809625" y="1981200"/>
            <a:ext cx="5895975" cy="4618370"/>
          </a:xfrm>
          <a:prstGeom prst="rect">
            <a:avLst/>
          </a:prstGeom>
          <a:noFill/>
          <a:ln w="9525">
            <a:noFill/>
            <a:miter lim="800000"/>
            <a:headEnd/>
            <a:tailEnd/>
          </a:ln>
        </p:spPr>
      </p:pic>
      <p:pic>
        <p:nvPicPr>
          <p:cNvPr id="5" name="Picture 4" descr="C:\Users\patricia\Desktop\RADEM\RADEM-June\figures\Radem cover with directional detector 2013-07-11\Radem cover with directional detector 2013-07-11\2.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467036" y="552950"/>
            <a:ext cx="4560033" cy="319368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Outlook</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19</a:t>
            </a:fld>
            <a:endParaRPr lang="en-US"/>
          </a:p>
        </p:txBody>
      </p:sp>
      <p:sp>
        <p:nvSpPr>
          <p:cNvPr id="4" name="TextBox 3"/>
          <p:cNvSpPr txBox="1"/>
          <p:nvPr/>
        </p:nvSpPr>
        <p:spPr>
          <a:xfrm>
            <a:off x="288032" y="1035883"/>
            <a:ext cx="8532440" cy="9325630"/>
          </a:xfrm>
          <a:prstGeom prst="rect">
            <a:avLst/>
          </a:prstGeom>
          <a:noFill/>
        </p:spPr>
        <p:txBody>
          <a:bodyPr wrap="square" rtlCol="0">
            <a:spAutoFit/>
          </a:bodyPr>
          <a:lstStyle/>
          <a:p>
            <a:r>
              <a:rPr lang="pt-PT" sz="2000" b="1" dirty="0" smtClean="0">
                <a:solidFill>
                  <a:schemeClr val="bg1"/>
                </a:solidFill>
              </a:rPr>
              <a:t>LIP Space Radiation Environment &amp; Effects Activity is consolidated</a:t>
            </a:r>
          </a:p>
          <a:p>
            <a:endParaRPr lang="pt-PT" sz="2000" b="1" dirty="0" smtClean="0">
              <a:solidFill>
                <a:schemeClr val="bg1"/>
              </a:solidFill>
            </a:endParaRPr>
          </a:p>
          <a:p>
            <a:r>
              <a:rPr lang="pt-PT" sz="2000" b="1" dirty="0" smtClean="0">
                <a:solidFill>
                  <a:schemeClr val="bg1"/>
                </a:solidFill>
              </a:rPr>
              <a:t>Activity started in 2003 :  investment of last 10 years </a:t>
            </a:r>
          </a:p>
          <a:p>
            <a:endParaRPr lang="pt-PT" sz="2000" b="1" dirty="0" smtClean="0">
              <a:solidFill>
                <a:schemeClr val="bg1"/>
              </a:solidFill>
            </a:endParaRPr>
          </a:p>
          <a:p>
            <a:r>
              <a:rPr lang="pt-PT" sz="2000" b="1" dirty="0" smtClean="0">
                <a:solidFill>
                  <a:schemeClr val="bg1"/>
                </a:solidFill>
              </a:rPr>
              <a:t>	LIP has contract with ESA both directly and as part of consortia</a:t>
            </a:r>
          </a:p>
          <a:p>
            <a:endParaRPr lang="pt-PT" sz="2000" b="1" dirty="0" smtClean="0">
              <a:solidFill>
                <a:schemeClr val="bg1"/>
              </a:solidFill>
            </a:endParaRPr>
          </a:p>
          <a:p>
            <a:r>
              <a:rPr lang="pt-PT" sz="2000" b="1" dirty="0" smtClean="0">
                <a:solidFill>
                  <a:schemeClr val="bg1"/>
                </a:solidFill>
              </a:rPr>
              <a:t>	</a:t>
            </a:r>
            <a:r>
              <a:rPr lang="pt-PT" sz="2000" b="1" u="sng" dirty="0" smtClean="0">
                <a:solidFill>
                  <a:schemeClr val="bg1"/>
                </a:solidFill>
              </a:rPr>
              <a:t>3 ongoing projects </a:t>
            </a:r>
            <a:r>
              <a:rPr lang="pt-PT" sz="2000" b="1" dirty="0" smtClean="0">
                <a:solidFill>
                  <a:schemeClr val="bg1"/>
                </a:solidFill>
              </a:rPr>
              <a:t>started in 2014:</a:t>
            </a:r>
          </a:p>
          <a:p>
            <a:r>
              <a:rPr lang="pt-PT" sz="2000" b="1" dirty="0" smtClean="0">
                <a:solidFill>
                  <a:schemeClr val="bg1"/>
                </a:solidFill>
              </a:rPr>
              <a:t> </a:t>
            </a:r>
          </a:p>
          <a:p>
            <a:pPr lvl="3">
              <a:buBlip>
                <a:blip r:embed="rId3"/>
              </a:buBlip>
            </a:pPr>
            <a:r>
              <a:rPr lang="pt-PT" sz="2000" b="1" dirty="0" smtClean="0">
                <a:solidFill>
                  <a:schemeClr val="bg1"/>
                </a:solidFill>
              </a:rPr>
              <a:t>RADEM                              </a:t>
            </a:r>
            <a:r>
              <a:rPr lang="pt-PT" sz="2000" b="1" dirty="0" smtClean="0">
                <a:solidFill>
                  <a:srgbClr val="FF9900"/>
                </a:solidFill>
              </a:rPr>
              <a:t>Feb 2014- July 2016</a:t>
            </a:r>
          </a:p>
          <a:p>
            <a:pPr lvl="3">
              <a:buBlip>
                <a:blip r:embed="rId3"/>
              </a:buBlip>
            </a:pPr>
            <a:r>
              <a:rPr lang="pt-PT" sz="2000" b="1" dirty="0" smtClean="0">
                <a:solidFill>
                  <a:schemeClr val="bg1"/>
                </a:solidFill>
              </a:rPr>
              <a:t>ECO-60                               </a:t>
            </a:r>
            <a:r>
              <a:rPr lang="pt-PT" sz="2000" b="1" dirty="0" smtClean="0">
                <a:solidFill>
                  <a:srgbClr val="FF9900"/>
                </a:solidFill>
              </a:rPr>
              <a:t>Feb 2014-May 2015</a:t>
            </a:r>
          </a:p>
          <a:p>
            <a:pPr lvl="3">
              <a:buBlip>
                <a:blip r:embed="rId3"/>
              </a:buBlip>
            </a:pPr>
            <a:r>
              <a:rPr lang="pt-PT" sz="2000" b="1" dirty="0" smtClean="0">
                <a:solidFill>
                  <a:schemeClr val="bg1"/>
                </a:solidFill>
              </a:rPr>
              <a:t>MFS data Analysis           </a:t>
            </a:r>
            <a:r>
              <a:rPr lang="pt-PT" sz="2000" b="1" dirty="0" smtClean="0">
                <a:solidFill>
                  <a:srgbClr val="FF9900"/>
                </a:solidFill>
              </a:rPr>
              <a:t>Mar 2014 – Feb 2015</a:t>
            </a:r>
          </a:p>
          <a:p>
            <a:endParaRPr lang="pt-PT" sz="2000" b="1" dirty="0" smtClean="0">
              <a:solidFill>
                <a:schemeClr val="bg1"/>
              </a:solidFill>
            </a:endParaRPr>
          </a:p>
          <a:p>
            <a:r>
              <a:rPr lang="pt-PT" sz="2000" b="1" dirty="0" smtClean="0">
                <a:solidFill>
                  <a:schemeClr val="bg1"/>
                </a:solidFill>
              </a:rPr>
              <a:t>	Other projects</a:t>
            </a:r>
          </a:p>
          <a:p>
            <a:pPr lvl="3">
              <a:buBlip>
                <a:blip r:embed="rId3"/>
              </a:buBlip>
            </a:pPr>
            <a:r>
              <a:rPr lang="pt-PT" sz="2000" b="1" dirty="0" smtClean="0">
                <a:solidFill>
                  <a:schemeClr val="bg1"/>
                </a:solidFill>
              </a:rPr>
              <a:t>Exomars participation</a:t>
            </a:r>
          </a:p>
          <a:p>
            <a:pPr lvl="3">
              <a:buBlip>
                <a:blip r:embed="rId3"/>
              </a:buBlip>
            </a:pPr>
            <a:r>
              <a:rPr lang="pt-PT" sz="2000" b="1" dirty="0" smtClean="0">
                <a:solidFill>
                  <a:schemeClr val="bg1"/>
                </a:solidFill>
              </a:rPr>
              <a:t>MultiSpectral Data Analysis (Horizon 2020)</a:t>
            </a:r>
          </a:p>
          <a:p>
            <a:endParaRPr lang="pt-PT" sz="2000" b="1" dirty="0" smtClean="0">
              <a:solidFill>
                <a:schemeClr val="bg1"/>
              </a:solidFill>
            </a:endParaRPr>
          </a:p>
          <a:p>
            <a:r>
              <a:rPr lang="pt-PT" sz="2000" b="1" dirty="0" smtClean="0">
                <a:solidFill>
                  <a:schemeClr val="bg1"/>
                </a:solidFill>
              </a:rPr>
              <a:t>   	  ...and more opportunities exist, but:</a:t>
            </a:r>
          </a:p>
          <a:p>
            <a:r>
              <a:rPr lang="pt-PT" sz="2000" b="1" dirty="0" smtClean="0">
                <a:solidFill>
                  <a:schemeClr val="bg1"/>
                </a:solidFill>
              </a:rPr>
              <a:t>		It is now </a:t>
            </a:r>
            <a:r>
              <a:rPr lang="pt-PT" sz="2000" b="1" u="sng" dirty="0" smtClean="0">
                <a:solidFill>
                  <a:schemeClr val="bg1"/>
                </a:solidFill>
              </a:rPr>
              <a:t>fundamental</a:t>
            </a:r>
            <a:r>
              <a:rPr lang="pt-PT" sz="2000" b="1" dirty="0" smtClean="0">
                <a:solidFill>
                  <a:schemeClr val="bg1"/>
                </a:solidFill>
              </a:rPr>
              <a:t> to reinforce the team!</a:t>
            </a:r>
          </a:p>
          <a:p>
            <a:pPr>
              <a:buBlip>
                <a:blip r:embed="rId3"/>
              </a:buBlip>
            </a:pPr>
            <a:endParaRPr lang="pt-PT" sz="2000" b="1" dirty="0" smtClean="0">
              <a:solidFill>
                <a:schemeClr val="bg1"/>
              </a:solidFill>
            </a:endParaRPr>
          </a:p>
          <a:p>
            <a:pPr>
              <a:buBlip>
                <a:blip r:embed="rId3"/>
              </a:buBlip>
            </a:pPr>
            <a:endParaRPr lang="pt-PT" sz="2000" b="1" dirty="0" smtClean="0">
              <a:solidFill>
                <a:schemeClr val="bg1"/>
              </a:solidFill>
            </a:endParaRPr>
          </a:p>
          <a:p>
            <a:pPr>
              <a:buBlip>
                <a:blip r:embed="rId3"/>
              </a:buBlip>
            </a:pPr>
            <a:endParaRPr lang="pt-PT" sz="2000" dirty="0" smtClean="0">
              <a:solidFill>
                <a:schemeClr val="bg1"/>
              </a:solidFill>
            </a:endParaRPr>
          </a:p>
          <a:p>
            <a:endParaRPr lang="pt-PT" sz="2000" dirty="0" smtClean="0">
              <a:solidFill>
                <a:schemeClr val="bg1"/>
              </a:solidFill>
            </a:endParaRPr>
          </a:p>
          <a:p>
            <a:pPr>
              <a:buBlip>
                <a:blip r:embed="rId3"/>
              </a:buBlip>
            </a:pPr>
            <a:endParaRPr lang="pt-PT" sz="2000" dirty="0" smtClean="0">
              <a:solidFill>
                <a:schemeClr val="bg1"/>
              </a:solidFill>
            </a:endParaRPr>
          </a:p>
          <a:p>
            <a:endParaRPr lang="pt-PT" sz="2000" dirty="0" smtClean="0">
              <a:solidFill>
                <a:schemeClr val="bg1"/>
              </a:solidFill>
            </a:endParaRPr>
          </a:p>
          <a:p>
            <a:r>
              <a:rPr lang="pt-PT" sz="2000" dirty="0" smtClean="0">
                <a:solidFill>
                  <a:schemeClr val="bg1"/>
                </a:solidFill>
              </a:rPr>
              <a:t> </a:t>
            </a:r>
          </a:p>
          <a:p>
            <a:endParaRPr lang="pt-PT" sz="2000" dirty="0" smtClean="0">
              <a:solidFill>
                <a:schemeClr val="bg1"/>
              </a:solidFill>
            </a:endParaRPr>
          </a:p>
          <a:p>
            <a:endParaRPr lang="pt-PT" sz="2000" dirty="0" smtClean="0">
              <a:solidFill>
                <a:schemeClr val="bg1"/>
              </a:solidFill>
            </a:endParaRPr>
          </a:p>
          <a:p>
            <a:endParaRPr lang="pt-PT" sz="2000" dirty="0" smtClean="0">
              <a:solidFill>
                <a:schemeClr val="bg1"/>
              </a:solidFill>
            </a:endParaRPr>
          </a:p>
          <a:p>
            <a:endParaRPr lang="pt-PT" sz="20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Space Radiation Environment &amp; Effects </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a:p>
        </p:txBody>
      </p:sp>
      <p:sp>
        <p:nvSpPr>
          <p:cNvPr id="5" name="Text Box 4"/>
          <p:cNvSpPr txBox="1">
            <a:spLocks noChangeArrowheads="1"/>
          </p:cNvSpPr>
          <p:nvPr/>
        </p:nvSpPr>
        <p:spPr bwMode="auto">
          <a:xfrm>
            <a:off x="-6032" y="2574771"/>
            <a:ext cx="9144000" cy="3662541"/>
          </a:xfrm>
          <a:prstGeom prst="rect">
            <a:avLst/>
          </a:prstGeom>
          <a:solidFill>
            <a:schemeClr val="bg1">
              <a:alpha val="0"/>
            </a:schemeClr>
          </a:solidFill>
          <a:ln w="9525">
            <a:noFill/>
            <a:miter lim="800000"/>
            <a:headEnd/>
            <a:tailEnd/>
          </a:ln>
          <a:effectLst/>
        </p:spPr>
        <p:txBody>
          <a:bodyPr wrap="square">
            <a:spAutoFit/>
          </a:bodyPr>
          <a:lstStyle/>
          <a:p>
            <a:pPr marL="531813" indent="-80963">
              <a:buClr>
                <a:srgbClr val="FFCC66"/>
              </a:buClr>
              <a:buSzPct val="100000"/>
              <a:defRPr/>
            </a:pPr>
            <a:r>
              <a:rPr lang="en-GB" sz="2800" b="1" dirty="0" smtClean="0">
                <a:solidFill>
                  <a:schemeClr val="bg1"/>
                </a:solidFill>
                <a:effectLst>
                  <a:outerShdw blurRad="50800" dist="38100" dir="5400000" algn="t" rotWithShape="0">
                    <a:prstClr val="black">
                      <a:alpha val="40000"/>
                    </a:prstClr>
                  </a:outerShdw>
                </a:effectLst>
                <a:latin typeface="+mj-lt"/>
                <a:ea typeface="+mj-ea"/>
                <a:cs typeface="+mj-cs"/>
              </a:rPr>
              <a:t>Activities </a:t>
            </a:r>
          </a:p>
          <a:p>
            <a:pPr marL="531813" indent="-80963">
              <a:buClr>
                <a:srgbClr val="FFCC66"/>
              </a:buClr>
              <a:buSzPct val="100000"/>
              <a:defRPr/>
            </a:pPr>
            <a:endParaRPr lang="en-GB" sz="2400" b="1" dirty="0" smtClean="0">
              <a:solidFill>
                <a:schemeClr val="bg1"/>
              </a:solidFill>
              <a:effectLst>
                <a:outerShdw blurRad="50800" dist="38100" dir="5400000" algn="t" rotWithShape="0">
                  <a:prstClr val="black">
                    <a:alpha val="40000"/>
                  </a:prstClr>
                </a:outerShdw>
              </a:effectLst>
              <a:latin typeface="+mj-lt"/>
              <a:ea typeface="+mj-ea"/>
              <a:cs typeface="+mj-cs"/>
            </a:endParaRPr>
          </a:p>
          <a:p>
            <a:pPr marL="531813" indent="-80963">
              <a:buClr>
                <a:srgbClr val="FFCC66"/>
              </a:buClr>
              <a:buSzPct val="100000"/>
              <a:buBlip>
                <a:blip r:embed="rId3"/>
              </a:buBlip>
              <a:defRPr/>
            </a:pPr>
            <a:r>
              <a:rPr lang="en-GB" sz="2000" u="none" dirty="0" smtClean="0">
                <a:solidFill>
                  <a:schemeClr val="bg1"/>
                </a:solidFill>
                <a:effectLst>
                  <a:outerShdw blurRad="38100" dist="38100" dir="2700000" algn="tl">
                    <a:srgbClr val="000000">
                      <a:alpha val="43137"/>
                    </a:srgbClr>
                  </a:outerShdw>
                </a:effectLst>
                <a:latin typeface="+mj-lt"/>
              </a:rPr>
              <a:t> radiation </a:t>
            </a:r>
            <a:r>
              <a:rPr lang="en-GB" sz="2000" u="none" dirty="0">
                <a:solidFill>
                  <a:schemeClr val="bg1"/>
                </a:solidFill>
                <a:effectLst>
                  <a:outerShdw blurRad="38100" dist="38100" dir="2700000" algn="tl">
                    <a:srgbClr val="000000">
                      <a:alpha val="43137"/>
                    </a:srgbClr>
                  </a:outerShdw>
                </a:effectLst>
                <a:latin typeface="+mj-lt"/>
              </a:rPr>
              <a:t>environment studies: </a:t>
            </a:r>
            <a:r>
              <a:rPr lang="en-GB" sz="2000" u="none" dirty="0" smtClean="0">
                <a:solidFill>
                  <a:schemeClr val="bg1"/>
                </a:solidFill>
                <a:effectLst>
                  <a:outerShdw blurRad="38100" dist="38100" dir="2700000" algn="tl">
                    <a:srgbClr val="000000">
                      <a:alpha val="43137"/>
                    </a:srgbClr>
                  </a:outerShdw>
                </a:effectLst>
                <a:latin typeface="+mj-lt"/>
              </a:rPr>
              <a:t>in space, on </a:t>
            </a:r>
            <a:r>
              <a:rPr lang="en-GB" sz="2000" u="none" dirty="0">
                <a:solidFill>
                  <a:schemeClr val="bg1"/>
                </a:solidFill>
                <a:effectLst>
                  <a:outerShdw blurRad="38100" dist="38100" dir="2700000" algn="tl">
                    <a:srgbClr val="000000">
                      <a:alpha val="43137"/>
                    </a:srgbClr>
                  </a:outerShdw>
                </a:effectLst>
                <a:latin typeface="+mj-lt"/>
              </a:rPr>
              <a:t>the surface of </a:t>
            </a:r>
            <a:r>
              <a:rPr lang="en-GB" sz="2000" u="none" dirty="0" smtClean="0">
                <a:solidFill>
                  <a:schemeClr val="bg1"/>
                </a:solidFill>
                <a:effectLst>
                  <a:outerShdw blurRad="38100" dist="38100" dir="2700000" algn="tl">
                    <a:srgbClr val="000000">
                      <a:alpha val="43137"/>
                    </a:srgbClr>
                  </a:outerShdw>
                </a:effectLst>
                <a:latin typeface="+mj-lt"/>
              </a:rPr>
              <a:t>planets, in-orbit</a:t>
            </a:r>
            <a:endParaRPr lang="en-GB" sz="2000" u="none" dirty="0">
              <a:solidFill>
                <a:schemeClr val="bg1"/>
              </a:solidFill>
              <a:effectLst>
                <a:outerShdw blurRad="38100" dist="38100" dir="2700000" algn="tl">
                  <a:srgbClr val="000000">
                    <a:alpha val="43137"/>
                  </a:srgbClr>
                </a:outerShdw>
              </a:effectLst>
              <a:latin typeface="+mj-lt"/>
            </a:endParaRPr>
          </a:p>
          <a:p>
            <a:pPr lvl="1">
              <a:buClr>
                <a:srgbClr val="FFCC66"/>
              </a:buClr>
              <a:buSzPct val="100000"/>
              <a:buBlip>
                <a:blip r:embed="rId3"/>
              </a:buBlip>
              <a:defRPr/>
            </a:pPr>
            <a:r>
              <a:rPr lang="en-GB" sz="2000" u="none" dirty="0" smtClean="0">
                <a:solidFill>
                  <a:schemeClr val="bg1"/>
                </a:solidFill>
                <a:effectLst>
                  <a:outerShdw blurRad="38100" dist="38100" dir="2700000" algn="tl">
                    <a:srgbClr val="000000">
                      <a:alpha val="43137"/>
                    </a:srgbClr>
                  </a:outerShdw>
                </a:effectLst>
                <a:latin typeface="+mj-lt"/>
              </a:rPr>
              <a:t> detector </a:t>
            </a:r>
            <a:r>
              <a:rPr lang="en-GB" sz="2000" u="none" dirty="0">
                <a:solidFill>
                  <a:schemeClr val="bg1"/>
                </a:solidFill>
                <a:effectLst>
                  <a:outerShdw blurRad="38100" dist="38100" dir="2700000" algn="tl">
                    <a:srgbClr val="000000">
                      <a:alpha val="43137"/>
                    </a:srgbClr>
                  </a:outerShdw>
                </a:effectLst>
                <a:latin typeface="+mj-lt"/>
              </a:rPr>
              <a:t>simulation and design </a:t>
            </a:r>
            <a:r>
              <a:rPr lang="en-GB" sz="2000" u="none" dirty="0" smtClean="0">
                <a:solidFill>
                  <a:schemeClr val="bg1"/>
                </a:solidFill>
                <a:effectLst>
                  <a:outerShdw blurRad="38100" dist="38100" dir="2700000" algn="tl">
                    <a:srgbClr val="000000">
                      <a:alpha val="43137"/>
                    </a:srgbClr>
                  </a:outerShdw>
                </a:effectLst>
                <a:latin typeface="+mj-lt"/>
              </a:rPr>
              <a:t>studies</a:t>
            </a:r>
            <a:endParaRPr lang="en-GB" sz="2000" u="none" dirty="0">
              <a:solidFill>
                <a:schemeClr val="bg1"/>
              </a:solidFill>
              <a:effectLst>
                <a:outerShdw blurRad="38100" dist="38100" dir="2700000" algn="tl">
                  <a:srgbClr val="000000">
                    <a:alpha val="43137"/>
                  </a:srgbClr>
                </a:outerShdw>
              </a:effectLst>
              <a:latin typeface="+mj-lt"/>
            </a:endParaRPr>
          </a:p>
          <a:p>
            <a:pPr lvl="1">
              <a:buClr>
                <a:srgbClr val="FFCC66"/>
              </a:buClr>
              <a:buSzPct val="100000"/>
              <a:buBlip>
                <a:blip r:embed="rId3"/>
              </a:buBlip>
              <a:defRPr/>
            </a:pPr>
            <a:r>
              <a:rPr lang="en-GB" sz="2000" u="none" dirty="0" smtClean="0">
                <a:solidFill>
                  <a:schemeClr val="bg1"/>
                </a:solidFill>
                <a:effectLst>
                  <a:outerShdw blurRad="38100" dist="38100" dir="2700000" algn="tl">
                    <a:srgbClr val="000000">
                      <a:alpha val="43137"/>
                    </a:srgbClr>
                  </a:outerShdw>
                </a:effectLst>
                <a:latin typeface="+mj-lt"/>
              </a:rPr>
              <a:t> component </a:t>
            </a:r>
            <a:r>
              <a:rPr lang="en-GB" sz="2000" u="none" dirty="0">
                <a:solidFill>
                  <a:schemeClr val="bg1"/>
                </a:solidFill>
                <a:effectLst>
                  <a:outerShdw blurRad="38100" dist="38100" dir="2700000" algn="tl">
                    <a:srgbClr val="000000">
                      <a:alpha val="43137"/>
                    </a:srgbClr>
                  </a:outerShdw>
                </a:effectLst>
                <a:latin typeface="+mj-lt"/>
              </a:rPr>
              <a:t>degradation </a:t>
            </a:r>
            <a:r>
              <a:rPr lang="en-GB" sz="2000" u="none" dirty="0" smtClean="0">
                <a:solidFill>
                  <a:schemeClr val="bg1"/>
                </a:solidFill>
                <a:effectLst>
                  <a:outerShdw blurRad="38100" dist="38100" dir="2700000" algn="tl">
                    <a:srgbClr val="000000">
                      <a:alpha val="43137"/>
                    </a:srgbClr>
                  </a:outerShdw>
                </a:effectLst>
                <a:latin typeface="+mj-lt"/>
              </a:rPr>
              <a:t>study and </a:t>
            </a:r>
            <a:r>
              <a:rPr lang="en-GB" sz="2000" u="none" dirty="0" err="1" smtClean="0">
                <a:solidFill>
                  <a:schemeClr val="bg1"/>
                </a:solidFill>
                <a:effectLst>
                  <a:outerShdw blurRad="38100" dist="38100" dir="2700000" algn="tl">
                    <a:srgbClr val="000000">
                      <a:alpha val="43137"/>
                    </a:srgbClr>
                  </a:outerShdw>
                </a:effectLst>
                <a:latin typeface="+mj-lt"/>
              </a:rPr>
              <a:t>modeling</a:t>
            </a:r>
            <a:r>
              <a:rPr lang="en-GB" sz="2000" u="none" dirty="0" smtClean="0">
                <a:solidFill>
                  <a:schemeClr val="bg1"/>
                </a:solidFill>
                <a:effectLst>
                  <a:outerShdw blurRad="38100" dist="38100" dir="2700000" algn="tl">
                    <a:srgbClr val="000000">
                      <a:alpha val="43137"/>
                    </a:srgbClr>
                  </a:outerShdw>
                </a:effectLst>
                <a:latin typeface="+mj-lt"/>
              </a:rPr>
              <a:t>: simulation </a:t>
            </a:r>
            <a:r>
              <a:rPr lang="en-GB" sz="2000" u="none" dirty="0">
                <a:solidFill>
                  <a:schemeClr val="bg1"/>
                </a:solidFill>
                <a:effectLst>
                  <a:outerShdw blurRad="38100" dist="38100" dir="2700000" algn="tl">
                    <a:srgbClr val="000000">
                      <a:alpha val="43137"/>
                    </a:srgbClr>
                  </a:outerShdw>
                </a:effectLst>
                <a:latin typeface="+mj-lt"/>
              </a:rPr>
              <a:t>&amp; </a:t>
            </a:r>
            <a:r>
              <a:rPr lang="en-GB" sz="2000" u="none" dirty="0" smtClean="0">
                <a:solidFill>
                  <a:schemeClr val="bg1"/>
                </a:solidFill>
                <a:effectLst>
                  <a:outerShdw blurRad="38100" dist="38100" dir="2700000" algn="tl">
                    <a:srgbClr val="000000">
                      <a:alpha val="43137"/>
                    </a:srgbClr>
                  </a:outerShdw>
                </a:effectLst>
                <a:latin typeface="+mj-lt"/>
              </a:rPr>
              <a:t>tests</a:t>
            </a: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a:p>
            <a:pPr>
              <a:buClr>
                <a:srgbClr val="FFCC66"/>
              </a:buClr>
              <a:buSzPct val="100000"/>
              <a:defRPr/>
            </a:pPr>
            <a:endParaRPr lang="en-GB" sz="2000" u="none" dirty="0">
              <a:solidFill>
                <a:schemeClr val="bg1"/>
              </a:solidFill>
              <a:effectLst>
                <a:outerShdw blurRad="38100" dist="38100" dir="2700000" algn="tl">
                  <a:srgbClr val="000000">
                    <a:alpha val="43137"/>
                  </a:srgbClr>
                </a:outerShdw>
              </a:effectLst>
              <a:latin typeface="+mj-lt"/>
            </a:endParaRPr>
          </a:p>
        </p:txBody>
      </p:sp>
      <p:sp>
        <p:nvSpPr>
          <p:cNvPr id="6" name="Text Box 9"/>
          <p:cNvSpPr txBox="1">
            <a:spLocks noChangeArrowheads="1"/>
          </p:cNvSpPr>
          <p:nvPr/>
        </p:nvSpPr>
        <p:spPr bwMode="auto">
          <a:xfrm>
            <a:off x="623156" y="5530006"/>
            <a:ext cx="7897688" cy="923330"/>
          </a:xfrm>
          <a:prstGeom prst="rect">
            <a:avLst/>
          </a:prstGeom>
          <a:noFill/>
          <a:ln w="9525">
            <a:noFill/>
            <a:miter lim="800000"/>
            <a:headEnd/>
            <a:tailEnd/>
          </a:ln>
        </p:spPr>
        <p:txBody>
          <a:bodyPr wrap="square">
            <a:spAutoFit/>
          </a:bodyPr>
          <a:lstStyle/>
          <a:p>
            <a:pPr algn="ctr"/>
            <a:r>
              <a:rPr lang="en-GB" dirty="0">
                <a:solidFill>
                  <a:schemeClr val="bg1"/>
                </a:solidFill>
                <a:effectLst>
                  <a:outerShdw blurRad="38100" dist="38100" dir="2700000" algn="tl">
                    <a:srgbClr val="000000">
                      <a:alpha val="43137"/>
                    </a:srgbClr>
                  </a:outerShdw>
                </a:effectLst>
                <a:latin typeface="+mj-lt"/>
              </a:rPr>
              <a:t>Simulation toolkit for </a:t>
            </a:r>
            <a:r>
              <a:rPr lang="en-GB" dirty="0" smtClean="0">
                <a:solidFill>
                  <a:schemeClr val="bg1"/>
                </a:solidFill>
                <a:effectLst>
                  <a:outerShdw blurRad="38100" dist="38100" dir="2700000" algn="tl">
                    <a:srgbClr val="000000">
                      <a:alpha val="43137"/>
                    </a:srgbClr>
                  </a:outerShdw>
                </a:effectLst>
                <a:latin typeface="+mj-lt"/>
              </a:rPr>
              <a:t> particle </a:t>
            </a:r>
            <a:r>
              <a:rPr lang="en-GB" dirty="0">
                <a:solidFill>
                  <a:schemeClr val="bg1"/>
                </a:solidFill>
                <a:effectLst>
                  <a:outerShdw blurRad="38100" dist="38100" dir="2700000" algn="tl">
                    <a:srgbClr val="000000">
                      <a:alpha val="43137"/>
                    </a:srgbClr>
                  </a:outerShdw>
                </a:effectLst>
                <a:latin typeface="+mj-lt"/>
              </a:rPr>
              <a:t>transport and </a:t>
            </a:r>
            <a:r>
              <a:rPr lang="en-GB" dirty="0" smtClean="0">
                <a:solidFill>
                  <a:schemeClr val="bg1"/>
                </a:solidFill>
                <a:effectLst>
                  <a:outerShdw blurRad="38100" dist="38100" dir="2700000" algn="tl">
                    <a:srgbClr val="000000">
                      <a:alpha val="43137"/>
                    </a:srgbClr>
                  </a:outerShdw>
                </a:effectLst>
                <a:latin typeface="+mj-lt"/>
              </a:rPr>
              <a:t>interaction with </a:t>
            </a:r>
            <a:r>
              <a:rPr lang="en-GB" dirty="0">
                <a:solidFill>
                  <a:schemeClr val="bg1"/>
                </a:solidFill>
                <a:effectLst>
                  <a:outerShdw blurRad="38100" dist="38100" dir="2700000" algn="tl">
                    <a:srgbClr val="000000">
                      <a:alpha val="43137"/>
                    </a:srgbClr>
                  </a:outerShdw>
                </a:effectLst>
                <a:latin typeface="+mj-lt"/>
              </a:rPr>
              <a:t>matter:</a:t>
            </a:r>
          </a:p>
          <a:p>
            <a:pPr algn="ctr"/>
            <a:r>
              <a:rPr lang="en-GB" dirty="0">
                <a:solidFill>
                  <a:schemeClr val="bg1"/>
                </a:solidFill>
                <a:effectLst>
                  <a:outerShdw blurRad="38100" dist="38100" dir="2700000" algn="tl">
                    <a:srgbClr val="000000">
                      <a:alpha val="43137"/>
                    </a:srgbClr>
                  </a:outerShdw>
                </a:effectLst>
                <a:latin typeface="+mj-lt"/>
              </a:rPr>
              <a:t>detector and component materials</a:t>
            </a:r>
          </a:p>
          <a:p>
            <a:pPr algn="ctr"/>
            <a:r>
              <a:rPr lang="en-GB" dirty="0">
                <a:solidFill>
                  <a:schemeClr val="bg1"/>
                </a:solidFill>
                <a:effectLst>
                  <a:outerShdw blurRad="38100" dist="38100" dir="2700000" algn="tl">
                    <a:srgbClr val="000000">
                      <a:alpha val="43137"/>
                    </a:srgbClr>
                  </a:outerShdw>
                </a:effectLst>
                <a:latin typeface="+mj-lt"/>
              </a:rPr>
              <a:t>planetary atmospheres and surfaces  </a:t>
            </a:r>
          </a:p>
        </p:txBody>
      </p:sp>
      <p:sp>
        <p:nvSpPr>
          <p:cNvPr id="7" name="Text Box 10"/>
          <p:cNvSpPr txBox="1">
            <a:spLocks noChangeArrowheads="1"/>
          </p:cNvSpPr>
          <p:nvPr/>
        </p:nvSpPr>
        <p:spPr bwMode="auto">
          <a:xfrm>
            <a:off x="269776" y="5066020"/>
            <a:ext cx="8604448" cy="523220"/>
          </a:xfrm>
          <a:prstGeom prst="rect">
            <a:avLst/>
          </a:prstGeom>
          <a:noFill/>
          <a:ln w="9525">
            <a:noFill/>
            <a:miter lim="800000"/>
            <a:headEnd/>
            <a:tailEnd/>
          </a:ln>
          <a:effectLst/>
        </p:spPr>
        <p:txBody>
          <a:bodyPr wrap="square">
            <a:spAutoFit/>
            <a:scene3d>
              <a:camera prst="perspectiveRelaxedModerately"/>
              <a:lightRig rig="threePt" dir="t"/>
            </a:scene3d>
          </a:bodyPr>
          <a:lstStyle/>
          <a:p>
            <a:pPr algn="ctr">
              <a:defRPr/>
            </a:pPr>
            <a:r>
              <a:rPr lang="en-GB" sz="2800" b="1" dirty="0">
                <a:solidFill>
                  <a:schemeClr val="accent6">
                    <a:lumMod val="75000"/>
                  </a:schemeClr>
                </a:solidFill>
                <a:effectLst>
                  <a:outerShdw blurRad="50800" dist="38100" dir="5400000" algn="t" rotWithShape="0">
                    <a:prstClr val="black">
                      <a:alpha val="40000"/>
                    </a:prstClr>
                  </a:outerShdw>
                </a:effectLst>
                <a:latin typeface="+mj-lt"/>
                <a:ea typeface="+mj-ea"/>
                <a:cs typeface="+mj-cs"/>
              </a:rPr>
              <a:t>Geant4 </a:t>
            </a:r>
            <a:r>
              <a:rPr lang="en-GB" sz="2800" b="1" dirty="0" smtClean="0">
                <a:solidFill>
                  <a:schemeClr val="accent6">
                    <a:lumMod val="75000"/>
                  </a:schemeClr>
                </a:solidFill>
                <a:effectLst>
                  <a:outerShdw blurRad="50800" dist="38100" dir="5400000" algn="t" rotWithShape="0">
                    <a:prstClr val="black">
                      <a:alpha val="40000"/>
                    </a:prstClr>
                  </a:outerShdw>
                </a:effectLst>
                <a:latin typeface="+mj-lt"/>
                <a:ea typeface="+mj-ea"/>
                <a:cs typeface="+mj-cs"/>
              </a:rPr>
              <a:t> http</a:t>
            </a:r>
            <a:r>
              <a:rPr lang="en-GB" sz="2800" b="1" dirty="0">
                <a:solidFill>
                  <a:schemeClr val="accent6">
                    <a:lumMod val="75000"/>
                  </a:schemeClr>
                </a:solidFill>
                <a:effectLst>
                  <a:outerShdw blurRad="50800" dist="38100" dir="5400000" algn="t" rotWithShape="0">
                    <a:prstClr val="black">
                      <a:alpha val="40000"/>
                    </a:prstClr>
                  </a:outerShdw>
                </a:effectLst>
                <a:latin typeface="+mj-lt"/>
                <a:ea typeface="+mj-ea"/>
                <a:cs typeface="+mj-cs"/>
              </a:rPr>
              <a:t>://geant4.cern.ch</a:t>
            </a:r>
          </a:p>
        </p:txBody>
      </p:sp>
      <p:sp>
        <p:nvSpPr>
          <p:cNvPr id="9" name="TextBox 8"/>
          <p:cNvSpPr txBox="1"/>
          <p:nvPr/>
        </p:nvSpPr>
        <p:spPr>
          <a:xfrm>
            <a:off x="179766" y="1196752"/>
            <a:ext cx="8784467" cy="1323439"/>
          </a:xfrm>
          <a:prstGeom prst="rect">
            <a:avLst/>
          </a:prstGeom>
          <a:noFill/>
        </p:spPr>
        <p:txBody>
          <a:bodyPr wrap="square" rtlCol="0">
            <a:spAutoFit/>
          </a:bodyPr>
          <a:lstStyle/>
          <a:p>
            <a:r>
              <a:rPr lang="en-GB" sz="2000" dirty="0" smtClean="0">
                <a:solidFill>
                  <a:schemeClr val="bg1"/>
                </a:solidFill>
              </a:rPr>
              <a:t>Activities related to Space Radiation Environment and Effects were initiated at LIP with the application and development of the GEANT4 simulation toolkit to the astroparticle experiments AMS and EUSO in 2003</a:t>
            </a:r>
          </a:p>
          <a:p>
            <a:endParaRPr lang="en-GB" sz="2000"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2013 Activities</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3</a:t>
            </a:fld>
            <a:endParaRPr lang="en-US"/>
          </a:p>
        </p:txBody>
      </p:sp>
      <p:sp>
        <p:nvSpPr>
          <p:cNvPr id="4" name="TextBox 3"/>
          <p:cNvSpPr txBox="1"/>
          <p:nvPr/>
        </p:nvSpPr>
        <p:spPr>
          <a:xfrm>
            <a:off x="467544" y="1536174"/>
            <a:ext cx="8424936" cy="4585871"/>
          </a:xfrm>
          <a:prstGeom prst="rect">
            <a:avLst/>
          </a:prstGeom>
          <a:noFill/>
        </p:spPr>
        <p:txBody>
          <a:bodyPr wrap="square" rtlCol="0">
            <a:spAutoFit/>
          </a:bodyPr>
          <a:lstStyle/>
          <a:p>
            <a:pPr marL="342900" indent="-342900"/>
            <a:r>
              <a:rPr lang="pt-PT" sz="2400" b="1" dirty="0" smtClean="0">
                <a:ln w="3175" cmpd="sng">
                  <a:solidFill>
                    <a:srgbClr val="FF3300"/>
                  </a:solidFill>
                  <a:prstDash val="solid"/>
                </a:ln>
                <a:solidFill>
                  <a:srgbClr val="FFCC00"/>
                </a:solidFill>
                <a:effectLst>
                  <a:outerShdw blurRad="63500" dir="3600000" algn="tl" rotWithShape="0">
                    <a:srgbClr val="000000">
                      <a:alpha val="70000"/>
                    </a:srgbClr>
                  </a:outerShdw>
                </a:effectLst>
                <a:latin typeface="Calibri" pitchFamily="34" charset="0"/>
              </a:rPr>
              <a:t>Wrapping up of activities:</a:t>
            </a:r>
          </a:p>
          <a:p>
            <a:pPr marL="342900" indent="-342900"/>
            <a:endParaRPr lang="pt-PT" sz="2400" b="1" dirty="0" smtClean="0">
              <a:ln w="3175" cmpd="sng">
                <a:solidFill>
                  <a:srgbClr val="FF3300"/>
                </a:solidFill>
                <a:prstDash val="solid"/>
              </a:ln>
              <a:solidFill>
                <a:srgbClr val="FFCC00"/>
              </a:solidFill>
              <a:effectLst>
                <a:outerShdw blurRad="63500" dir="3600000" algn="tl" rotWithShape="0">
                  <a:srgbClr val="000000">
                    <a:alpha val="70000"/>
                  </a:srgbClr>
                </a:outerShdw>
              </a:effectLst>
              <a:latin typeface="Calibri" pitchFamily="34" charset="0"/>
            </a:endParaRPr>
          </a:p>
          <a:p>
            <a:pPr marL="342900" indent="-342900">
              <a:buBlip>
                <a:blip r:embed="rId3"/>
              </a:buBlip>
            </a:pPr>
            <a:r>
              <a:rPr lang="pt-PT" sz="2000" b="1" dirty="0" smtClean="0">
                <a:solidFill>
                  <a:schemeClr val="bg1"/>
                </a:solidFill>
              </a:rPr>
              <a:t>CODES – Component Degradation Simulation Tool</a:t>
            </a:r>
          </a:p>
          <a:p>
            <a:pPr marL="342900" indent="-342900">
              <a:buBlip>
                <a:blip r:embed="rId3"/>
              </a:buBlip>
            </a:pPr>
            <a:r>
              <a:rPr lang="pt-PT" sz="2000" b="1" dirty="0" smtClean="0">
                <a:solidFill>
                  <a:schemeClr val="bg1"/>
                </a:solidFill>
              </a:rPr>
              <a:t>RADFET response Modelling </a:t>
            </a:r>
          </a:p>
          <a:p>
            <a:pPr marL="342900" indent="-342900">
              <a:buAutoNum type="arabicParenR"/>
            </a:pPr>
            <a:endParaRPr lang="pt-PT" sz="2000" dirty="0" smtClean="0">
              <a:solidFill>
                <a:schemeClr val="bg1"/>
              </a:solidFill>
            </a:endParaRPr>
          </a:p>
          <a:p>
            <a:pPr marL="342900" indent="-342900"/>
            <a:r>
              <a:rPr lang="pt-PT" sz="2400" b="1" dirty="0" smtClean="0">
                <a:ln w="3175" cmpd="sng">
                  <a:solidFill>
                    <a:srgbClr val="FF3300"/>
                  </a:solidFill>
                  <a:prstDash val="solid"/>
                </a:ln>
                <a:solidFill>
                  <a:srgbClr val="FFCC00"/>
                </a:solidFill>
                <a:effectLst>
                  <a:outerShdw blurRad="63500" dir="3600000" algn="tl" rotWithShape="0">
                    <a:srgbClr val="000000">
                      <a:alpha val="70000"/>
                    </a:srgbClr>
                  </a:outerShdw>
                </a:effectLst>
                <a:latin typeface="Calibri" pitchFamily="34" charset="0"/>
              </a:rPr>
              <a:t>Preparing future activities:</a:t>
            </a:r>
          </a:p>
          <a:p>
            <a:pPr marL="342900" indent="-342900"/>
            <a:endParaRPr lang="pt-PT" sz="2000" dirty="0" smtClean="0">
              <a:solidFill>
                <a:schemeClr val="bg1"/>
              </a:solidFill>
            </a:endParaRPr>
          </a:p>
          <a:p>
            <a:pPr marL="457200" indent="-457200">
              <a:buBlip>
                <a:blip r:embed="rId3"/>
              </a:buBlip>
            </a:pPr>
            <a:r>
              <a:rPr lang="pt-PT" sz="2000" b="1" dirty="0" smtClean="0">
                <a:solidFill>
                  <a:schemeClr val="bg1"/>
                </a:solidFill>
              </a:rPr>
              <a:t>RADEM – Radiation Monitor for the Juice Mission to Jupiter</a:t>
            </a:r>
          </a:p>
          <a:p>
            <a:pPr marL="457200" indent="-457200">
              <a:buBlip>
                <a:blip r:embed="rId3"/>
              </a:buBlip>
            </a:pPr>
            <a:r>
              <a:rPr lang="pt-PT" sz="2000" b="1" dirty="0" smtClean="0">
                <a:solidFill>
                  <a:schemeClr val="bg1"/>
                </a:solidFill>
              </a:rPr>
              <a:t>ECO-60  - Verification of Co-60  testing for Jupiter electron environment</a:t>
            </a:r>
          </a:p>
          <a:p>
            <a:pPr marL="457200" indent="-457200">
              <a:buBlip>
                <a:blip r:embed="rId3"/>
              </a:buBlip>
            </a:pPr>
            <a:r>
              <a:rPr lang="pt-PT" sz="2000" b="1" dirty="0" smtClean="0">
                <a:solidFill>
                  <a:schemeClr val="bg1"/>
                </a:solidFill>
              </a:rPr>
              <a:t>MFS data analysis – data analysis of Radiation Monitor Data</a:t>
            </a:r>
          </a:p>
          <a:p>
            <a:pPr marL="457200" indent="-457200">
              <a:buBlip>
                <a:blip r:embed="rId3"/>
              </a:buBlip>
            </a:pPr>
            <a:endParaRPr lang="pt-PT" sz="2000" b="1" dirty="0" smtClean="0">
              <a:solidFill>
                <a:schemeClr val="bg1"/>
              </a:solidFill>
            </a:endParaRPr>
          </a:p>
          <a:p>
            <a:pPr marL="457200" indent="-457200">
              <a:buBlip>
                <a:blip r:embed="rId3"/>
              </a:buBlip>
            </a:pPr>
            <a:r>
              <a:rPr lang="pt-PT" sz="2000" b="1" dirty="0" smtClean="0">
                <a:solidFill>
                  <a:schemeClr val="bg1"/>
                </a:solidFill>
              </a:rPr>
              <a:t>MultiSpectral Data Analysis -&gt; H2020   </a:t>
            </a:r>
          </a:p>
          <a:p>
            <a:pPr marL="457200" indent="-457200">
              <a:buBlip>
                <a:blip r:embed="rId3"/>
              </a:buBlip>
            </a:pPr>
            <a:r>
              <a:rPr lang="pt-PT" sz="2000" b="1" dirty="0" smtClean="0">
                <a:solidFill>
                  <a:schemeClr val="bg1"/>
                </a:solidFill>
              </a:rPr>
              <a:t>Possible participation in EXOMARS mission teams</a:t>
            </a:r>
            <a:endParaRPr lang="pt-PT" sz="2000" dirty="0">
              <a:solidFill>
                <a:schemeClr val="bg1"/>
              </a:solidFill>
            </a:endParaRPr>
          </a:p>
          <a:p>
            <a:pPr marL="457200" indent="-457200">
              <a:buBlip>
                <a:blip r:embed="rId3"/>
              </a:buBlip>
            </a:pPr>
            <a:r>
              <a:rPr lang="pt-PT" sz="2000" b="1" dirty="0" smtClean="0">
                <a:solidFill>
                  <a:schemeClr val="bg1"/>
                </a:solidFill>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64667" y="5085184"/>
            <a:ext cx="4307333" cy="369332"/>
          </a:xfrm>
          <a:prstGeom prst="rect">
            <a:avLst/>
          </a:prstGeom>
          <a:noFill/>
        </p:spPr>
        <p:txBody>
          <a:bodyPr wrap="none" rtlCol="0">
            <a:spAutoFit/>
          </a:bodyPr>
          <a:lstStyle/>
          <a:p>
            <a:r>
              <a:rPr lang="pt-PT" dirty="0" smtClean="0">
                <a:solidFill>
                  <a:schemeClr val="bg1"/>
                </a:solidFill>
              </a:rPr>
              <a:t>CODES Contract finished in September 2013</a:t>
            </a:r>
            <a:endParaRPr lang="pt-PT" dirty="0">
              <a:solidFill>
                <a:schemeClr val="bg1"/>
              </a:solidFill>
            </a:endParaRPr>
          </a:p>
        </p:txBody>
      </p:sp>
      <p:sp>
        <p:nvSpPr>
          <p:cNvPr id="2" name="Title 1"/>
          <p:cNvSpPr>
            <a:spLocks noGrp="1"/>
          </p:cNvSpPr>
          <p:nvPr>
            <p:ph type="title"/>
          </p:nvPr>
        </p:nvSpPr>
        <p:spPr/>
        <p:txBody>
          <a:bodyPr/>
          <a:lstStyle/>
          <a:p>
            <a:r>
              <a:rPr lang="pt-PT" dirty="0" smtClean="0"/>
              <a:t>CODES</a:t>
            </a:r>
            <a:endParaRPr lang="pt-PT" dirty="0"/>
          </a:p>
        </p:txBody>
      </p:sp>
      <p:sp>
        <p:nvSpPr>
          <p:cNvPr id="3" name="Slide Number Placeholder 2"/>
          <p:cNvSpPr>
            <a:spLocks noGrp="1"/>
          </p:cNvSpPr>
          <p:nvPr>
            <p:ph type="sldNum" sz="quarter" idx="12"/>
          </p:nvPr>
        </p:nvSpPr>
        <p:spPr>
          <a:xfrm>
            <a:off x="592832" y="6094308"/>
            <a:ext cx="1219200" cy="365125"/>
          </a:xfrm>
        </p:spPr>
        <p:txBody>
          <a:bodyPr/>
          <a:lstStyle/>
          <a:p>
            <a:fld id="{B6F15528-21DE-4FAA-801E-634DDDAF4B2B}" type="slidenum">
              <a:rPr lang="en-US" smtClean="0"/>
              <a:pPr/>
              <a:t>4</a:t>
            </a:fld>
            <a:endParaRPr lang="en-US"/>
          </a:p>
        </p:txBody>
      </p:sp>
      <p:sp>
        <p:nvSpPr>
          <p:cNvPr id="4" name="Rectangle 3"/>
          <p:cNvSpPr/>
          <p:nvPr/>
        </p:nvSpPr>
        <p:spPr>
          <a:xfrm>
            <a:off x="431540" y="908720"/>
            <a:ext cx="8280920" cy="369332"/>
          </a:xfrm>
          <a:prstGeom prst="rect">
            <a:avLst/>
          </a:prstGeom>
        </p:spPr>
        <p:txBody>
          <a:bodyPr wrap="square">
            <a:spAutoFit/>
          </a:bodyPr>
          <a:lstStyle/>
          <a:p>
            <a:r>
              <a:rPr lang="en-GB" dirty="0" smtClean="0">
                <a:solidFill>
                  <a:schemeClr val="bg1"/>
                </a:solidFill>
              </a:rPr>
              <a:t>Simulation of Single Event Effects and Rate Prediction: CODES, an ESA Tool </a:t>
            </a:r>
            <a:endParaRPr lang="pt-PT" dirty="0">
              <a:solidFill>
                <a:schemeClr val="bg1"/>
              </a:solidFill>
            </a:endParaRPr>
          </a:p>
        </p:txBody>
      </p:sp>
      <p:pic>
        <p:nvPicPr>
          <p:cNvPr id="1026" name="Picture 2" descr="6_rpp_plc_SVFITV2"/>
          <p:cNvPicPr>
            <a:picLocks noChangeAspect="1" noChangeArrowheads="1"/>
          </p:cNvPicPr>
          <p:nvPr/>
        </p:nvPicPr>
        <p:blipFill>
          <a:blip r:embed="rId3" cstate="print"/>
          <a:srcRect l="11737" t="17744" r="11737"/>
          <a:stretch>
            <a:fillRect/>
          </a:stretch>
        </p:blipFill>
        <p:spPr bwMode="auto">
          <a:xfrm>
            <a:off x="288032" y="1418873"/>
            <a:ext cx="2843808" cy="2022578"/>
          </a:xfrm>
          <a:prstGeom prst="rect">
            <a:avLst/>
          </a:prstGeom>
          <a:noFill/>
          <a:ln w="9525">
            <a:noFill/>
            <a:miter lim="800000"/>
            <a:headEnd/>
            <a:tailEnd/>
          </a:ln>
        </p:spPr>
      </p:pic>
      <p:sp>
        <p:nvSpPr>
          <p:cNvPr id="8" name="TextBox 7"/>
          <p:cNvSpPr txBox="1"/>
          <p:nvPr/>
        </p:nvSpPr>
        <p:spPr>
          <a:xfrm>
            <a:off x="971600" y="6134725"/>
            <a:ext cx="3177729" cy="307777"/>
          </a:xfrm>
          <a:prstGeom prst="rect">
            <a:avLst/>
          </a:prstGeom>
          <a:noFill/>
        </p:spPr>
        <p:txBody>
          <a:bodyPr wrap="none" rtlCol="0">
            <a:spAutoFit/>
          </a:bodyPr>
          <a:lstStyle/>
          <a:p>
            <a:r>
              <a:rPr lang="pt-PT" sz="1400" dirty="0" smtClean="0">
                <a:solidFill>
                  <a:schemeClr val="bg1"/>
                </a:solidFill>
              </a:rPr>
              <a:t>To be presented at IEEE NSREC 2014 ,July</a:t>
            </a:r>
            <a:endParaRPr lang="pt-PT" sz="1400" dirty="0">
              <a:solidFill>
                <a:schemeClr val="bg1"/>
              </a:solidFill>
            </a:endParaRPr>
          </a:p>
        </p:txBody>
      </p:sp>
      <p:sp>
        <p:nvSpPr>
          <p:cNvPr id="9" name="TextBox 8"/>
          <p:cNvSpPr txBox="1"/>
          <p:nvPr/>
        </p:nvSpPr>
        <p:spPr>
          <a:xfrm>
            <a:off x="5329777" y="-27384"/>
            <a:ext cx="3540007" cy="800219"/>
          </a:xfrm>
          <a:prstGeom prst="rect">
            <a:avLst/>
          </a:prstGeom>
          <a:noFill/>
        </p:spPr>
        <p:txBody>
          <a:bodyPr wrap="none" rtlCol="0">
            <a:spAutoFit/>
          </a:bodyPr>
          <a:lstStyle/>
          <a:p>
            <a:pPr algn="r" fontAlgn="base">
              <a:spcBef>
                <a:spcPct val="0"/>
              </a:spcBef>
              <a:spcAft>
                <a:spcPct val="0"/>
              </a:spcAft>
            </a:pPr>
            <a:r>
              <a:rPr lang="en-US" sz="1400" b="1" cap="small" dirty="0" smtClean="0">
                <a:solidFill>
                  <a:schemeClr val="bg1"/>
                </a:solidFill>
                <a:latin typeface="+mj-lt"/>
                <a:ea typeface="Times New Roman" pitchFamily="18" charset="0"/>
                <a:cs typeface="Times New Roman" pitchFamily="18" charset="0"/>
              </a:rPr>
              <a:t>Integrated Radiation Environment, Effects and</a:t>
            </a:r>
          </a:p>
          <a:p>
            <a:pPr algn="r" fontAlgn="base">
              <a:spcBef>
                <a:spcPct val="0"/>
              </a:spcBef>
              <a:spcAft>
                <a:spcPct val="0"/>
              </a:spcAft>
            </a:pPr>
            <a:r>
              <a:rPr lang="pt-PT" sz="1400" b="1" cap="small" dirty="0" smtClean="0">
                <a:solidFill>
                  <a:schemeClr val="bg1"/>
                </a:solidFill>
                <a:latin typeface="+mj-lt"/>
                <a:ea typeface="Times New Roman" pitchFamily="18" charset="0"/>
                <a:cs typeface="Times New Roman" pitchFamily="18" charset="0"/>
              </a:rPr>
              <a:t>Component Degradation Simulation Tool</a:t>
            </a:r>
            <a:r>
              <a:rPr lang="pt-PT" sz="1600" b="1" dirty="0" smtClean="0">
                <a:solidFill>
                  <a:schemeClr val="bg1"/>
                </a:solidFill>
                <a:latin typeface="+mj-lt"/>
                <a:ea typeface="Times New Roman" pitchFamily="18" charset="0"/>
                <a:cs typeface="Times New Roman" pitchFamily="18" charset="0"/>
              </a:rPr>
              <a:t> </a:t>
            </a:r>
          </a:p>
          <a:p>
            <a:pPr algn="r" fontAlgn="base">
              <a:spcBef>
                <a:spcPct val="0"/>
              </a:spcBef>
              <a:spcAft>
                <a:spcPct val="0"/>
              </a:spcAft>
            </a:pPr>
            <a:r>
              <a:rPr lang="pt-PT" sz="1400" dirty="0" smtClean="0">
                <a:solidFill>
                  <a:schemeClr val="bg1"/>
                </a:solidFill>
                <a:latin typeface="+mj-lt"/>
                <a:ea typeface="Times New Roman" pitchFamily="18" charset="0"/>
                <a:cs typeface="Times New Roman" pitchFamily="18" charset="0"/>
              </a:rPr>
              <a:t>ESA/ESTEC contract 22381/09/NL/P</a:t>
            </a:r>
            <a:r>
              <a:rPr lang="pt-PT" sz="1600" dirty="0" smtClean="0">
                <a:solidFill>
                  <a:schemeClr val="bg1"/>
                </a:solidFill>
                <a:latin typeface="+mj-lt"/>
                <a:ea typeface="Times New Roman" pitchFamily="18" charset="0"/>
                <a:cs typeface="Times New Roman" pitchFamily="18" charset="0"/>
              </a:rPr>
              <a:t>A</a:t>
            </a:r>
          </a:p>
        </p:txBody>
      </p:sp>
      <p:pic>
        <p:nvPicPr>
          <p:cNvPr id="10" name="Picture 4"/>
          <p:cNvPicPr>
            <a:picLocks noChangeAspect="1" noChangeArrowheads="1"/>
          </p:cNvPicPr>
          <p:nvPr/>
        </p:nvPicPr>
        <p:blipFill>
          <a:blip r:embed="rId4" cstate="print"/>
          <a:srcRect/>
          <a:stretch>
            <a:fillRect/>
          </a:stretch>
        </p:blipFill>
        <p:spPr>
          <a:xfrm>
            <a:off x="3347864" y="1286738"/>
            <a:ext cx="5856288" cy="3576637"/>
          </a:xfrm>
          <a:prstGeom prst="rect">
            <a:avLst/>
          </a:prstGeom>
          <a:noFill/>
          <a:ln/>
        </p:spPr>
      </p:pic>
      <p:pic>
        <p:nvPicPr>
          <p:cNvPr id="11" name="Picture 15" descr="EnvModel-webInterface"/>
          <p:cNvPicPr>
            <a:picLocks noChangeAspect="1" noChangeArrowheads="1"/>
          </p:cNvPicPr>
          <p:nvPr/>
        </p:nvPicPr>
        <p:blipFill>
          <a:blip r:embed="rId5" cstate="print"/>
          <a:srcRect/>
          <a:stretch>
            <a:fillRect/>
          </a:stretch>
        </p:blipFill>
        <p:spPr bwMode="auto">
          <a:xfrm>
            <a:off x="0" y="1314400"/>
            <a:ext cx="9144000" cy="5715000"/>
          </a:xfrm>
          <a:prstGeom prst="rect">
            <a:avLst/>
          </a:prstGeom>
          <a:noFill/>
        </p:spPr>
      </p:pic>
      <p:pic>
        <p:nvPicPr>
          <p:cNvPr id="12" name="Picture 21" descr="Cyberof"/>
          <p:cNvPicPr>
            <a:picLocks noChangeAspect="1" noChangeArrowheads="1"/>
          </p:cNvPicPr>
          <p:nvPr/>
        </p:nvPicPr>
        <p:blipFill>
          <a:blip r:embed="rId6" cstate="print"/>
          <a:srcRect/>
          <a:stretch>
            <a:fillRect/>
          </a:stretch>
        </p:blipFill>
        <p:spPr bwMode="auto">
          <a:xfrm>
            <a:off x="5292080" y="6453336"/>
            <a:ext cx="1655763" cy="376237"/>
          </a:xfrm>
          <a:prstGeom prst="rect">
            <a:avLst/>
          </a:prstGeom>
          <a:noFill/>
        </p:spPr>
      </p:pic>
      <p:pic>
        <p:nvPicPr>
          <p:cNvPr id="13" name="Picture 16" descr="COLOR_R"/>
          <p:cNvPicPr>
            <a:picLocks noChangeAspect="1" noChangeArrowheads="1"/>
          </p:cNvPicPr>
          <p:nvPr/>
        </p:nvPicPr>
        <p:blipFill>
          <a:blip r:embed="rId7" cstate="print"/>
          <a:srcRect/>
          <a:stretch>
            <a:fillRect/>
          </a:stretch>
        </p:blipFill>
        <p:spPr bwMode="auto">
          <a:xfrm>
            <a:off x="7406401" y="6054681"/>
            <a:ext cx="968375" cy="352425"/>
          </a:xfrm>
          <a:prstGeom prst="rect">
            <a:avLst/>
          </a:prstGeom>
          <a:noFill/>
          <a:ln w="9525">
            <a:noFill/>
            <a:miter lim="800000"/>
            <a:headEnd/>
            <a:tailEnd/>
          </a:ln>
        </p:spPr>
      </p:pic>
      <p:sp>
        <p:nvSpPr>
          <p:cNvPr id="14" name="TextBox 13"/>
          <p:cNvSpPr txBox="1"/>
          <p:nvPr/>
        </p:nvSpPr>
        <p:spPr>
          <a:xfrm>
            <a:off x="249408" y="3606115"/>
            <a:ext cx="8643072" cy="830997"/>
          </a:xfrm>
          <a:prstGeom prst="rect">
            <a:avLst/>
          </a:prstGeom>
          <a:solidFill>
            <a:schemeClr val="bg1"/>
          </a:solidFill>
        </p:spPr>
        <p:txBody>
          <a:bodyPr wrap="none" rtlCol="0">
            <a:spAutoFit/>
          </a:bodyPr>
          <a:lstStyle/>
          <a:p>
            <a:r>
              <a:rPr lang="pt-PT" sz="2400" b="1" dirty="0" smtClean="0"/>
              <a:t>CODES framework  is installed at LIP to be used by the community.</a:t>
            </a:r>
          </a:p>
          <a:p>
            <a:r>
              <a:rPr lang="pt-PT" sz="2400" b="1" dirty="0" smtClean="0"/>
              <a:t>A  maintainance contract with ESA is foreseen.  </a:t>
            </a:r>
            <a:endParaRPr lang="pt-PT"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 presetClass="entr" presetSubtype="0" fill="hold" nodeType="withEffect">
                                  <p:stCondLst>
                                    <p:cond delay="100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4077072" cy="838200"/>
          </a:xfrm>
        </p:spPr>
        <p:txBody>
          <a:bodyPr/>
          <a:lstStyle/>
          <a:p>
            <a:r>
              <a:rPr lang="pt-PT" dirty="0" smtClean="0"/>
              <a:t>RADFET Calibration </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dirty="0"/>
          </a:p>
        </p:txBody>
      </p:sp>
      <p:pic>
        <p:nvPicPr>
          <p:cNvPr id="4" name="Picture 2"/>
          <p:cNvPicPr>
            <a:picLocks noChangeAspect="1" noChangeArrowheads="1"/>
          </p:cNvPicPr>
          <p:nvPr/>
        </p:nvPicPr>
        <p:blipFill>
          <a:blip r:embed="rId3" cstate="print"/>
          <a:srcRect/>
          <a:stretch>
            <a:fillRect/>
          </a:stretch>
        </p:blipFill>
        <p:spPr bwMode="auto">
          <a:xfrm>
            <a:off x="4211960" y="4077072"/>
            <a:ext cx="4709702" cy="2419324"/>
          </a:xfrm>
          <a:prstGeom prst="rect">
            <a:avLst/>
          </a:prstGeom>
          <a:noFill/>
          <a:effectLst/>
        </p:spPr>
      </p:pic>
      <p:grpSp>
        <p:nvGrpSpPr>
          <p:cNvPr id="5" name="Group 4"/>
          <p:cNvGrpSpPr/>
          <p:nvPr/>
        </p:nvGrpSpPr>
        <p:grpSpPr>
          <a:xfrm>
            <a:off x="5508104" y="908720"/>
            <a:ext cx="2970918" cy="1461542"/>
            <a:chOff x="6705600" y="5029200"/>
            <a:chExt cx="2970918" cy="1461542"/>
          </a:xfrm>
        </p:grpSpPr>
        <p:pic>
          <p:nvPicPr>
            <p:cNvPr id="6" name="Picture 1" descr="RADFET"/>
            <p:cNvPicPr>
              <a:picLocks noChangeAspect="1" noChangeArrowheads="1"/>
            </p:cNvPicPr>
            <p:nvPr/>
          </p:nvPicPr>
          <p:blipFill>
            <a:blip r:embed="rId4" cstate="print"/>
            <a:srcRect l="28153" t="22943" r="25100" b="29295"/>
            <a:stretch>
              <a:fillRect/>
            </a:stretch>
          </p:blipFill>
          <p:spPr bwMode="auto">
            <a:xfrm>
              <a:off x="7239000" y="5029200"/>
              <a:ext cx="1905000" cy="1461542"/>
            </a:xfrm>
            <a:prstGeom prst="rect">
              <a:avLst/>
            </a:prstGeom>
            <a:noFill/>
          </p:spPr>
        </p:pic>
        <p:sp>
          <p:nvSpPr>
            <p:cNvPr id="7" name="TextBox 6"/>
            <p:cNvSpPr txBox="1"/>
            <p:nvPr/>
          </p:nvSpPr>
          <p:spPr>
            <a:xfrm>
              <a:off x="6705600" y="5257800"/>
              <a:ext cx="532518" cy="369332"/>
            </a:xfrm>
            <a:prstGeom prst="rect">
              <a:avLst/>
            </a:prstGeom>
            <a:noFill/>
          </p:spPr>
          <p:txBody>
            <a:bodyPr wrap="none" rtlCol="0">
              <a:spAutoFit/>
            </a:bodyPr>
            <a:lstStyle/>
            <a:p>
              <a:r>
                <a:rPr lang="pt-PT" dirty="0" smtClean="0"/>
                <a:t>RF0</a:t>
              </a:r>
              <a:endParaRPr lang="pt-PT" dirty="0"/>
            </a:p>
          </p:txBody>
        </p:sp>
        <p:sp>
          <p:nvSpPr>
            <p:cNvPr id="8" name="TextBox 7"/>
            <p:cNvSpPr txBox="1"/>
            <p:nvPr/>
          </p:nvSpPr>
          <p:spPr>
            <a:xfrm>
              <a:off x="9144000" y="5867400"/>
              <a:ext cx="532518" cy="369332"/>
            </a:xfrm>
            <a:prstGeom prst="rect">
              <a:avLst/>
            </a:prstGeom>
            <a:noFill/>
          </p:spPr>
          <p:txBody>
            <a:bodyPr wrap="none" rtlCol="0">
              <a:spAutoFit/>
            </a:bodyPr>
            <a:lstStyle/>
            <a:p>
              <a:r>
                <a:rPr lang="pt-PT" dirty="0" smtClean="0"/>
                <a:t>RF3</a:t>
              </a:r>
              <a:endParaRPr lang="pt-PT" dirty="0"/>
            </a:p>
          </p:txBody>
        </p:sp>
        <p:sp>
          <p:nvSpPr>
            <p:cNvPr id="9" name="TextBox 8"/>
            <p:cNvSpPr txBox="1"/>
            <p:nvPr/>
          </p:nvSpPr>
          <p:spPr>
            <a:xfrm>
              <a:off x="9144000" y="5410200"/>
              <a:ext cx="532518" cy="369332"/>
            </a:xfrm>
            <a:prstGeom prst="rect">
              <a:avLst/>
            </a:prstGeom>
            <a:noFill/>
          </p:spPr>
          <p:txBody>
            <a:bodyPr wrap="none" rtlCol="0">
              <a:spAutoFit/>
            </a:bodyPr>
            <a:lstStyle/>
            <a:p>
              <a:r>
                <a:rPr lang="pt-PT" dirty="0" smtClean="0"/>
                <a:t>RF2</a:t>
              </a:r>
              <a:endParaRPr lang="pt-PT" dirty="0"/>
            </a:p>
          </p:txBody>
        </p:sp>
        <p:sp>
          <p:nvSpPr>
            <p:cNvPr id="10" name="TextBox 9"/>
            <p:cNvSpPr txBox="1"/>
            <p:nvPr/>
          </p:nvSpPr>
          <p:spPr>
            <a:xfrm>
              <a:off x="6705600" y="5867400"/>
              <a:ext cx="532518" cy="369332"/>
            </a:xfrm>
            <a:prstGeom prst="rect">
              <a:avLst/>
            </a:prstGeom>
            <a:noFill/>
          </p:spPr>
          <p:txBody>
            <a:bodyPr wrap="none" rtlCol="0">
              <a:spAutoFit/>
            </a:bodyPr>
            <a:lstStyle/>
            <a:p>
              <a:r>
                <a:rPr lang="pt-PT" dirty="0" smtClean="0"/>
                <a:t>RF1</a:t>
              </a:r>
              <a:endParaRPr lang="pt-PT" dirty="0"/>
            </a:p>
          </p:txBody>
        </p:sp>
      </p:grpSp>
      <p:grpSp>
        <p:nvGrpSpPr>
          <p:cNvPr id="11" name="Group 10"/>
          <p:cNvGrpSpPr>
            <a:grpSpLocks noChangeAspect="1"/>
          </p:cNvGrpSpPr>
          <p:nvPr/>
        </p:nvGrpSpPr>
        <p:grpSpPr>
          <a:xfrm>
            <a:off x="1120833" y="908720"/>
            <a:ext cx="3451167" cy="2305110"/>
            <a:chOff x="15731331" y="9867900"/>
            <a:chExt cx="3451167" cy="2305110"/>
          </a:xfrm>
        </p:grpSpPr>
        <p:grpSp>
          <p:nvGrpSpPr>
            <p:cNvPr id="12" name="Group 193"/>
            <p:cNvGrpSpPr/>
            <p:nvPr/>
          </p:nvGrpSpPr>
          <p:grpSpPr>
            <a:xfrm>
              <a:off x="15807531" y="9867900"/>
              <a:ext cx="3374967" cy="2305110"/>
              <a:chOff x="15807531" y="9867900"/>
              <a:chExt cx="3374967" cy="2305110"/>
            </a:xfrm>
          </p:grpSpPr>
          <p:pic>
            <p:nvPicPr>
              <p:cNvPr id="16" name="Picture 3"/>
              <p:cNvPicPr>
                <a:picLocks noChangeAspect="1" noChangeArrowheads="1"/>
              </p:cNvPicPr>
              <p:nvPr/>
            </p:nvPicPr>
            <p:blipFill>
              <a:blip r:embed="rId5" cstate="print"/>
              <a:srcRect/>
              <a:stretch>
                <a:fillRect/>
              </a:stretch>
            </p:blipFill>
            <p:spPr bwMode="auto">
              <a:xfrm>
                <a:off x="15807531" y="9867900"/>
                <a:ext cx="3374967" cy="2133600"/>
              </a:xfrm>
              <a:prstGeom prst="rect">
                <a:avLst/>
              </a:prstGeom>
              <a:noFill/>
              <a:ln w="9525">
                <a:noFill/>
                <a:miter lim="800000"/>
                <a:headEnd/>
                <a:tailEnd/>
              </a:ln>
            </p:spPr>
          </p:pic>
          <p:sp>
            <p:nvSpPr>
              <p:cNvPr id="17" name="TextBox 16"/>
              <p:cNvSpPr txBox="1"/>
              <p:nvPr/>
            </p:nvSpPr>
            <p:spPr>
              <a:xfrm>
                <a:off x="18017331" y="11772900"/>
                <a:ext cx="436338" cy="400110"/>
              </a:xfrm>
              <a:prstGeom prst="rect">
                <a:avLst/>
              </a:prstGeom>
              <a:noFill/>
            </p:spPr>
            <p:txBody>
              <a:bodyPr wrap="none" rtlCol="0">
                <a:spAutoFit/>
              </a:bodyPr>
              <a:lstStyle/>
              <a:p>
                <a:r>
                  <a:rPr lang="pt-PT" sz="2000" dirty="0" smtClean="0"/>
                  <a:t>V</a:t>
                </a:r>
                <a:r>
                  <a:rPr lang="pt-PT" sz="2000" baseline="-25000" dirty="0" smtClean="0"/>
                  <a:t>D</a:t>
                </a:r>
                <a:endParaRPr lang="pt-PT" sz="2000" dirty="0"/>
              </a:p>
            </p:txBody>
          </p:sp>
          <p:sp>
            <p:nvSpPr>
              <p:cNvPr id="18" name="TextBox 17"/>
              <p:cNvSpPr txBox="1"/>
              <p:nvPr/>
            </p:nvSpPr>
            <p:spPr>
              <a:xfrm>
                <a:off x="16264731" y="11753790"/>
                <a:ext cx="407612" cy="400110"/>
              </a:xfrm>
              <a:prstGeom prst="rect">
                <a:avLst/>
              </a:prstGeom>
              <a:noFill/>
            </p:spPr>
            <p:txBody>
              <a:bodyPr wrap="none" rtlCol="0">
                <a:spAutoFit/>
              </a:bodyPr>
              <a:lstStyle/>
              <a:p>
                <a:r>
                  <a:rPr lang="pt-PT" sz="2000" dirty="0" smtClean="0"/>
                  <a:t>V</a:t>
                </a:r>
                <a:r>
                  <a:rPr lang="pt-PT" sz="2000" baseline="-25000" dirty="0" smtClean="0"/>
                  <a:t>S</a:t>
                </a:r>
                <a:endParaRPr lang="pt-PT" sz="2000" dirty="0"/>
              </a:p>
            </p:txBody>
          </p:sp>
        </p:grpSp>
        <p:sp>
          <p:nvSpPr>
            <p:cNvPr id="13" name="TextBox 12"/>
            <p:cNvSpPr txBox="1"/>
            <p:nvPr/>
          </p:nvSpPr>
          <p:spPr>
            <a:xfrm>
              <a:off x="15731331" y="10401300"/>
              <a:ext cx="974819" cy="584775"/>
            </a:xfrm>
            <a:prstGeom prst="rect">
              <a:avLst/>
            </a:prstGeom>
            <a:noFill/>
          </p:spPr>
          <p:txBody>
            <a:bodyPr wrap="none" rtlCol="0">
              <a:spAutoFit/>
            </a:bodyPr>
            <a:lstStyle/>
            <a:p>
              <a:pPr algn="ctr"/>
              <a:r>
                <a:rPr lang="pt-PT" sz="1600" dirty="0" smtClean="0"/>
                <a:t>Interface </a:t>
              </a:r>
            </a:p>
            <a:p>
              <a:pPr algn="ctr"/>
              <a:r>
                <a:rPr lang="pt-PT" sz="1600" dirty="0" smtClean="0"/>
                <a:t>traps</a:t>
              </a:r>
            </a:p>
          </p:txBody>
        </p:sp>
        <p:cxnSp>
          <p:nvCxnSpPr>
            <p:cNvPr id="14" name="Straight Arrow Connector 13"/>
            <p:cNvCxnSpPr/>
            <p:nvPr/>
          </p:nvCxnSpPr>
          <p:spPr>
            <a:xfrm>
              <a:off x="16493331" y="10706100"/>
              <a:ext cx="838200" cy="5473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6676971" y="11010063"/>
              <a:ext cx="1372492" cy="523220"/>
            </a:xfrm>
            <a:prstGeom prst="rect">
              <a:avLst/>
            </a:prstGeom>
            <a:noFill/>
          </p:spPr>
          <p:txBody>
            <a:bodyPr wrap="none" rtlCol="0">
              <a:spAutoFit/>
            </a:bodyPr>
            <a:lstStyle/>
            <a:p>
              <a:r>
                <a:rPr lang="pt-PT" sz="2800" dirty="0" smtClean="0">
                  <a:solidFill>
                    <a:srgbClr val="FFFF00"/>
                  </a:solidFill>
                </a:rPr>
                <a:t>.............</a:t>
              </a:r>
              <a:endParaRPr lang="pt-PT" sz="2800" dirty="0">
                <a:solidFill>
                  <a:srgbClr val="FFFF00"/>
                </a:solidFill>
              </a:endParaRPr>
            </a:p>
          </p:txBody>
        </p:sp>
      </p:grpSp>
      <p:sp>
        <p:nvSpPr>
          <p:cNvPr id="3073" name="Rectangle 1"/>
          <p:cNvSpPr>
            <a:spLocks noChangeArrowheads="1"/>
          </p:cNvSpPr>
          <p:nvPr/>
        </p:nvSpPr>
        <p:spPr bwMode="auto">
          <a:xfrm>
            <a:off x="5436096" y="0"/>
            <a:ext cx="3707904" cy="4924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u="none" strike="noStrike" cap="none" normalizeH="0" baseline="0" dirty="0" smtClean="0">
                <a:ln>
                  <a:noFill/>
                </a:ln>
                <a:solidFill>
                  <a:srgbClr val="000000"/>
                </a:solidFill>
                <a:effectLst/>
                <a:latin typeface="+mj-lt"/>
                <a:ea typeface="Times New Roman" pitchFamily="18" charset="0"/>
                <a:cs typeface="Times New Roman" pitchFamily="18" charset="0"/>
              </a:rPr>
              <a:t>AEEF CTTB, P</a:t>
            </a:r>
            <a:r>
              <a:rPr kumimoji="0" lang="en-US" sz="1000" b="0" u="none" strike="noStrike" cap="none" normalizeH="0" baseline="0" dirty="0" smtClean="0">
                <a:ln>
                  <a:noFill/>
                </a:ln>
                <a:solidFill>
                  <a:srgbClr val="000000"/>
                </a:solidFill>
                <a:effectLst/>
                <a:latin typeface="+mj-lt"/>
                <a:ea typeface="Times New Roman" pitchFamily="18" charset="0"/>
                <a:cs typeface="Times New Roman" pitchFamily="18" charset="0"/>
              </a:rPr>
              <a:t>REPARATION OF </a:t>
            </a:r>
            <a:r>
              <a:rPr kumimoji="0" lang="en-US" sz="1600" b="0" u="none" strike="noStrike" cap="none" normalizeH="0" baseline="0" dirty="0" smtClean="0">
                <a:ln>
                  <a:noFill/>
                </a:ln>
                <a:solidFill>
                  <a:srgbClr val="000000"/>
                </a:solidFill>
                <a:effectLst/>
                <a:latin typeface="+mj-lt"/>
                <a:ea typeface="Times New Roman" pitchFamily="18" charset="0"/>
                <a:cs typeface="Times New Roman" pitchFamily="18" charset="0"/>
              </a:rPr>
              <a:t>I</a:t>
            </a:r>
            <a:r>
              <a:rPr kumimoji="0" lang="en-US" sz="1000" b="0" u="none" strike="noStrike" cap="none" normalizeH="0" baseline="0" dirty="0" smtClean="0">
                <a:ln>
                  <a:noFill/>
                </a:ln>
                <a:solidFill>
                  <a:srgbClr val="000000"/>
                </a:solidFill>
                <a:effectLst/>
                <a:latin typeface="+mj-lt"/>
                <a:ea typeface="Times New Roman" pitchFamily="18" charset="0"/>
                <a:cs typeface="Times New Roman" pitchFamily="18" charset="0"/>
              </a:rPr>
              <a:t>N</a:t>
            </a:r>
            <a:r>
              <a:rPr kumimoji="0" lang="en-US" sz="1600" b="0" u="none" strike="noStrike" cap="none" normalizeH="0" baseline="0" dirty="0" smtClean="0">
                <a:ln>
                  <a:noFill/>
                </a:ln>
                <a:solidFill>
                  <a:srgbClr val="000000"/>
                </a:solidFill>
                <a:effectLst/>
                <a:latin typeface="+mj-lt"/>
                <a:ea typeface="Times New Roman" pitchFamily="18" charset="0"/>
                <a:cs typeface="Times New Roman" pitchFamily="18" charset="0"/>
              </a:rPr>
              <a:t>-F</a:t>
            </a:r>
            <a:r>
              <a:rPr kumimoji="0" lang="en-US" sz="1000" b="0" u="none" strike="noStrike" cap="none" normalizeH="0" baseline="0" dirty="0" smtClean="0">
                <a:ln>
                  <a:noFill/>
                </a:ln>
                <a:solidFill>
                  <a:srgbClr val="000000"/>
                </a:solidFill>
                <a:effectLst/>
                <a:latin typeface="+mj-lt"/>
                <a:ea typeface="Times New Roman" pitchFamily="18" charset="0"/>
                <a:cs typeface="Times New Roman" pitchFamily="18" charset="0"/>
              </a:rPr>
              <a:t>LIGHT </a:t>
            </a:r>
            <a:r>
              <a:rPr kumimoji="0" lang="en-US" sz="1600" b="0" u="none" strike="noStrike" cap="none" normalizeH="0" baseline="0" dirty="0" smtClean="0">
                <a:ln>
                  <a:noFill/>
                </a:ln>
                <a:solidFill>
                  <a:srgbClr val="000000"/>
                </a:solidFill>
                <a:effectLst/>
                <a:latin typeface="+mj-lt"/>
                <a:ea typeface="Times New Roman" pitchFamily="18" charset="0"/>
                <a:cs typeface="Times New Roman" pitchFamily="18" charset="0"/>
              </a:rPr>
              <a:t>D</a:t>
            </a:r>
            <a:r>
              <a:rPr kumimoji="0" lang="en-US" sz="1000" b="0" u="none" strike="noStrike" cap="none" normalizeH="0" baseline="0" dirty="0" smtClean="0">
                <a:ln>
                  <a:noFill/>
                </a:ln>
                <a:solidFill>
                  <a:srgbClr val="000000"/>
                </a:solidFill>
                <a:effectLst/>
                <a:latin typeface="+mj-lt"/>
                <a:ea typeface="Times New Roman" pitchFamily="18" charset="0"/>
                <a:cs typeface="Times New Roman" pitchFamily="18" charset="0"/>
              </a:rPr>
              <a:t>ATA </a:t>
            </a:r>
            <a:r>
              <a:rPr kumimoji="0" lang="en-US" sz="1600" b="0" u="none" strike="noStrike" cap="none" normalizeH="0" baseline="0" dirty="0" smtClean="0">
                <a:ln>
                  <a:noFill/>
                </a:ln>
                <a:solidFill>
                  <a:srgbClr val="000000"/>
                </a:solidFill>
                <a:effectLst/>
                <a:latin typeface="+mj-lt"/>
                <a:ea typeface="Times New Roman" pitchFamily="18" charset="0"/>
                <a:cs typeface="Times New Roman" pitchFamily="18" charset="0"/>
              </a:rPr>
              <a:t>A</a:t>
            </a:r>
            <a:r>
              <a:rPr kumimoji="0" lang="en-US" sz="1000" b="0" u="none" strike="noStrike" cap="none" normalizeH="0" baseline="0" dirty="0" smtClean="0">
                <a:ln>
                  <a:noFill/>
                </a:ln>
                <a:solidFill>
                  <a:srgbClr val="000000"/>
                </a:solidFill>
                <a:effectLst/>
                <a:latin typeface="+mj-lt"/>
                <a:ea typeface="Times New Roman" pitchFamily="18" charset="0"/>
                <a:cs typeface="Times New Roman" pitchFamily="18" charset="0"/>
              </a:rPr>
              <a:t>NALYSIS</a:t>
            </a:r>
            <a:endParaRPr kumimoji="0" lang="pt-PT" sz="900" b="0" u="none" strike="noStrike" cap="none" normalizeH="0" baseline="0" dirty="0" smtClean="0">
              <a:ln>
                <a:noFill/>
              </a:ln>
              <a:solidFill>
                <a:schemeClr val="tx1"/>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000" b="0" u="none" strike="noStrike" cap="none" normalizeH="0" baseline="0" dirty="0" smtClean="0">
                <a:ln>
                  <a:noFill/>
                </a:ln>
                <a:solidFill>
                  <a:srgbClr val="000000"/>
                </a:solidFill>
                <a:effectLst/>
                <a:latin typeface="+mj-lt"/>
                <a:ea typeface="Times New Roman" pitchFamily="18" charset="0"/>
                <a:cs typeface="Times New Roman" pitchFamily="18" charset="0"/>
              </a:rPr>
              <a:t>ESA/ESTEC CONTRACT: AO/1-6403/10/NL/SFE EFACEC, EVOLEO, LIP</a:t>
            </a:r>
            <a:endParaRPr kumimoji="0" lang="it-IT" sz="1800" b="0" u="none" strike="noStrike" cap="none" normalizeH="0" baseline="0" dirty="0" smtClean="0">
              <a:ln>
                <a:noFill/>
              </a:ln>
              <a:solidFill>
                <a:schemeClr val="tx1"/>
              </a:solidFill>
              <a:effectLst/>
              <a:latin typeface="+mj-lt"/>
              <a:cs typeface="Arial" pitchFamily="34" charset="0"/>
            </a:endParaRPr>
          </a:p>
        </p:txBody>
      </p:sp>
      <p:sp>
        <p:nvSpPr>
          <p:cNvPr id="20" name="TextBox 19"/>
          <p:cNvSpPr txBox="1"/>
          <p:nvPr/>
        </p:nvSpPr>
        <p:spPr>
          <a:xfrm>
            <a:off x="755576" y="3162454"/>
            <a:ext cx="4308424" cy="338554"/>
          </a:xfrm>
          <a:prstGeom prst="rect">
            <a:avLst/>
          </a:prstGeom>
          <a:noFill/>
        </p:spPr>
        <p:txBody>
          <a:bodyPr wrap="none" rtlCol="0">
            <a:spAutoFit/>
          </a:bodyPr>
          <a:lstStyle/>
          <a:p>
            <a:r>
              <a:rPr lang="pt-PT" sz="1600" dirty="0" smtClean="0"/>
              <a:t>RADFET: Radiation sensitive Field Effect Transistor</a:t>
            </a:r>
            <a:endParaRPr lang="pt-PT" sz="1600" dirty="0"/>
          </a:p>
        </p:txBody>
      </p:sp>
      <p:sp>
        <p:nvSpPr>
          <p:cNvPr id="21" name="Rectangle 20"/>
          <p:cNvSpPr/>
          <p:nvPr/>
        </p:nvSpPr>
        <p:spPr>
          <a:xfrm>
            <a:off x="72008" y="4073004"/>
            <a:ext cx="4211960" cy="2585323"/>
          </a:xfrm>
          <a:prstGeom prst="rect">
            <a:avLst/>
          </a:prstGeom>
        </p:spPr>
        <p:txBody>
          <a:bodyPr wrap="square">
            <a:spAutoFit/>
          </a:bodyPr>
          <a:lstStyle/>
          <a:p>
            <a:endParaRPr lang="en-US" dirty="0" smtClean="0"/>
          </a:p>
          <a:p>
            <a:r>
              <a:rPr lang="en-US" dirty="0" smtClean="0"/>
              <a:t>Irradiation runs were performed  up to</a:t>
            </a:r>
          </a:p>
          <a:p>
            <a:r>
              <a:rPr lang="en-US" dirty="0" smtClean="0"/>
              <a:t>50 krad</a:t>
            </a:r>
            <a:r>
              <a:rPr lang="en-US" baseline="-25000" dirty="0" smtClean="0"/>
              <a:t>H2O</a:t>
            </a:r>
            <a:r>
              <a:rPr lang="en-US" dirty="0" smtClean="0"/>
              <a:t> ~45 krad</a:t>
            </a:r>
            <a:r>
              <a:rPr lang="en-US" baseline="-25000" dirty="0" smtClean="0"/>
              <a:t>SiO2 </a:t>
            </a:r>
            <a:r>
              <a:rPr lang="en-US" dirty="0" smtClean="0"/>
              <a:t>at:</a:t>
            </a:r>
          </a:p>
          <a:p>
            <a:endParaRPr lang="en-US" dirty="0" smtClean="0"/>
          </a:p>
          <a:p>
            <a:pPr lvl="1">
              <a:buFont typeface="Arial" pitchFamily="34" charset="0"/>
              <a:buChar char="•"/>
            </a:pPr>
            <a:r>
              <a:rPr lang="en-US" dirty="0" smtClean="0"/>
              <a:t> 	25°C , 60°C, and 80°C</a:t>
            </a:r>
          </a:p>
          <a:p>
            <a:pPr lvl="1">
              <a:buFont typeface="Arial" pitchFamily="34" charset="0"/>
              <a:buChar char="•"/>
            </a:pPr>
            <a:r>
              <a:rPr lang="en-US" dirty="0" smtClean="0"/>
              <a:t>	high and  low dose rates: </a:t>
            </a:r>
          </a:p>
          <a:p>
            <a:r>
              <a:rPr lang="en-US" dirty="0" smtClean="0"/>
              <a:t>	  </a:t>
            </a:r>
            <a:r>
              <a:rPr lang="pt-PT" dirty="0" smtClean="0"/>
              <a:t>5 krad</a:t>
            </a:r>
            <a:r>
              <a:rPr lang="pt-PT" baseline="-25000" dirty="0" smtClean="0"/>
              <a:t>H2O</a:t>
            </a:r>
            <a:r>
              <a:rPr lang="pt-PT" dirty="0" smtClean="0"/>
              <a:t>/h and 0.036 krad</a:t>
            </a:r>
            <a:r>
              <a:rPr lang="pt-PT" baseline="-25000" dirty="0" smtClean="0"/>
              <a:t>H2O</a:t>
            </a:r>
            <a:r>
              <a:rPr lang="pt-PT" dirty="0" smtClean="0"/>
              <a:t>/h</a:t>
            </a:r>
          </a:p>
          <a:p>
            <a:endParaRPr lang="pt-PT" dirty="0" smtClean="0"/>
          </a:p>
          <a:p>
            <a:r>
              <a:rPr lang="pt-PT" dirty="0" smtClean="0"/>
              <a:t>Followed by 276 and 211 day annealing</a:t>
            </a:r>
            <a:endParaRPr lang="en-US" dirty="0" smtClean="0"/>
          </a:p>
        </p:txBody>
      </p:sp>
      <p:sp>
        <p:nvSpPr>
          <p:cNvPr id="22" name="Rectangle 21"/>
          <p:cNvSpPr/>
          <p:nvPr/>
        </p:nvSpPr>
        <p:spPr>
          <a:xfrm>
            <a:off x="5652120" y="2348880"/>
            <a:ext cx="3086871" cy="830997"/>
          </a:xfrm>
          <a:prstGeom prst="rect">
            <a:avLst/>
          </a:prstGeom>
        </p:spPr>
        <p:txBody>
          <a:bodyPr wrap="none">
            <a:spAutoFit/>
          </a:bodyPr>
          <a:lstStyle/>
          <a:p>
            <a:r>
              <a:rPr lang="pt-PT" sz="1600" dirty="0" smtClean="0"/>
              <a:t>ESAPMOS4 RADFET package </a:t>
            </a:r>
          </a:p>
          <a:p>
            <a:r>
              <a:rPr lang="pt-PT" sz="1600" dirty="0" smtClean="0"/>
              <a:t> used in the ALPHASAT AEEEF CTTB</a:t>
            </a:r>
          </a:p>
          <a:p>
            <a:r>
              <a:rPr lang="pt-PT" sz="1600" dirty="0" smtClean="0"/>
              <a:t>(Component Technology Test Bed)</a:t>
            </a:r>
            <a:endParaRPr lang="pt-PT" sz="1600" dirty="0"/>
          </a:p>
        </p:txBody>
      </p:sp>
      <p:sp>
        <p:nvSpPr>
          <p:cNvPr id="23" name="TextBox 22"/>
          <p:cNvSpPr txBox="1"/>
          <p:nvPr/>
        </p:nvSpPr>
        <p:spPr>
          <a:xfrm>
            <a:off x="107504" y="3573016"/>
            <a:ext cx="8267071" cy="646331"/>
          </a:xfrm>
          <a:prstGeom prst="rect">
            <a:avLst/>
          </a:prstGeom>
          <a:noFill/>
        </p:spPr>
        <p:txBody>
          <a:bodyPr wrap="none" rtlCol="0">
            <a:spAutoFit/>
          </a:bodyPr>
          <a:lstStyle/>
          <a:p>
            <a:r>
              <a:rPr lang="en-US" b="1" dirty="0" smtClean="0"/>
              <a:t>A calibration test campaign of  18 RADFET dosimeter packages was conducted at the </a:t>
            </a:r>
          </a:p>
          <a:p>
            <a:r>
              <a:rPr lang="en-US" b="1" dirty="0" smtClean="0"/>
              <a:t>ESA/ESTEC  </a:t>
            </a:r>
            <a:r>
              <a:rPr lang="en-US" b="1" baseline="30000" dirty="0" smtClean="0"/>
              <a:t>60</a:t>
            </a:r>
            <a:r>
              <a:rPr lang="en-US" b="1" dirty="0" smtClean="0"/>
              <a:t>Co facility in 2011-2012.</a:t>
            </a:r>
          </a:p>
        </p:txBody>
      </p:sp>
      <p:sp>
        <p:nvSpPr>
          <p:cNvPr id="24" name="TextBox 23"/>
          <p:cNvSpPr txBox="1"/>
          <p:nvPr/>
        </p:nvSpPr>
        <p:spPr>
          <a:xfrm>
            <a:off x="4283968" y="6488668"/>
            <a:ext cx="3063852" cy="338554"/>
          </a:xfrm>
          <a:prstGeom prst="rect">
            <a:avLst/>
          </a:prstGeom>
          <a:noFill/>
        </p:spPr>
        <p:txBody>
          <a:bodyPr wrap="none" rtlCol="0">
            <a:spAutoFit/>
          </a:bodyPr>
          <a:lstStyle/>
          <a:p>
            <a:r>
              <a:rPr lang="pt-PT" sz="1600" dirty="0" smtClean="0"/>
              <a:t>Irradiation boards  produced at LIP</a:t>
            </a:r>
            <a:endParaRPr lang="pt-PT"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RADFET response model</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a:p>
        </p:txBody>
      </p:sp>
      <p:grpSp>
        <p:nvGrpSpPr>
          <p:cNvPr id="29" name="Group 28"/>
          <p:cNvGrpSpPr/>
          <p:nvPr/>
        </p:nvGrpSpPr>
        <p:grpSpPr>
          <a:xfrm>
            <a:off x="251520" y="2420888"/>
            <a:ext cx="3544322" cy="2443747"/>
            <a:chOff x="595630" y="1556792"/>
            <a:chExt cx="3544322" cy="2443747"/>
          </a:xfrm>
        </p:grpSpPr>
        <p:grpSp>
          <p:nvGrpSpPr>
            <p:cNvPr id="17" name="Group 16"/>
            <p:cNvGrpSpPr/>
            <p:nvPr/>
          </p:nvGrpSpPr>
          <p:grpSpPr>
            <a:xfrm>
              <a:off x="595630" y="1556792"/>
              <a:ext cx="3544322" cy="2443747"/>
              <a:chOff x="5039544" y="-310891"/>
              <a:chExt cx="3544322" cy="2443747"/>
            </a:xfrm>
          </p:grpSpPr>
          <p:pic>
            <p:nvPicPr>
              <p:cNvPr id="5" name="Picture 4" descr="Irr-HDR-RF0.png"/>
              <p:cNvPicPr>
                <a:picLocks noChangeAspect="1"/>
              </p:cNvPicPr>
              <p:nvPr/>
            </p:nvPicPr>
            <p:blipFill>
              <a:blip r:embed="rId4" cstate="print"/>
              <a:srcRect l="1642"/>
              <a:stretch>
                <a:fillRect/>
              </a:stretch>
            </p:blipFill>
            <p:spPr>
              <a:xfrm>
                <a:off x="5039544" y="-310891"/>
                <a:ext cx="3544322" cy="2443747"/>
              </a:xfrm>
              <a:prstGeom prst="rect">
                <a:avLst/>
              </a:prstGeom>
              <a:solidFill>
                <a:schemeClr val="bg1"/>
              </a:solidFill>
            </p:spPr>
          </p:pic>
          <p:sp>
            <p:nvSpPr>
              <p:cNvPr id="6" name="TextBox 5"/>
              <p:cNvSpPr txBox="1"/>
              <p:nvPr/>
            </p:nvSpPr>
            <p:spPr>
              <a:xfrm>
                <a:off x="6119664" y="913245"/>
                <a:ext cx="2215738" cy="954107"/>
              </a:xfrm>
              <a:prstGeom prst="rect">
                <a:avLst/>
              </a:prstGeom>
              <a:noFill/>
            </p:spPr>
            <p:txBody>
              <a:bodyPr wrap="square" rtlCol="0">
                <a:spAutoFit/>
              </a:bodyPr>
              <a:lstStyle/>
              <a:p>
                <a:pPr algn="ctr"/>
                <a:r>
                  <a:rPr lang="pt-PT" sz="1400" i="1" dirty="0" smtClean="0">
                    <a:sym typeface="Symbol"/>
                  </a:rPr>
                  <a:t></a:t>
                </a:r>
                <a:r>
                  <a:rPr lang="pt-PT" sz="1400" i="1" dirty="0" smtClean="0"/>
                  <a:t>V</a:t>
                </a:r>
                <a:r>
                  <a:rPr lang="pt-PT" sz="1400" i="1" baseline="-25000" dirty="0" smtClean="0"/>
                  <a:t>o </a:t>
                </a:r>
                <a:r>
                  <a:rPr lang="pt-PT" sz="1400" i="1" dirty="0" smtClean="0"/>
                  <a:t> = </a:t>
                </a:r>
                <a:r>
                  <a:rPr lang="pt-PT" sz="1400" dirty="0" smtClean="0"/>
                  <a:t>-0,7 </a:t>
                </a:r>
                <a:r>
                  <a:rPr lang="pt-PT" sz="1400" dirty="0" smtClean="0">
                    <a:solidFill>
                      <a:srgbClr val="000000"/>
                    </a:solidFill>
                    <a:ea typeface="Times New Roman"/>
                    <a:cs typeface="Times New Roman"/>
                    <a:sym typeface="Symbol"/>
                  </a:rPr>
                  <a:t> 0,2 V/</a:t>
                </a:r>
                <a:r>
                  <a:rPr lang="pt-PT" sz="1400" i="1" dirty="0" smtClean="0"/>
                  <a:t>krad</a:t>
                </a:r>
                <a:endParaRPr lang="pt-PT" sz="1400" dirty="0" smtClean="0">
                  <a:solidFill>
                    <a:srgbClr val="000000"/>
                  </a:solidFill>
                  <a:ea typeface="Times New Roman"/>
                  <a:cs typeface="Times New Roman"/>
                  <a:sym typeface="Symbol"/>
                </a:endParaRPr>
              </a:p>
              <a:p>
                <a:pPr algn="ctr"/>
                <a:r>
                  <a:rPr lang="pt-PT" sz="1400" i="1" dirty="0" smtClean="0"/>
                  <a:t>a </a:t>
                </a:r>
                <a:r>
                  <a:rPr lang="pt-PT" sz="1400" dirty="0" smtClean="0"/>
                  <a:t>= </a:t>
                </a:r>
                <a:r>
                  <a:rPr lang="pt-PT" sz="1400" dirty="0" smtClean="0">
                    <a:solidFill>
                      <a:srgbClr val="000000"/>
                    </a:solidFill>
                    <a:cs typeface="Times New Roman"/>
                    <a:sym typeface="Symbol"/>
                  </a:rPr>
                  <a:t>8,1 </a:t>
                </a:r>
                <a:r>
                  <a:rPr lang="pt-PT" sz="1400" dirty="0" smtClean="0">
                    <a:solidFill>
                      <a:srgbClr val="000000"/>
                    </a:solidFill>
                    <a:ea typeface="Times New Roman"/>
                    <a:cs typeface="Times New Roman"/>
                    <a:sym typeface="Symbol"/>
                  </a:rPr>
                  <a:t> 1,4 </a:t>
                </a:r>
                <a:r>
                  <a:rPr lang="pt-PT" sz="1400" i="1" dirty="0" smtClean="0"/>
                  <a:t>krad</a:t>
                </a:r>
                <a:endParaRPr lang="pt-PT" sz="1400" dirty="0" smtClean="0">
                  <a:solidFill>
                    <a:srgbClr val="000000"/>
                  </a:solidFill>
                  <a:ea typeface="Times New Roman"/>
                  <a:cs typeface="Times New Roman"/>
                  <a:sym typeface="Symbol"/>
                </a:endParaRPr>
              </a:p>
              <a:p>
                <a:pPr algn="ctr"/>
                <a:r>
                  <a:rPr lang="el-GR" sz="1400" dirty="0" smtClean="0">
                    <a:solidFill>
                      <a:srgbClr val="000000"/>
                    </a:solidFill>
                    <a:cs typeface="Times New Roman"/>
                    <a:sym typeface="Symbol"/>
                  </a:rPr>
                  <a:t>ν</a:t>
                </a:r>
                <a:r>
                  <a:rPr lang="pt-PT" sz="1400" dirty="0" smtClean="0">
                    <a:solidFill>
                      <a:srgbClr val="000000"/>
                    </a:solidFill>
                    <a:cs typeface="Times New Roman"/>
                    <a:sym typeface="Symbol"/>
                  </a:rPr>
                  <a:t> = 0,98 </a:t>
                </a:r>
                <a:r>
                  <a:rPr lang="pt-PT" sz="1400" dirty="0" smtClean="0">
                    <a:solidFill>
                      <a:srgbClr val="000000"/>
                    </a:solidFill>
                    <a:ea typeface="Times New Roman"/>
                    <a:cs typeface="Times New Roman"/>
                    <a:sym typeface="Symbol"/>
                  </a:rPr>
                  <a:t> 0,</a:t>
                </a:r>
                <a:r>
                  <a:rPr lang="pt-PT" sz="1400" dirty="0" smtClean="0">
                    <a:solidFill>
                      <a:srgbClr val="000000"/>
                    </a:solidFill>
                    <a:cs typeface="Times New Roman"/>
                    <a:sym typeface="Symbol"/>
                  </a:rPr>
                  <a:t>12</a:t>
                </a:r>
              </a:p>
              <a:p>
                <a:pPr algn="ctr"/>
                <a:r>
                  <a:rPr lang="pt-PT" sz="1400" i="1" dirty="0" smtClean="0">
                    <a:sym typeface="Symbol"/>
                  </a:rPr>
                  <a:t></a:t>
                </a:r>
                <a:r>
                  <a:rPr lang="pt-PT" sz="1400" i="1" dirty="0" smtClean="0"/>
                  <a:t>V</a:t>
                </a:r>
                <a:r>
                  <a:rPr lang="pt-PT" sz="1400" i="1" baseline="-25000" dirty="0" smtClean="0"/>
                  <a:t>i </a:t>
                </a:r>
                <a:r>
                  <a:rPr lang="pt-PT" sz="1400" i="1" dirty="0" smtClean="0"/>
                  <a:t>= </a:t>
                </a:r>
                <a:r>
                  <a:rPr lang="pt-PT" sz="1400" dirty="0" smtClean="0">
                    <a:solidFill>
                      <a:srgbClr val="000000"/>
                    </a:solidFill>
                    <a:cs typeface="Times New Roman"/>
                    <a:sym typeface="Symbol"/>
                  </a:rPr>
                  <a:t>0,075</a:t>
                </a:r>
                <a:r>
                  <a:rPr lang="pt-PT" sz="1400" dirty="0" smtClean="0">
                    <a:solidFill>
                      <a:srgbClr val="000000"/>
                    </a:solidFill>
                    <a:ea typeface="Times New Roman"/>
                    <a:cs typeface="Times New Roman"/>
                    <a:sym typeface="Symbol"/>
                  </a:rPr>
                  <a:t> 0,013 V/</a:t>
                </a:r>
                <a:r>
                  <a:rPr lang="pt-PT" sz="1400" i="1" dirty="0" smtClean="0"/>
                  <a:t>krad</a:t>
                </a:r>
                <a:endParaRPr lang="pt-PT" sz="1400" dirty="0"/>
              </a:p>
            </p:txBody>
          </p:sp>
        </p:grpSp>
        <p:sp>
          <p:nvSpPr>
            <p:cNvPr id="9" name="TextBox 8"/>
            <p:cNvSpPr txBox="1"/>
            <p:nvPr/>
          </p:nvSpPr>
          <p:spPr>
            <a:xfrm>
              <a:off x="1891775" y="1876762"/>
              <a:ext cx="1024041" cy="400110"/>
            </a:xfrm>
            <a:prstGeom prst="rect">
              <a:avLst/>
            </a:prstGeom>
            <a:noFill/>
          </p:spPr>
          <p:txBody>
            <a:bodyPr wrap="square" rtlCol="0">
              <a:spAutoFit/>
            </a:bodyPr>
            <a:lstStyle/>
            <a:p>
              <a:r>
                <a:rPr lang="pt-PT" sz="2000" b="1" dirty="0" smtClean="0"/>
                <a:t>HDR</a:t>
              </a:r>
              <a:endParaRPr lang="pt-PT" sz="2000" b="1" dirty="0"/>
            </a:p>
          </p:txBody>
        </p:sp>
      </p:grpSp>
      <p:grpSp>
        <p:nvGrpSpPr>
          <p:cNvPr id="28" name="Group 27"/>
          <p:cNvGrpSpPr/>
          <p:nvPr/>
        </p:nvGrpSpPr>
        <p:grpSpPr>
          <a:xfrm>
            <a:off x="4909449" y="2276872"/>
            <a:ext cx="3694999" cy="2505804"/>
            <a:chOff x="5076056" y="1556792"/>
            <a:chExt cx="3694999" cy="2505804"/>
          </a:xfrm>
        </p:grpSpPr>
        <p:grpSp>
          <p:nvGrpSpPr>
            <p:cNvPr id="7" name="Group 119"/>
            <p:cNvGrpSpPr/>
            <p:nvPr/>
          </p:nvGrpSpPr>
          <p:grpSpPr>
            <a:xfrm>
              <a:off x="5076056" y="1556792"/>
              <a:ext cx="3694999" cy="2505804"/>
              <a:chOff x="10861358" y="19989859"/>
              <a:chExt cx="3694999" cy="2505804"/>
            </a:xfrm>
          </p:grpSpPr>
          <p:pic>
            <p:nvPicPr>
              <p:cNvPr id="14" name="Picture 13" descr="Irr-LDR-RF0.png"/>
              <p:cNvPicPr>
                <a:picLocks noChangeAspect="1"/>
              </p:cNvPicPr>
              <p:nvPr/>
            </p:nvPicPr>
            <p:blipFill>
              <a:blip r:embed="rId5" cstate="print"/>
              <a:stretch>
                <a:fillRect/>
              </a:stretch>
            </p:blipFill>
            <p:spPr>
              <a:xfrm>
                <a:off x="10861358" y="19989859"/>
                <a:ext cx="3694999" cy="2505804"/>
              </a:xfrm>
              <a:prstGeom prst="rect">
                <a:avLst/>
              </a:prstGeom>
            </p:spPr>
          </p:pic>
          <p:sp>
            <p:nvSpPr>
              <p:cNvPr id="15" name="TextBox 14"/>
              <p:cNvSpPr txBox="1"/>
              <p:nvPr/>
            </p:nvSpPr>
            <p:spPr>
              <a:xfrm>
                <a:off x="12122006" y="21055503"/>
                <a:ext cx="2020888" cy="1169551"/>
              </a:xfrm>
              <a:prstGeom prst="rect">
                <a:avLst/>
              </a:prstGeom>
              <a:noFill/>
            </p:spPr>
            <p:txBody>
              <a:bodyPr wrap="square" rtlCol="0">
                <a:spAutoFit/>
              </a:bodyPr>
              <a:lstStyle/>
              <a:p>
                <a:pPr algn="ctr"/>
                <a:r>
                  <a:rPr lang="pt-PT" sz="1400" i="1" dirty="0" smtClean="0">
                    <a:sym typeface="Symbol"/>
                  </a:rPr>
                  <a:t>     0,37 </a:t>
                </a:r>
                <a:r>
                  <a:rPr lang="pt-PT" sz="1400" dirty="0" smtClean="0">
                    <a:solidFill>
                      <a:srgbClr val="000000"/>
                    </a:solidFill>
                    <a:ea typeface="Times New Roman"/>
                    <a:cs typeface="Times New Roman"/>
                    <a:sym typeface="Symbol"/>
                  </a:rPr>
                  <a:t> 0,02</a:t>
                </a:r>
                <a:r>
                  <a:rPr lang="pt-PT" sz="1400" i="1" dirty="0" smtClean="0">
                    <a:sym typeface="Symbol"/>
                  </a:rPr>
                  <a:t> (RT)</a:t>
                </a:r>
              </a:p>
              <a:p>
                <a:pPr algn="ctr"/>
                <a:r>
                  <a:rPr lang="pt-PT" sz="1400" i="1" dirty="0" smtClean="0">
                    <a:sym typeface="Symbol"/>
                  </a:rPr>
                  <a:t> pT = 0,26 </a:t>
                </a:r>
                <a:r>
                  <a:rPr lang="pt-PT" sz="1400" dirty="0" smtClean="0">
                    <a:solidFill>
                      <a:srgbClr val="000000"/>
                    </a:solidFill>
                    <a:ea typeface="Times New Roman"/>
                    <a:cs typeface="Times New Roman"/>
                    <a:sym typeface="Symbol"/>
                  </a:rPr>
                  <a:t> 0,01 </a:t>
                </a:r>
                <a:r>
                  <a:rPr lang="pt-PT" sz="1400" i="1" dirty="0" smtClean="0">
                    <a:sym typeface="Symbol"/>
                  </a:rPr>
                  <a:t>(60</a:t>
                </a:r>
                <a:r>
                  <a:rPr lang="pt-PT" sz="1400" i="1" baseline="30000" dirty="0" smtClean="0">
                    <a:sym typeface="Symbol"/>
                  </a:rPr>
                  <a:t>o</a:t>
                </a:r>
                <a:r>
                  <a:rPr lang="pt-PT" sz="1400" i="1" dirty="0" smtClean="0">
                    <a:sym typeface="Symbol"/>
                  </a:rPr>
                  <a:t>C )</a:t>
                </a:r>
                <a:endParaRPr lang="pt-PT" sz="1400" dirty="0" smtClean="0">
                  <a:solidFill>
                    <a:srgbClr val="000000"/>
                  </a:solidFill>
                  <a:ea typeface="Times New Roman"/>
                  <a:cs typeface="Times New Roman"/>
                  <a:sym typeface="Symbol"/>
                </a:endParaRPr>
              </a:p>
              <a:p>
                <a:pPr algn="ctr"/>
                <a:r>
                  <a:rPr lang="pt-PT" sz="1400" i="1" dirty="0" smtClean="0">
                    <a:sym typeface="Symbol"/>
                  </a:rPr>
                  <a:t>          0,16 </a:t>
                </a:r>
                <a:r>
                  <a:rPr lang="pt-PT" sz="1400" dirty="0" smtClean="0">
                    <a:solidFill>
                      <a:srgbClr val="000000"/>
                    </a:solidFill>
                    <a:ea typeface="Times New Roman"/>
                    <a:cs typeface="Times New Roman"/>
                    <a:sym typeface="Symbol"/>
                  </a:rPr>
                  <a:t> 0,01</a:t>
                </a:r>
                <a:r>
                  <a:rPr lang="pt-PT" sz="1400" i="1" dirty="0" smtClean="0">
                    <a:sym typeface="Symbol"/>
                  </a:rPr>
                  <a:t> (80</a:t>
                </a:r>
                <a:r>
                  <a:rPr lang="pt-PT" sz="1400" i="1" baseline="30000" dirty="0" smtClean="0">
                    <a:sym typeface="Symbol"/>
                  </a:rPr>
                  <a:t>o</a:t>
                </a:r>
                <a:r>
                  <a:rPr lang="pt-PT" sz="1400" i="1" dirty="0" smtClean="0">
                    <a:sym typeface="Symbol"/>
                  </a:rPr>
                  <a:t>C ) </a:t>
                </a:r>
              </a:p>
              <a:p>
                <a:pPr algn="ctr"/>
                <a:endParaRPr lang="pt-PT" sz="1400" i="1" dirty="0" smtClean="0">
                  <a:solidFill>
                    <a:srgbClr val="000000"/>
                  </a:solidFill>
                  <a:ea typeface="Times New Roman"/>
                  <a:cs typeface="Times New Roman"/>
                  <a:sym typeface="Symbol"/>
                </a:endParaRPr>
              </a:p>
              <a:p>
                <a:pPr algn="ctr"/>
                <a:r>
                  <a:rPr lang="pt-PT" sz="1400" i="1" dirty="0" smtClean="0">
                    <a:sym typeface="Symbol"/>
                  </a:rPr>
                  <a:t>K</a:t>
                </a:r>
                <a:r>
                  <a:rPr lang="pt-PT" sz="1400" i="1" baseline="-25000" dirty="0" smtClean="0">
                    <a:sym typeface="Symbol"/>
                  </a:rPr>
                  <a:t>oi</a:t>
                </a:r>
                <a:r>
                  <a:rPr lang="pt-PT" sz="1400" i="1" dirty="0" smtClean="0">
                    <a:sym typeface="Symbol"/>
                  </a:rPr>
                  <a:t> = 0,54 </a:t>
                </a:r>
                <a:r>
                  <a:rPr lang="pt-PT" sz="1400" dirty="0" smtClean="0">
                    <a:solidFill>
                      <a:srgbClr val="000000"/>
                    </a:solidFill>
                    <a:ea typeface="Times New Roman"/>
                    <a:cs typeface="Times New Roman"/>
                    <a:sym typeface="Symbol"/>
                  </a:rPr>
                  <a:t> 0,02</a:t>
                </a:r>
              </a:p>
            </p:txBody>
          </p:sp>
        </p:grpSp>
        <p:sp>
          <p:nvSpPr>
            <p:cNvPr id="10" name="TextBox 9"/>
            <p:cNvSpPr txBox="1"/>
            <p:nvPr/>
          </p:nvSpPr>
          <p:spPr>
            <a:xfrm>
              <a:off x="6444208" y="1948770"/>
              <a:ext cx="1168221" cy="400110"/>
            </a:xfrm>
            <a:prstGeom prst="rect">
              <a:avLst/>
            </a:prstGeom>
            <a:noFill/>
          </p:spPr>
          <p:txBody>
            <a:bodyPr wrap="square" rtlCol="0">
              <a:spAutoFit/>
            </a:bodyPr>
            <a:lstStyle/>
            <a:p>
              <a:r>
                <a:rPr lang="pt-PT" sz="2000" b="1" dirty="0" smtClean="0"/>
                <a:t>LDR</a:t>
              </a:r>
              <a:endParaRPr lang="pt-PT" sz="2000" b="1" dirty="0"/>
            </a:p>
          </p:txBody>
        </p:sp>
      </p:grpSp>
      <p:graphicFrame>
        <p:nvGraphicFramePr>
          <p:cNvPr id="1026" name="Object 2"/>
          <p:cNvGraphicFramePr>
            <a:graphicFrameLocks noChangeAspect="1"/>
          </p:cNvGraphicFramePr>
          <p:nvPr/>
        </p:nvGraphicFramePr>
        <p:xfrm>
          <a:off x="4355976" y="1874972"/>
          <a:ext cx="4596656" cy="617924"/>
        </p:xfrm>
        <a:graphic>
          <a:graphicData uri="http://schemas.openxmlformats.org/presentationml/2006/ole">
            <p:oleObj spid="_x0000_s1026" name="Equation" r:id="rId6" imgW="4178160" imgH="558720" progId="Equation.3">
              <p:embed/>
            </p:oleObj>
          </a:graphicData>
        </a:graphic>
      </p:graphicFrame>
      <p:grpSp>
        <p:nvGrpSpPr>
          <p:cNvPr id="30" name="Group 29"/>
          <p:cNvGrpSpPr/>
          <p:nvPr/>
        </p:nvGrpSpPr>
        <p:grpSpPr>
          <a:xfrm>
            <a:off x="1619672" y="4797152"/>
            <a:ext cx="6661720" cy="1562656"/>
            <a:chOff x="2267744" y="4653136"/>
            <a:chExt cx="6661720" cy="1562656"/>
          </a:xfrm>
        </p:grpSpPr>
        <p:pic>
          <p:nvPicPr>
            <p:cNvPr id="12" name="Picture 10" descr="Tdep-LDR0.png"/>
            <p:cNvPicPr>
              <a:picLocks noChangeAspect="1" noChangeArrowheads="1"/>
            </p:cNvPicPr>
            <p:nvPr/>
          </p:nvPicPr>
          <p:blipFill>
            <a:blip r:embed="rId7" cstate="print"/>
            <a:srcRect/>
            <a:stretch>
              <a:fillRect/>
            </a:stretch>
          </p:blipFill>
          <p:spPr bwMode="auto">
            <a:xfrm>
              <a:off x="5724129" y="4653136"/>
              <a:ext cx="2304255" cy="1562656"/>
            </a:xfrm>
            <a:prstGeom prst="rect">
              <a:avLst/>
            </a:prstGeom>
            <a:noFill/>
          </p:spPr>
        </p:pic>
        <p:sp>
          <p:nvSpPr>
            <p:cNvPr id="13" name="TextBox 12"/>
            <p:cNvSpPr txBox="1"/>
            <p:nvPr/>
          </p:nvSpPr>
          <p:spPr>
            <a:xfrm>
              <a:off x="6948264" y="4869160"/>
              <a:ext cx="1981200" cy="461665"/>
            </a:xfrm>
            <a:prstGeom prst="rect">
              <a:avLst/>
            </a:prstGeom>
            <a:solidFill>
              <a:schemeClr val="bg1"/>
            </a:solidFill>
          </p:spPr>
          <p:txBody>
            <a:bodyPr wrap="square" rtlCol="0">
              <a:spAutoFit/>
            </a:bodyPr>
            <a:lstStyle/>
            <a:p>
              <a:pPr algn="ctr"/>
              <a:r>
                <a:rPr lang="pt-PT" sz="1200" i="1" dirty="0" smtClean="0">
                  <a:sym typeface="Symbol"/>
                </a:rPr>
                <a:t>k0 = 0,70</a:t>
              </a:r>
              <a:r>
                <a:rPr lang="pt-PT" sz="1200" dirty="0" smtClean="0">
                  <a:solidFill>
                    <a:srgbClr val="000000"/>
                  </a:solidFill>
                  <a:ea typeface="Times New Roman"/>
                  <a:cs typeface="Times New Roman"/>
                  <a:sym typeface="Symbol"/>
                </a:rPr>
                <a:t> 0,05</a:t>
              </a:r>
            </a:p>
            <a:p>
              <a:pPr algn="ctr"/>
              <a:r>
                <a:rPr lang="pt-PT" sz="1200" i="1" dirty="0" smtClean="0">
                  <a:sym typeface="Symbol"/>
                </a:rPr>
                <a:t>  k1= (1,4 </a:t>
              </a:r>
              <a:r>
                <a:rPr lang="pt-PT" sz="1200" dirty="0" smtClean="0">
                  <a:solidFill>
                    <a:srgbClr val="000000"/>
                  </a:solidFill>
                  <a:ea typeface="Times New Roman"/>
                  <a:cs typeface="Times New Roman"/>
                  <a:sym typeface="Symbol"/>
                </a:rPr>
                <a:t> 0,2 ) x 10</a:t>
              </a:r>
              <a:r>
                <a:rPr lang="pt-PT" sz="1200" baseline="30000" dirty="0" smtClean="0">
                  <a:solidFill>
                    <a:srgbClr val="000000"/>
                  </a:solidFill>
                  <a:ea typeface="Times New Roman"/>
                  <a:cs typeface="Times New Roman"/>
                  <a:sym typeface="Symbol"/>
                </a:rPr>
                <a:t>4 </a:t>
              </a:r>
              <a:r>
                <a:rPr lang="pt-PT" sz="1200" dirty="0" smtClean="0">
                  <a:solidFill>
                    <a:srgbClr val="000000"/>
                  </a:solidFill>
                  <a:ea typeface="Times New Roman"/>
                  <a:cs typeface="Times New Roman"/>
                  <a:sym typeface="Symbol"/>
                </a:rPr>
                <a:t>K</a:t>
              </a:r>
              <a:r>
                <a:rPr lang="pt-PT" sz="1200" baseline="30000" dirty="0" smtClean="0">
                  <a:solidFill>
                    <a:srgbClr val="000000"/>
                  </a:solidFill>
                  <a:ea typeface="Times New Roman"/>
                  <a:cs typeface="Times New Roman"/>
                  <a:sym typeface="Symbol"/>
                </a:rPr>
                <a:t>-2</a:t>
              </a:r>
              <a:endParaRPr lang="pt-PT" sz="1200" i="1" dirty="0" smtClean="0">
                <a:sym typeface="Symbol"/>
              </a:endParaRPr>
            </a:p>
          </p:txBody>
        </p:sp>
        <p:graphicFrame>
          <p:nvGraphicFramePr>
            <p:cNvPr id="1027" name="Object 3"/>
            <p:cNvGraphicFramePr>
              <a:graphicFrameLocks noChangeAspect="1"/>
            </p:cNvGraphicFramePr>
            <p:nvPr/>
          </p:nvGraphicFramePr>
          <p:xfrm>
            <a:off x="2267744" y="5013176"/>
            <a:ext cx="3384376" cy="692132"/>
          </p:xfrm>
          <a:graphic>
            <a:graphicData uri="http://schemas.openxmlformats.org/presentationml/2006/ole">
              <p:oleObj spid="_x0000_s1027" name="Equation" r:id="rId8" imgW="2565400" imgH="508000" progId="Equation.3">
                <p:embed/>
              </p:oleObj>
            </a:graphicData>
          </a:graphic>
        </p:graphicFrame>
      </p:grpSp>
      <p:grpSp>
        <p:nvGrpSpPr>
          <p:cNvPr id="32" name="Group 31"/>
          <p:cNvGrpSpPr/>
          <p:nvPr/>
        </p:nvGrpSpPr>
        <p:grpSpPr>
          <a:xfrm>
            <a:off x="6876256" y="0"/>
            <a:ext cx="2123728" cy="1052736"/>
            <a:chOff x="6876256" y="0"/>
            <a:chExt cx="2123728" cy="1052736"/>
          </a:xfrm>
        </p:grpSpPr>
        <p:grpSp>
          <p:nvGrpSpPr>
            <p:cNvPr id="19" name="Group 18"/>
            <p:cNvGrpSpPr/>
            <p:nvPr/>
          </p:nvGrpSpPr>
          <p:grpSpPr>
            <a:xfrm>
              <a:off x="6876256" y="0"/>
              <a:ext cx="2123728" cy="1052736"/>
              <a:chOff x="6705600" y="5029200"/>
              <a:chExt cx="2970918" cy="1461542"/>
            </a:xfrm>
          </p:grpSpPr>
          <p:pic>
            <p:nvPicPr>
              <p:cNvPr id="20" name="Picture 1" descr="RADFET"/>
              <p:cNvPicPr>
                <a:picLocks noChangeAspect="1" noChangeArrowheads="1"/>
              </p:cNvPicPr>
              <p:nvPr/>
            </p:nvPicPr>
            <p:blipFill>
              <a:blip r:embed="rId9" cstate="print"/>
              <a:srcRect l="28153" t="22943" r="25100" b="29295"/>
              <a:stretch>
                <a:fillRect/>
              </a:stretch>
            </p:blipFill>
            <p:spPr bwMode="auto">
              <a:xfrm>
                <a:off x="7239000" y="5029200"/>
                <a:ext cx="1905000" cy="1461542"/>
              </a:xfrm>
              <a:prstGeom prst="rect">
                <a:avLst/>
              </a:prstGeom>
              <a:noFill/>
            </p:spPr>
          </p:pic>
          <p:sp>
            <p:nvSpPr>
              <p:cNvPr id="21" name="TextBox 20"/>
              <p:cNvSpPr txBox="1"/>
              <p:nvPr/>
            </p:nvSpPr>
            <p:spPr>
              <a:xfrm>
                <a:off x="6705600" y="5257800"/>
                <a:ext cx="532518" cy="369332"/>
              </a:xfrm>
              <a:prstGeom prst="rect">
                <a:avLst/>
              </a:prstGeom>
              <a:noFill/>
            </p:spPr>
            <p:txBody>
              <a:bodyPr wrap="none" rtlCol="0">
                <a:spAutoFit/>
              </a:bodyPr>
              <a:lstStyle/>
              <a:p>
                <a:r>
                  <a:rPr lang="pt-PT" dirty="0" smtClean="0"/>
                  <a:t>RF0</a:t>
                </a:r>
                <a:endParaRPr lang="pt-PT" dirty="0"/>
              </a:p>
            </p:txBody>
          </p:sp>
          <p:sp>
            <p:nvSpPr>
              <p:cNvPr id="22" name="TextBox 21"/>
              <p:cNvSpPr txBox="1"/>
              <p:nvPr/>
            </p:nvSpPr>
            <p:spPr>
              <a:xfrm>
                <a:off x="9144000" y="5867400"/>
                <a:ext cx="532518" cy="369332"/>
              </a:xfrm>
              <a:prstGeom prst="rect">
                <a:avLst/>
              </a:prstGeom>
              <a:noFill/>
            </p:spPr>
            <p:txBody>
              <a:bodyPr wrap="none" rtlCol="0">
                <a:spAutoFit/>
              </a:bodyPr>
              <a:lstStyle/>
              <a:p>
                <a:r>
                  <a:rPr lang="pt-PT" dirty="0" smtClean="0"/>
                  <a:t>RF3</a:t>
                </a:r>
                <a:endParaRPr lang="pt-PT" dirty="0"/>
              </a:p>
            </p:txBody>
          </p:sp>
          <p:sp>
            <p:nvSpPr>
              <p:cNvPr id="23" name="TextBox 22"/>
              <p:cNvSpPr txBox="1"/>
              <p:nvPr/>
            </p:nvSpPr>
            <p:spPr>
              <a:xfrm>
                <a:off x="9144000" y="5410200"/>
                <a:ext cx="532518" cy="369332"/>
              </a:xfrm>
              <a:prstGeom prst="rect">
                <a:avLst/>
              </a:prstGeom>
              <a:noFill/>
            </p:spPr>
            <p:txBody>
              <a:bodyPr wrap="none" rtlCol="0">
                <a:spAutoFit/>
              </a:bodyPr>
              <a:lstStyle/>
              <a:p>
                <a:r>
                  <a:rPr lang="pt-PT" dirty="0" smtClean="0"/>
                  <a:t>RF2</a:t>
                </a:r>
                <a:endParaRPr lang="pt-PT" dirty="0"/>
              </a:p>
            </p:txBody>
          </p:sp>
          <p:sp>
            <p:nvSpPr>
              <p:cNvPr id="24" name="TextBox 23"/>
              <p:cNvSpPr txBox="1"/>
              <p:nvPr/>
            </p:nvSpPr>
            <p:spPr>
              <a:xfrm>
                <a:off x="6705600" y="5867400"/>
                <a:ext cx="532518" cy="369332"/>
              </a:xfrm>
              <a:prstGeom prst="rect">
                <a:avLst/>
              </a:prstGeom>
              <a:noFill/>
            </p:spPr>
            <p:txBody>
              <a:bodyPr wrap="none" rtlCol="0">
                <a:spAutoFit/>
              </a:bodyPr>
              <a:lstStyle/>
              <a:p>
                <a:r>
                  <a:rPr lang="pt-PT" dirty="0" smtClean="0"/>
                  <a:t>RF1</a:t>
                </a:r>
                <a:endParaRPr lang="pt-PT" dirty="0"/>
              </a:p>
            </p:txBody>
          </p:sp>
        </p:grpSp>
        <p:sp>
          <p:nvSpPr>
            <p:cNvPr id="25" name="Oval 24"/>
            <p:cNvSpPr/>
            <p:nvPr/>
          </p:nvSpPr>
          <p:spPr>
            <a:xfrm>
              <a:off x="6876256" y="44624"/>
              <a:ext cx="1080120"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sp>
        <p:nvSpPr>
          <p:cNvPr id="26" name="TextBox 25"/>
          <p:cNvSpPr txBox="1"/>
          <p:nvPr/>
        </p:nvSpPr>
        <p:spPr>
          <a:xfrm>
            <a:off x="334794" y="1124744"/>
            <a:ext cx="8809206" cy="369332"/>
          </a:xfrm>
          <a:prstGeom prst="rect">
            <a:avLst/>
          </a:prstGeom>
          <a:noFill/>
        </p:spPr>
        <p:txBody>
          <a:bodyPr wrap="none" rtlCol="0">
            <a:spAutoFit/>
          </a:bodyPr>
          <a:lstStyle/>
          <a:p>
            <a:r>
              <a:rPr lang="pt-PT" b="1" dirty="0" smtClean="0"/>
              <a:t>ESAPMOS RADFETs display a dose rate and temperature  dependent </a:t>
            </a:r>
            <a:r>
              <a:rPr lang="pt-PT" b="1" dirty="0" smtClean="0">
                <a:sym typeface="Symbol"/>
              </a:rPr>
              <a:t></a:t>
            </a:r>
            <a:r>
              <a:rPr lang="pt-PT" b="1" dirty="0" smtClean="0"/>
              <a:t>V</a:t>
            </a:r>
            <a:r>
              <a:rPr lang="pt-PT" b="1" baseline="-25000" dirty="0" smtClean="0"/>
              <a:t>th </a:t>
            </a:r>
            <a:r>
              <a:rPr lang="pt-PT" b="1" dirty="0" smtClean="0"/>
              <a:t>vs Dose response.</a:t>
            </a:r>
            <a:endParaRPr lang="pt-PT" b="1" dirty="0"/>
          </a:p>
        </p:txBody>
      </p:sp>
      <p:sp>
        <p:nvSpPr>
          <p:cNvPr id="27" name="TextBox 26"/>
          <p:cNvSpPr txBox="1"/>
          <p:nvPr/>
        </p:nvSpPr>
        <p:spPr>
          <a:xfrm>
            <a:off x="0" y="6536377"/>
            <a:ext cx="9144000" cy="276999"/>
          </a:xfrm>
          <a:prstGeom prst="rect">
            <a:avLst/>
          </a:prstGeom>
          <a:noFill/>
        </p:spPr>
        <p:txBody>
          <a:bodyPr wrap="square" rtlCol="0">
            <a:spAutoFit/>
          </a:bodyPr>
          <a:lstStyle/>
          <a:p>
            <a:pPr algn="ctr"/>
            <a:r>
              <a:rPr lang="pt-PT" sz="1200" dirty="0" smtClean="0"/>
              <a:t>P. Gonçalves et al. “</a:t>
            </a:r>
            <a:r>
              <a:rPr lang="en-US" sz="1200" dirty="0" smtClean="0"/>
              <a:t>Modeling the response of the ESAPMOS4  </a:t>
            </a:r>
            <a:r>
              <a:rPr lang="pt-PT" sz="1200" dirty="0" smtClean="0"/>
              <a:t>RADFETs for the ALPHASAT  CTTB experiment “ accepted in IEEE TNS </a:t>
            </a:r>
            <a:endParaRPr lang="pt-PT" sz="1200" dirty="0"/>
          </a:p>
        </p:txBody>
      </p:sp>
      <p:graphicFrame>
        <p:nvGraphicFramePr>
          <p:cNvPr id="31" name="Object 9"/>
          <p:cNvGraphicFramePr>
            <a:graphicFrameLocks noChangeAspect="1"/>
          </p:cNvGraphicFramePr>
          <p:nvPr/>
        </p:nvGraphicFramePr>
        <p:xfrm>
          <a:off x="395536" y="1844824"/>
          <a:ext cx="3240360" cy="673516"/>
        </p:xfrm>
        <a:graphic>
          <a:graphicData uri="http://schemas.openxmlformats.org/presentationml/2006/ole">
            <p:oleObj spid="_x0000_s1028" name="Equation" r:id="rId10" imgW="2565360" imgH="533160" progId="Equation.3">
              <p:embed/>
            </p:oleObj>
          </a:graphicData>
        </a:graphic>
      </p:graphicFrame>
      <p:sp>
        <p:nvSpPr>
          <p:cNvPr id="34" name="TextBox 33"/>
          <p:cNvSpPr txBox="1"/>
          <p:nvPr/>
        </p:nvSpPr>
        <p:spPr>
          <a:xfrm>
            <a:off x="179512" y="6063679"/>
            <a:ext cx="2293898" cy="461665"/>
          </a:xfrm>
          <a:prstGeom prst="rect">
            <a:avLst/>
          </a:prstGeom>
          <a:noFill/>
        </p:spPr>
        <p:txBody>
          <a:bodyPr wrap="none" rtlCol="0">
            <a:spAutoFit/>
          </a:bodyPr>
          <a:lstStyle/>
          <a:p>
            <a:r>
              <a:rPr lang="pt-PT" sz="1200" dirty="0" smtClean="0"/>
              <a:t>Data presented at RADECS2012 </a:t>
            </a:r>
          </a:p>
          <a:p>
            <a:r>
              <a:rPr lang="pt-PT" sz="1200" dirty="0" smtClean="0"/>
              <a:t>Model presented at RADECS 2013</a:t>
            </a:r>
            <a:endParaRPr lang="pt-PT"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2014 and future</a:t>
            </a:r>
            <a:endParaRPr lang="pt-PT" dirty="0"/>
          </a:p>
        </p:txBody>
      </p:sp>
      <p:sp>
        <p:nvSpPr>
          <p:cNvPr id="4" name="Text Placeholder 3"/>
          <p:cNvSpPr>
            <a:spLocks noGrp="1"/>
          </p:cNvSpPr>
          <p:nvPr>
            <p:ph type="body" idx="1"/>
          </p:nvPr>
        </p:nvSpPr>
        <p:spPr/>
        <p:txBody>
          <a:bodyPr/>
          <a:lstStyle/>
          <a:p>
            <a:endParaRPr lang="pt-PT"/>
          </a:p>
        </p:txBody>
      </p:sp>
      <p:sp>
        <p:nvSpPr>
          <p:cNvPr id="3" name="Slide Number Placeholder 2"/>
          <p:cNvSpPr>
            <a:spLocks noGrp="1"/>
          </p:cNvSpPr>
          <p:nvPr>
            <p:ph type="sldNum" sz="quarter" idx="12"/>
          </p:nvPr>
        </p:nvSpPr>
        <p:spPr/>
        <p:txBody>
          <a:bodyPr/>
          <a:lstStyle/>
          <a:p>
            <a:fld id="{B6F15528-21DE-4FAA-801E-634DDDAF4B2B}"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dirty="0" smtClean="0"/>
              <a:t>The AEEF: </a:t>
            </a:r>
            <a:br>
              <a:rPr lang="pt-PT" dirty="0" smtClean="0"/>
            </a:br>
            <a:r>
              <a:rPr lang="pt-PT" dirty="0" smtClean="0"/>
              <a:t>AlphaSat Environment and Effects Facility</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8</a:t>
            </a:fld>
            <a:endParaRPr lang="en-US"/>
          </a:p>
        </p:txBody>
      </p:sp>
      <p:grpSp>
        <p:nvGrpSpPr>
          <p:cNvPr id="16" name="Group 15"/>
          <p:cNvGrpSpPr/>
          <p:nvPr/>
        </p:nvGrpSpPr>
        <p:grpSpPr>
          <a:xfrm>
            <a:off x="1691680" y="2564496"/>
            <a:ext cx="3777216" cy="3469126"/>
            <a:chOff x="1436448" y="1856750"/>
            <a:chExt cx="3777216" cy="3469126"/>
          </a:xfrm>
        </p:grpSpPr>
        <p:pic>
          <p:nvPicPr>
            <p:cNvPr id="5" name="Picture 4" descr="TDP8.jpg"/>
            <p:cNvPicPr>
              <a:picLocks noChangeAspect="1"/>
            </p:cNvPicPr>
            <p:nvPr/>
          </p:nvPicPr>
          <p:blipFill>
            <a:blip r:embed="rId4" cstate="print"/>
            <a:stretch>
              <a:fillRect/>
            </a:stretch>
          </p:blipFill>
          <p:spPr>
            <a:xfrm>
              <a:off x="1436448" y="1929166"/>
              <a:ext cx="3777216" cy="3396710"/>
            </a:xfrm>
            <a:prstGeom prst="rect">
              <a:avLst/>
            </a:prstGeom>
          </p:spPr>
        </p:pic>
        <p:sp>
          <p:nvSpPr>
            <p:cNvPr id="8" name="TextBox 7"/>
            <p:cNvSpPr txBox="1"/>
            <p:nvPr/>
          </p:nvSpPr>
          <p:spPr>
            <a:xfrm>
              <a:off x="2300544" y="3369326"/>
              <a:ext cx="831125" cy="461665"/>
            </a:xfrm>
            <a:prstGeom prst="rect">
              <a:avLst/>
            </a:prstGeom>
            <a:noFill/>
          </p:spPr>
          <p:txBody>
            <a:bodyPr wrap="none" rtlCol="0">
              <a:spAutoFit/>
            </a:bodyPr>
            <a:lstStyle/>
            <a:p>
              <a:r>
                <a:rPr lang="pt-PT" sz="2400" b="1" dirty="0" smtClean="0">
                  <a:solidFill>
                    <a:schemeClr val="bg1"/>
                  </a:solidFill>
                  <a:effectLst>
                    <a:outerShdw blurRad="38100" dist="38100" dir="2700000" algn="tl">
                      <a:srgbClr val="000000">
                        <a:alpha val="43137"/>
                      </a:srgbClr>
                    </a:outerShdw>
                  </a:effectLst>
                </a:rPr>
                <a:t>CTTB</a:t>
              </a:r>
              <a:endParaRPr lang="pt-PT" sz="2400" b="1" dirty="0">
                <a:solidFill>
                  <a:schemeClr val="bg1"/>
                </a:solidFill>
                <a:effectLst>
                  <a:outerShdw blurRad="38100" dist="38100" dir="2700000" algn="tl">
                    <a:srgbClr val="000000">
                      <a:alpha val="43137"/>
                    </a:srgbClr>
                  </a:outerShdw>
                </a:effectLst>
              </a:endParaRPr>
            </a:p>
          </p:txBody>
        </p:sp>
        <p:sp>
          <p:nvSpPr>
            <p:cNvPr id="9" name="Rectangle 8"/>
            <p:cNvSpPr/>
            <p:nvPr/>
          </p:nvSpPr>
          <p:spPr>
            <a:xfrm rot="1281468">
              <a:off x="2870555" y="1856750"/>
              <a:ext cx="2088232" cy="93610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TextBox 9"/>
            <p:cNvSpPr txBox="1"/>
            <p:nvPr/>
          </p:nvSpPr>
          <p:spPr>
            <a:xfrm>
              <a:off x="3579900" y="2259589"/>
              <a:ext cx="736868" cy="461665"/>
            </a:xfrm>
            <a:prstGeom prst="rect">
              <a:avLst/>
            </a:prstGeom>
            <a:noFill/>
          </p:spPr>
          <p:txBody>
            <a:bodyPr wrap="none" rtlCol="0">
              <a:spAutoFit/>
            </a:bodyPr>
            <a:lstStyle/>
            <a:p>
              <a:r>
                <a:rPr lang="pt-PT" sz="2400" b="1" dirty="0" smtClean="0">
                  <a:solidFill>
                    <a:schemeClr val="bg1"/>
                  </a:solidFill>
                  <a:effectLst>
                    <a:outerShdw blurRad="38100" dist="38100" dir="2700000" algn="tl">
                      <a:srgbClr val="000000">
                        <a:alpha val="43137"/>
                      </a:srgbClr>
                    </a:outerShdw>
                  </a:effectLst>
                </a:rPr>
                <a:t>MFS</a:t>
              </a:r>
              <a:endParaRPr lang="pt-PT" sz="2400" b="1" dirty="0">
                <a:solidFill>
                  <a:schemeClr val="bg1"/>
                </a:solidFill>
                <a:effectLst>
                  <a:outerShdw blurRad="38100" dist="38100" dir="2700000" algn="tl">
                    <a:srgbClr val="000000">
                      <a:alpha val="43137"/>
                    </a:srgbClr>
                  </a:outerShdw>
                </a:effectLst>
              </a:endParaRPr>
            </a:p>
          </p:txBody>
        </p:sp>
        <p:sp>
          <p:nvSpPr>
            <p:cNvPr id="7" name="Rectangle 6"/>
            <p:cNvSpPr/>
            <p:nvPr/>
          </p:nvSpPr>
          <p:spPr>
            <a:xfrm rot="1177012">
              <a:off x="1811693" y="2664346"/>
              <a:ext cx="2304256" cy="223224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pic>
        <p:nvPicPr>
          <p:cNvPr id="11" name="Picture 2"/>
          <p:cNvPicPr>
            <a:picLocks noChangeAspect="1" noChangeArrowheads="1"/>
          </p:cNvPicPr>
          <p:nvPr/>
        </p:nvPicPr>
        <p:blipFill>
          <a:blip r:embed="rId5" cstate="print"/>
          <a:srcRect/>
          <a:stretch>
            <a:fillRect/>
          </a:stretch>
        </p:blipFill>
        <p:spPr bwMode="auto">
          <a:xfrm>
            <a:off x="5868144" y="1239738"/>
            <a:ext cx="2991587" cy="4997574"/>
          </a:xfrm>
          <a:prstGeom prst="rect">
            <a:avLst/>
          </a:prstGeom>
          <a:noFill/>
          <a:ln w="9525">
            <a:noFill/>
            <a:miter lim="800000"/>
            <a:headEnd/>
            <a:tailEnd/>
          </a:ln>
        </p:spPr>
      </p:pic>
      <p:sp>
        <p:nvSpPr>
          <p:cNvPr id="12" name="Oval 11"/>
          <p:cNvSpPr/>
          <p:nvPr/>
        </p:nvSpPr>
        <p:spPr>
          <a:xfrm>
            <a:off x="7308304" y="2132856"/>
            <a:ext cx="504056" cy="57606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cxnSp>
        <p:nvCxnSpPr>
          <p:cNvPr id="14" name="Straight Arrow Connector 13"/>
          <p:cNvCxnSpPr>
            <a:endCxn id="12" idx="2"/>
          </p:cNvCxnSpPr>
          <p:nvPr/>
        </p:nvCxnSpPr>
        <p:spPr>
          <a:xfrm flipV="1">
            <a:off x="5220072" y="2420888"/>
            <a:ext cx="2088232" cy="576064"/>
          </a:xfrm>
          <a:prstGeom prst="straightConnector1">
            <a:avLst/>
          </a:prstGeom>
          <a:ln w="38100">
            <a:solidFill>
              <a:srgbClr val="C00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380312" y="879103"/>
            <a:ext cx="1447832" cy="461665"/>
          </a:xfrm>
          <a:prstGeom prst="rect">
            <a:avLst/>
          </a:prstGeom>
          <a:noFill/>
        </p:spPr>
        <p:txBody>
          <a:bodyPr wrap="none" rtlCol="0">
            <a:spAutoFit/>
          </a:bodyPr>
          <a:lstStyle/>
          <a:p>
            <a:r>
              <a:rPr lang="pt-PT" sz="2400" b="1" dirty="0" smtClean="0">
                <a:solidFill>
                  <a:schemeClr val="bg1"/>
                </a:solidFill>
              </a:rPr>
              <a:t>AlphaBUS</a:t>
            </a:r>
            <a:endParaRPr lang="pt-PT" sz="2400" b="1" dirty="0">
              <a:solidFill>
                <a:schemeClr val="bg1"/>
              </a:solidFill>
            </a:endParaRPr>
          </a:p>
        </p:txBody>
      </p:sp>
      <p:sp>
        <p:nvSpPr>
          <p:cNvPr id="18" name="TextBox 17"/>
          <p:cNvSpPr txBox="1"/>
          <p:nvPr/>
        </p:nvSpPr>
        <p:spPr>
          <a:xfrm>
            <a:off x="467544" y="1196752"/>
            <a:ext cx="5100499" cy="707886"/>
          </a:xfrm>
          <a:prstGeom prst="rect">
            <a:avLst/>
          </a:prstGeom>
          <a:noFill/>
        </p:spPr>
        <p:txBody>
          <a:bodyPr wrap="none" rtlCol="0">
            <a:spAutoFit/>
          </a:bodyPr>
          <a:lstStyle/>
          <a:p>
            <a:r>
              <a:rPr lang="pt-PT" sz="2000" dirty="0" smtClean="0">
                <a:solidFill>
                  <a:schemeClr val="bg1"/>
                </a:solidFill>
              </a:rPr>
              <a:t>The AlphaSat was launched to GEO in July 2013</a:t>
            </a:r>
          </a:p>
          <a:p>
            <a:r>
              <a:rPr lang="pt-PT" sz="2000" dirty="0" smtClean="0">
                <a:solidFill>
                  <a:schemeClr val="bg1"/>
                </a:solidFill>
              </a:rPr>
              <a:t>carrying the AEEF (TDP8).</a:t>
            </a:r>
            <a:endParaRPr lang="pt-PT" sz="2000" dirty="0">
              <a:solidFill>
                <a:schemeClr val="bg1"/>
              </a:solidFill>
            </a:endParaRPr>
          </a:p>
        </p:txBody>
      </p:sp>
      <p:pic>
        <p:nvPicPr>
          <p:cNvPr id="146434" name="Picture 2"/>
          <p:cNvPicPr>
            <a:picLocks noChangeAspect="1" noChangeArrowheads="1"/>
          </p:cNvPicPr>
          <p:nvPr/>
        </p:nvPicPr>
        <p:blipFill>
          <a:blip r:embed="rId6" cstate="print"/>
          <a:srcRect/>
          <a:stretch>
            <a:fillRect/>
          </a:stretch>
        </p:blipFill>
        <p:spPr bwMode="auto">
          <a:xfrm>
            <a:off x="1835695" y="5661248"/>
            <a:ext cx="1539605" cy="357263"/>
          </a:xfrm>
          <a:prstGeom prst="rect">
            <a:avLst/>
          </a:prstGeom>
          <a:noFill/>
          <a:ln w="9525">
            <a:noFill/>
            <a:miter lim="800000"/>
            <a:headEnd/>
            <a:tailEnd/>
          </a:ln>
        </p:spPr>
      </p:pic>
      <p:sp>
        <p:nvSpPr>
          <p:cNvPr id="20" name="TextBox 19"/>
          <p:cNvSpPr txBox="1"/>
          <p:nvPr/>
        </p:nvSpPr>
        <p:spPr>
          <a:xfrm>
            <a:off x="755576" y="6237312"/>
            <a:ext cx="5130122" cy="461665"/>
          </a:xfrm>
          <a:prstGeom prst="rect">
            <a:avLst/>
          </a:prstGeom>
          <a:noFill/>
        </p:spPr>
        <p:txBody>
          <a:bodyPr wrap="none" rtlCol="0">
            <a:spAutoFit/>
          </a:bodyPr>
          <a:lstStyle/>
          <a:p>
            <a:r>
              <a:rPr lang="pt-PT" sz="2400" b="1" dirty="0" smtClean="0">
                <a:solidFill>
                  <a:schemeClr val="bg1"/>
                </a:solidFill>
                <a:effectLst>
                  <a:outerShdw blurRad="38100" dist="38100" dir="2700000" algn="tl">
                    <a:srgbClr val="000000">
                      <a:alpha val="43137"/>
                    </a:srgbClr>
                  </a:outerShdw>
                </a:effectLst>
              </a:rPr>
              <a:t>CTTB: Component Technology Test Bed</a:t>
            </a:r>
            <a:endParaRPr lang="pt-PT"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6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3140968" cy="838200"/>
          </a:xfrm>
        </p:spPr>
        <p:txBody>
          <a:bodyPr>
            <a:normAutofit fontScale="90000"/>
          </a:bodyPr>
          <a:lstStyle/>
          <a:p>
            <a:r>
              <a:rPr lang="pt-PT" dirty="0" smtClean="0"/>
              <a:t>MFS Data Analysis</a:t>
            </a:r>
            <a:endParaRPr lang="pt-PT"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9</a:t>
            </a:fld>
            <a:endParaRPr lang="en-US"/>
          </a:p>
        </p:txBody>
      </p:sp>
      <p:sp>
        <p:nvSpPr>
          <p:cNvPr id="6" name="Rectangle 1"/>
          <p:cNvSpPr>
            <a:spLocks noChangeArrowheads="1"/>
          </p:cNvSpPr>
          <p:nvPr/>
        </p:nvSpPr>
        <p:spPr bwMode="auto">
          <a:xfrm>
            <a:off x="4298791" y="4"/>
            <a:ext cx="4881721"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 fontAlgn="base">
              <a:spcBef>
                <a:spcPct val="0"/>
              </a:spcBef>
              <a:spcAft>
                <a:spcPct val="0"/>
              </a:spcAft>
            </a:pPr>
            <a:r>
              <a:rPr lang="en-GB" sz="1600" b="1" cap="small" dirty="0" smtClean="0">
                <a:solidFill>
                  <a:schemeClr val="bg1"/>
                </a:solidFill>
                <a:latin typeface="+mj-lt"/>
                <a:ea typeface="Times New Roman" pitchFamily="18" charset="0"/>
                <a:cs typeface="Times New Roman" pitchFamily="18" charset="0"/>
              </a:rPr>
              <a:t>AlphaSat TDP-8 MFS Particle Spectrometer Data Analysis</a:t>
            </a:r>
            <a:endParaRPr lang="pt-PT" sz="1600" b="1" cap="small" dirty="0" smtClean="0">
              <a:solidFill>
                <a:schemeClr val="bg1"/>
              </a:solidFill>
              <a:latin typeface="+mj-lt"/>
              <a:ea typeface="Times New Roman" pitchFamily="18" charset="0"/>
              <a:cs typeface="Times New Roman" pitchFamily="18" charset="0"/>
            </a:endParaRPr>
          </a:p>
          <a:p>
            <a:pPr lvl="0" algn="r" eaLnBrk="0" fontAlgn="base" hangingPunct="0">
              <a:spcBef>
                <a:spcPct val="0"/>
              </a:spcBef>
              <a:spcAft>
                <a:spcPct val="0"/>
              </a:spcAft>
            </a:pPr>
            <a:r>
              <a:rPr kumimoji="0" lang="it-IT" sz="1000" b="0" u="none" strike="noStrike" cap="none" normalizeH="0" baseline="0" dirty="0" smtClean="0">
                <a:ln>
                  <a:noFill/>
                </a:ln>
                <a:solidFill>
                  <a:schemeClr val="bg1"/>
                </a:solidFill>
                <a:effectLst/>
                <a:latin typeface="+mj-lt"/>
                <a:ea typeface="Times New Roman" pitchFamily="18" charset="0"/>
                <a:cs typeface="Times New Roman" pitchFamily="18" charset="0"/>
              </a:rPr>
              <a:t>ESA/ESTEC CONTRACT</a:t>
            </a:r>
            <a:r>
              <a:rPr lang="it-IT" sz="1000" dirty="0" smtClean="0">
                <a:solidFill>
                  <a:schemeClr val="bg1"/>
                </a:solidFill>
                <a:latin typeface="+mj-lt"/>
                <a:ea typeface="Times New Roman" pitchFamily="18" charset="0"/>
                <a:cs typeface="Times New Roman" pitchFamily="18" charset="0"/>
              </a:rPr>
              <a:t> </a:t>
            </a:r>
            <a:r>
              <a:rPr lang="en-GB" sz="1000" dirty="0" smtClean="0">
                <a:solidFill>
                  <a:schemeClr val="bg1"/>
                </a:solidFill>
              </a:rPr>
              <a:t>3-14025/13/NL/AK </a:t>
            </a:r>
            <a:r>
              <a:rPr kumimoji="0" lang="it-IT" sz="1000" b="0" u="none" strike="noStrike" cap="none" normalizeH="0" dirty="0" smtClean="0">
                <a:ln>
                  <a:noFill/>
                </a:ln>
                <a:solidFill>
                  <a:schemeClr val="bg1"/>
                </a:solidFill>
                <a:effectLst/>
                <a:latin typeface="+mj-lt"/>
                <a:ea typeface="Times New Roman" pitchFamily="18" charset="0"/>
                <a:cs typeface="Times New Roman" pitchFamily="18" charset="0"/>
              </a:rPr>
              <a:t>with E</a:t>
            </a:r>
            <a:r>
              <a:rPr kumimoji="0" lang="it-IT" sz="1000" b="0" u="none" strike="noStrike" cap="none" normalizeH="0" baseline="0" dirty="0" smtClean="0">
                <a:ln>
                  <a:noFill/>
                </a:ln>
                <a:solidFill>
                  <a:schemeClr val="bg1"/>
                </a:solidFill>
                <a:effectLst/>
                <a:latin typeface="+mj-lt"/>
                <a:ea typeface="Times New Roman" pitchFamily="18" charset="0"/>
                <a:cs typeface="Times New Roman" pitchFamily="18" charset="0"/>
              </a:rPr>
              <a:t>FACEC</a:t>
            </a:r>
            <a:r>
              <a:rPr kumimoji="0" lang="it-IT" sz="1000" b="0" u="none" strike="noStrike" cap="none" normalizeH="0" dirty="0" smtClean="0">
                <a:ln>
                  <a:noFill/>
                </a:ln>
                <a:solidFill>
                  <a:schemeClr val="bg1"/>
                </a:solidFill>
                <a:effectLst/>
                <a:latin typeface="+mj-lt"/>
                <a:ea typeface="Times New Roman" pitchFamily="18" charset="0"/>
                <a:cs typeface="Times New Roman" pitchFamily="18" charset="0"/>
              </a:rPr>
              <a:t> and LIP </a:t>
            </a:r>
            <a:endParaRPr kumimoji="0" lang="it-IT" sz="1800" b="0" u="none" strike="noStrike" cap="none" normalizeH="0" baseline="0" dirty="0" smtClean="0">
              <a:ln>
                <a:noFill/>
              </a:ln>
              <a:solidFill>
                <a:schemeClr val="bg1"/>
              </a:solidFill>
              <a:effectLst/>
              <a:latin typeface="+mj-lt"/>
              <a:cs typeface="Arial" pitchFamily="34" charset="0"/>
            </a:endParaRPr>
          </a:p>
        </p:txBody>
      </p:sp>
      <p:sp>
        <p:nvSpPr>
          <p:cNvPr id="7" name="TextBox 6"/>
          <p:cNvSpPr txBox="1"/>
          <p:nvPr/>
        </p:nvSpPr>
        <p:spPr>
          <a:xfrm>
            <a:off x="179512" y="1115452"/>
            <a:ext cx="5722529" cy="830997"/>
          </a:xfrm>
          <a:prstGeom prst="rect">
            <a:avLst/>
          </a:prstGeom>
          <a:noFill/>
        </p:spPr>
        <p:txBody>
          <a:bodyPr wrap="none" rtlCol="0">
            <a:spAutoFit/>
          </a:bodyPr>
          <a:lstStyle/>
          <a:p>
            <a:r>
              <a:rPr lang="pt-PT" sz="2400" b="1" dirty="0" smtClean="0">
                <a:solidFill>
                  <a:schemeClr val="bg1"/>
                </a:solidFill>
              </a:rPr>
              <a:t>MFS: Multifunctional Particle Spectrometer</a:t>
            </a:r>
          </a:p>
          <a:p>
            <a:r>
              <a:rPr lang="pt-PT" sz="2400" b="1" dirty="0" smtClean="0">
                <a:solidFill>
                  <a:schemeClr val="bg1"/>
                </a:solidFill>
              </a:rPr>
              <a:t>Now flying in GEO! </a:t>
            </a:r>
            <a:endParaRPr lang="pt-PT" sz="2400" b="1" dirty="0">
              <a:solidFill>
                <a:schemeClr val="bg1"/>
              </a:solidFill>
            </a:endParaRPr>
          </a:p>
        </p:txBody>
      </p:sp>
      <p:pic>
        <p:nvPicPr>
          <p:cNvPr id="8" name="Picture 2"/>
          <p:cNvPicPr>
            <a:picLocks noChangeAspect="1" noChangeArrowheads="1"/>
          </p:cNvPicPr>
          <p:nvPr/>
        </p:nvPicPr>
        <p:blipFill>
          <a:blip r:embed="rId3" cstate="print"/>
          <a:srcRect/>
          <a:stretch>
            <a:fillRect/>
          </a:stretch>
        </p:blipFill>
        <p:spPr bwMode="auto">
          <a:xfrm>
            <a:off x="154492" y="2060848"/>
            <a:ext cx="8835016" cy="4208165"/>
          </a:xfrm>
          <a:prstGeom prst="rect">
            <a:avLst/>
          </a:prstGeom>
          <a:noFill/>
          <a:ln w="9525">
            <a:noFill/>
            <a:miter lim="800000"/>
            <a:headEnd/>
            <a:tailEnd/>
          </a:ln>
        </p:spPr>
      </p:pic>
      <p:pic>
        <p:nvPicPr>
          <p:cNvPr id="9" name="Picture 2"/>
          <p:cNvPicPr>
            <a:picLocks noChangeAspect="1" noChangeArrowheads="1"/>
          </p:cNvPicPr>
          <p:nvPr/>
        </p:nvPicPr>
        <p:blipFill>
          <a:blip r:embed="rId4" cstate="print"/>
          <a:srcRect/>
          <a:stretch>
            <a:fillRect/>
          </a:stretch>
        </p:blipFill>
        <p:spPr bwMode="auto">
          <a:xfrm>
            <a:off x="179512" y="2348880"/>
            <a:ext cx="2614797" cy="3672408"/>
          </a:xfrm>
          <a:prstGeom prst="rect">
            <a:avLst/>
          </a:prstGeom>
          <a:noFill/>
          <a:ln w="9525">
            <a:noFill/>
            <a:miter lim="800000"/>
            <a:headEnd/>
            <a:tailEnd/>
          </a:ln>
        </p:spPr>
      </p:pic>
      <p:pic>
        <p:nvPicPr>
          <p:cNvPr id="5123" name="Picture 3"/>
          <p:cNvPicPr>
            <a:picLocks noChangeAspect="1" noChangeArrowheads="1"/>
          </p:cNvPicPr>
          <p:nvPr/>
        </p:nvPicPr>
        <p:blipFill>
          <a:blip r:embed="rId5" cstate="print"/>
          <a:srcRect/>
          <a:stretch>
            <a:fillRect/>
          </a:stretch>
        </p:blipFill>
        <p:spPr bwMode="auto">
          <a:xfrm>
            <a:off x="2555776" y="2002460"/>
            <a:ext cx="7015801" cy="42348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A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SPACE</Template>
  <TotalTime>374</TotalTime>
  <Words>1067</Words>
  <Application>Microsoft Office PowerPoint</Application>
  <PresentationFormat>On-screen Show (4:3)</PresentationFormat>
  <Paragraphs>280</Paragraphs>
  <Slides>19</Slides>
  <Notes>19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2" baseType="lpstr">
      <vt:lpstr>SPACE</vt:lpstr>
      <vt:lpstr>Custom Design</vt:lpstr>
      <vt:lpstr>Equation</vt:lpstr>
      <vt:lpstr>Space Radiation Environment &amp; Effects</vt:lpstr>
      <vt:lpstr>Space Radiation Environment &amp; Effects </vt:lpstr>
      <vt:lpstr>2013 Activities</vt:lpstr>
      <vt:lpstr>CODES</vt:lpstr>
      <vt:lpstr>RADFET Calibration </vt:lpstr>
      <vt:lpstr>RADFET response model</vt:lpstr>
      <vt:lpstr>2014 and future</vt:lpstr>
      <vt:lpstr>The AEEF:  AlphaSat Environment and Effects Facility</vt:lpstr>
      <vt:lpstr>MFS Data Analysis</vt:lpstr>
      <vt:lpstr>MFS data analysis</vt:lpstr>
      <vt:lpstr>JUICE The Jupiter Icy Moons Explorer</vt:lpstr>
      <vt:lpstr>Jovian System Energetic Particle Environment</vt:lpstr>
      <vt:lpstr>ECo-60</vt:lpstr>
      <vt:lpstr>Slide 14</vt:lpstr>
      <vt:lpstr> RADEM – a Radiation Monitor for the Jovian System </vt:lpstr>
      <vt:lpstr> RADEM Phase A and B1   Preliminary Analysis and Definition ( PSI &amp; RUAG)  Complete </vt:lpstr>
      <vt:lpstr>Electron Directionality Detector</vt:lpstr>
      <vt:lpstr>DD integration in RADEM</vt:lpstr>
      <vt:lpstr>Outlook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Space Radiation Environment &amp; Effects</dc:title>
  <dc:creator>Patrícia Gonçalves</dc:creator>
  <cp:lastModifiedBy>Patrícia Gonçalves</cp:lastModifiedBy>
  <cp:revision>51</cp:revision>
  <dcterms:created xsi:type="dcterms:W3CDTF">2014-03-20T15:55:41Z</dcterms:created>
  <dcterms:modified xsi:type="dcterms:W3CDTF">2014-03-22T16:02:21Z</dcterms:modified>
</cp:coreProperties>
</file>