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426" r:id="rId2"/>
    <p:sldId id="524" r:id="rId3"/>
    <p:sldId id="522" r:id="rId4"/>
    <p:sldId id="523" r:id="rId5"/>
    <p:sldId id="488" r:id="rId6"/>
    <p:sldId id="490" r:id="rId7"/>
    <p:sldId id="491" r:id="rId8"/>
    <p:sldId id="492" r:id="rId9"/>
    <p:sldId id="493" r:id="rId10"/>
    <p:sldId id="496" r:id="rId11"/>
    <p:sldId id="434" r:id="rId12"/>
    <p:sldId id="512" r:id="rId13"/>
    <p:sldId id="507" r:id="rId14"/>
    <p:sldId id="513" r:id="rId15"/>
    <p:sldId id="508" r:id="rId16"/>
    <p:sldId id="521" r:id="rId17"/>
    <p:sldId id="518" r:id="rId18"/>
    <p:sldId id="519" r:id="rId19"/>
    <p:sldId id="498" r:id="rId20"/>
    <p:sldId id="436" r:id="rId21"/>
    <p:sldId id="437" r:id="rId22"/>
    <p:sldId id="439" r:id="rId23"/>
    <p:sldId id="438" r:id="rId24"/>
    <p:sldId id="440" r:id="rId25"/>
    <p:sldId id="442" r:id="rId26"/>
    <p:sldId id="502" r:id="rId27"/>
    <p:sldId id="444" r:id="rId28"/>
    <p:sldId id="445" r:id="rId29"/>
    <p:sldId id="419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52"/>
    <a:srgbClr val="113E30"/>
    <a:srgbClr val="112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7173" autoAdjust="0"/>
    <p:restoredTop sz="99474" autoAdjust="0"/>
  </p:normalViewPr>
  <p:slideViewPr>
    <p:cSldViewPr snapToGrid="0" snapToObjects="1">
      <p:cViewPr varScale="1">
        <p:scale>
          <a:sx n="98" d="100"/>
          <a:sy n="98" d="100"/>
        </p:scale>
        <p:origin x="-18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notesMaster" Target="notesMasters/notesMaster1.xml"/><Relationship Id="rId32" Type="http://schemas.openxmlformats.org/officeDocument/2006/relationships/handoutMaster" Target="handoutMasters/handout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E733C-165A-4744-BB8D-DDE7E9523114}" type="datetimeFigureOut">
              <a:rPr lang="en-US" smtClean="0"/>
              <a:t>3/18/14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CB5C6-D47E-9B4C-9E6E-3D960E84A1B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3342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7B8CC-3008-064B-8F4C-ECB0AB33E6A6}" type="datetimeFigureOut">
              <a:rPr lang="en-US" smtClean="0"/>
              <a:t>3/18/14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9E7DD-0C70-A64B-88C0-577A1181A92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2481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3802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52126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98303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4267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rgbClr val="800000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rgbClr val="00009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93096-5B34-4342-9326-69289CEAE4C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Placeholder 28"/>
          <p:cNvSpPr>
            <a:spLocks noGrp="1"/>
          </p:cNvSpPr>
          <p:nvPr>
            <p:ph type="title"/>
          </p:nvPr>
        </p:nvSpPr>
        <p:spPr>
          <a:xfrm>
            <a:off x="838200" y="0"/>
            <a:ext cx="7620000" cy="914400"/>
          </a:xfrm>
          <a:prstGeom prst="rect">
            <a:avLst/>
          </a:prstGeom>
        </p:spPr>
        <p:txBody>
          <a:bodyPr vert="horz" lIns="91407" tIns="45704" rIns="91407" bIns="45704" rtlCol="0" anchor="ctr">
            <a:normAutofit/>
          </a:bodyPr>
          <a:lstStyle>
            <a:lvl1pPr>
              <a:defRPr sz="4400">
                <a:solidFill>
                  <a:srgbClr val="0D0D0D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211015" y="5410200"/>
            <a:ext cx="8686800" cy="1447800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rgbClr val="800000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rgbClr val="000090"/>
                </a:solidFill>
              </a:defRPr>
            </a:lvl4pPr>
            <a:lvl5pPr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38" y="25431"/>
            <a:ext cx="8043862" cy="657225"/>
          </a:xfrm>
        </p:spPr>
        <p:txBody>
          <a:bodyPr/>
          <a:lstStyle>
            <a:lvl1pPr>
              <a:defRPr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874722"/>
            <a:ext cx="4038600" cy="56022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C53DF-4216-466D-99A7-94400E6C2A2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16200000">
            <a:off x="-2095496" y="4381500"/>
            <a:ext cx="4571998" cy="380998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algn="ctr"/>
            <a:endParaRPr lang="en-US" sz="11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1327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3636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0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96347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3743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2520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92381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0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44457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0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5104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90252" y="340108"/>
            <a:ext cx="7196547" cy="7185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       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3999"/>
            <a:ext cx="8229600" cy="4891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74658" y="6537762"/>
            <a:ext cx="2308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16059" y="6543879"/>
            <a:ext cx="10598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490253" y="1096677"/>
            <a:ext cx="7221070" cy="0"/>
          </a:xfrm>
          <a:prstGeom prst="line">
            <a:avLst/>
          </a:prstGeom>
          <a:ln>
            <a:solidFill>
              <a:srgbClr val="003E5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457200" y="6537762"/>
            <a:ext cx="372846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pic>
        <p:nvPicPr>
          <p:cNvPr id="7" name="Picture 6" descr="LIP-grey.pdf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549" y="393028"/>
            <a:ext cx="1102390" cy="71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3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r" defTabSz="457200" rtl="0" eaLnBrk="1" latinLnBrk="0" hangingPunct="1">
        <a:spcBef>
          <a:spcPct val="0"/>
        </a:spcBef>
        <a:buNone/>
        <a:defRPr sz="3200" b="1" i="0" kern="1200" baseline="0">
          <a:solidFill>
            <a:srgbClr val="003E5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112F3E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>
              <a:lumMod val="65000"/>
              <a:lumOff val="35000"/>
            </a:schemeClr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113E30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600" kern="1200">
          <a:solidFill>
            <a:schemeClr val="tx1">
              <a:lumMod val="50000"/>
              <a:lumOff val="50000"/>
            </a:schemeClr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685800" y="152313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3200" b="1" i="0" kern="1200" baseline="0">
                <a:solidFill>
                  <a:srgbClr val="003E5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en-US" dirty="0"/>
              <a:t>Recent developments of </a:t>
            </a:r>
            <a:r>
              <a:rPr lang="en-US" dirty="0"/>
              <a:t>SiPM</a:t>
            </a:r>
            <a:r>
              <a:rPr lang="en-US" dirty="0"/>
              <a:t> based PET detectors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679801" y="5024878"/>
            <a:ext cx="3658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3E52"/>
                </a:solidFill>
                <a:latin typeface="Arial"/>
                <a:cs typeface="Arial"/>
              </a:rPr>
              <a:t>Jornadas LIP,  21 March, 2014 </a:t>
            </a:r>
            <a:endParaRPr lang="en-US" sz="2000" dirty="0">
              <a:solidFill>
                <a:srgbClr val="003E52"/>
              </a:solidFill>
              <a:latin typeface="Arial"/>
              <a:cs typeface="Arial"/>
            </a:endParaRPr>
          </a:p>
        </p:txBody>
      </p:sp>
      <p:sp>
        <p:nvSpPr>
          <p:cNvPr id="9" name="Subtitle 4"/>
          <p:cNvSpPr txBox="1">
            <a:spLocks/>
          </p:cNvSpPr>
          <p:nvPr/>
        </p:nvSpPr>
        <p:spPr>
          <a:xfrm>
            <a:off x="1294850" y="3615352"/>
            <a:ext cx="6400800" cy="949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112F3E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113E30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rgbClr val="003E52"/>
                </a:solidFill>
              </a:rPr>
              <a:t>Ricardo Bugalho</a:t>
            </a:r>
            <a:r>
              <a:rPr lang="en-US" dirty="0" smtClean="0">
                <a:solidFill>
                  <a:srgbClr val="003E52"/>
                </a:solidFill>
              </a:rPr>
              <a:t> </a:t>
            </a:r>
            <a:r>
              <a:rPr lang="en-US" dirty="0">
                <a:solidFill>
                  <a:srgbClr val="003E52"/>
                </a:solidFill>
              </a:rPr>
              <a:t> </a:t>
            </a:r>
            <a:endParaRPr lang="en-US" dirty="0" smtClean="0">
              <a:solidFill>
                <a:srgbClr val="003E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308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TOFPET mezzanine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0675"/>
            <a:ext cx="9144000" cy="3584919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15566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574"/>
            <a:ext cx="8229600" cy="563562"/>
          </a:xfrm>
        </p:spPr>
        <p:txBody>
          <a:bodyPr>
            <a:noAutofit/>
          </a:bodyPr>
          <a:lstStyle/>
          <a:p>
            <a:r>
              <a:rPr lang="en-US" sz="2900" dirty="0" smtClean="0"/>
              <a:t>ToFPET Evaluation Kit</a:t>
            </a:r>
            <a:endParaRPr lang="en-US" sz="2900" dirty="0"/>
          </a:p>
        </p:txBody>
      </p:sp>
      <p:sp>
        <p:nvSpPr>
          <p:cNvPr id="4" name="TextBox 3"/>
          <p:cNvSpPr txBox="1"/>
          <p:nvPr/>
        </p:nvSpPr>
        <p:spPr>
          <a:xfrm>
            <a:off x="1315195" y="1081932"/>
            <a:ext cx="64850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Two mezzanines and power adapter board</a:t>
            </a:r>
          </a:p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Mezzanines with crystal matrices are place face-to-face</a:t>
            </a: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7" name="Picture 16" descr="PC196178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3200400"/>
            <a:ext cx="2140753" cy="1090353"/>
          </a:xfrm>
          <a:prstGeom prst="rect">
            <a:avLst/>
          </a:prstGeom>
        </p:spPr>
      </p:pic>
      <p:pic>
        <p:nvPicPr>
          <p:cNvPr id="19" name="Picture 18" descr="P1296302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2179" y="1780557"/>
            <a:ext cx="5460154" cy="47423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828800" y="3962400"/>
            <a:ext cx="304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C</a:t>
            </a:r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onnector to Virtex development kit and DAQ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 flipV="1">
            <a:off x="1365408" y="4648200"/>
            <a:ext cx="1219200" cy="183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572000" y="4267200"/>
            <a:ext cx="2743200" cy="762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495800" y="2475743"/>
            <a:ext cx="3582670" cy="10048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3819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77788" y="3219535"/>
            <a:ext cx="52981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Frontend and DAQ systems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5377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623" y="274638"/>
            <a:ext cx="8229600" cy="718561"/>
          </a:xfrm>
        </p:spPr>
        <p:txBody>
          <a:bodyPr/>
          <a:lstStyle/>
          <a:p>
            <a:r>
              <a:rPr lang="en-US" dirty="0"/>
              <a:t>From detector to computer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5990" y="1464769"/>
            <a:ext cx="1270089" cy="2757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250770" y="1149626"/>
            <a:ext cx="6853189" cy="5435149"/>
            <a:chOff x="931880" y="1102612"/>
            <a:chExt cx="6853189" cy="543514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1880" y="1102612"/>
              <a:ext cx="6691470" cy="543514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2346605" y="1576273"/>
              <a:ext cx="1270089" cy="27579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514980" y="1576273"/>
              <a:ext cx="1270089" cy="27579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37834" y="1659855"/>
            <a:ext cx="21081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BE0204"/>
                </a:solidFill>
                <a:latin typeface="Arial"/>
                <a:cs typeface="Arial"/>
              </a:rPr>
              <a:t>Frontend Board</a:t>
            </a:r>
          </a:p>
          <a:p>
            <a:r>
              <a:rPr lang="en-US" sz="2000" b="1" dirty="0">
                <a:solidFill>
                  <a:srgbClr val="BE0204"/>
                </a:solidFill>
                <a:latin typeface="Arial"/>
                <a:cs typeface="Arial"/>
              </a:rPr>
              <a:t>w/ ASIC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524922" y="2973358"/>
            <a:ext cx="1903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BE0204"/>
                </a:solidFill>
                <a:latin typeface="Arial"/>
                <a:cs typeface="Arial"/>
              </a:rPr>
              <a:t>Motherboard+</a:t>
            </a:r>
          </a:p>
          <a:p>
            <a:r>
              <a:rPr lang="en-US" sz="2000" b="1" dirty="0" smtClean="0">
                <a:solidFill>
                  <a:srgbClr val="BE0204"/>
                </a:solidFill>
                <a:latin typeface="Arial"/>
                <a:cs typeface="Arial"/>
              </a:rPr>
              <a:t>Firmware</a:t>
            </a:r>
            <a:endParaRPr lang="en-US" sz="2000" b="1" dirty="0">
              <a:solidFill>
                <a:srgbClr val="BE0204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91918" y="5508028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PC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389349" y="4723197"/>
            <a:ext cx="16979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BE0204"/>
                </a:solidFill>
                <a:latin typeface="Arial"/>
                <a:cs typeface="Arial"/>
              </a:rPr>
              <a:t>DAQ board+</a:t>
            </a:r>
          </a:p>
          <a:p>
            <a:r>
              <a:rPr lang="en-US" sz="2000" b="1" dirty="0" smtClean="0">
                <a:solidFill>
                  <a:srgbClr val="BE0204"/>
                </a:solidFill>
                <a:latin typeface="Arial"/>
                <a:cs typeface="Arial"/>
              </a:rPr>
              <a:t>Firmware</a:t>
            </a:r>
            <a:endParaRPr lang="en-US" sz="2000" b="1" dirty="0">
              <a:solidFill>
                <a:srgbClr val="BE0204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41357" y="2020209"/>
            <a:ext cx="1813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/>
                <a:cs typeface="Arial"/>
              </a:rPr>
              <a:t>Daisy chaining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25022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599" y="1360308"/>
            <a:ext cx="8357999" cy="5386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 </a:t>
            </a:r>
            <a:r>
              <a:rPr lang="en-US" sz="2400" b="1" dirty="0">
                <a:solidFill>
                  <a:srgbClr val="BE0204"/>
                </a:solidFill>
                <a:latin typeface="Arial"/>
                <a:cs typeface="Arial"/>
              </a:rPr>
              <a:t>frontend system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comprises physically two types of boards:</a:t>
            </a:r>
          </a:p>
          <a:p>
            <a:pPr marL="285750" indent="-285750">
              <a:buFont typeface="Arial"/>
              <a:buChar char="•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800100" lvl="1" indent="-342900">
              <a:buFont typeface="Lucida Grande"/>
              <a:buChar char="-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FEB/A :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board housing the ASICs    (daughter board)</a:t>
            </a:r>
          </a:p>
          <a:p>
            <a:pPr marL="800100" lvl="1" indent="-342900">
              <a:buFont typeface="Lucida Grande"/>
              <a:buChar char="-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800100" lvl="1" indent="-342900">
              <a:buFont typeface="Lucida Grande"/>
              <a:buChar char="-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FEB/D: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 board interfacing to DAQ    (mother board)</a:t>
            </a:r>
          </a:p>
          <a:p>
            <a:pPr marL="1257300" lvl="2" indent="-342900">
              <a:buFont typeface="Arial"/>
              <a:buChar char="•"/>
            </a:pPr>
            <a:r>
              <a:rPr lang="en-US" sz="2000" dirty="0">
                <a:solidFill>
                  <a:srgbClr val="003E52"/>
                </a:solidFill>
                <a:latin typeface="Arial"/>
                <a:cs typeface="Arial"/>
              </a:rPr>
              <a:t>power regulation</a:t>
            </a:r>
          </a:p>
          <a:p>
            <a:pPr marL="1257300" lvl="2" indent="-342900">
              <a:buFont typeface="Arial"/>
              <a:buChar char="•"/>
            </a:pPr>
            <a:r>
              <a:rPr lang="en-US" sz="2000" dirty="0">
                <a:solidFill>
                  <a:srgbClr val="003E52"/>
                </a:solidFill>
                <a:latin typeface="Arial"/>
                <a:cs typeface="Arial"/>
              </a:rPr>
              <a:t>bias regulation</a:t>
            </a:r>
          </a:p>
          <a:p>
            <a:pPr marL="1257300" lvl="2" indent="-342900">
              <a:buFont typeface="Arial"/>
              <a:buChar char="•"/>
            </a:pPr>
            <a:r>
              <a:rPr lang="en-US" sz="2000" dirty="0">
                <a:solidFill>
                  <a:srgbClr val="003E52"/>
                </a:solidFill>
                <a:latin typeface="Arial"/>
                <a:cs typeface="Arial"/>
              </a:rPr>
              <a:t>front-end FPGA</a:t>
            </a:r>
          </a:p>
          <a:p>
            <a:pPr marL="1257300" lvl="2" indent="-342900">
              <a:buFont typeface="Arial"/>
              <a:buChar char="•"/>
            </a:pPr>
            <a:r>
              <a:rPr lang="en-US" sz="2000" dirty="0">
                <a:solidFill>
                  <a:srgbClr val="003E52"/>
                </a:solidFill>
                <a:latin typeface="Arial"/>
                <a:cs typeface="Arial"/>
              </a:rPr>
              <a:t>daisy-chain possibility</a:t>
            </a:r>
          </a:p>
          <a:p>
            <a:pPr marL="1257300" lvl="2" indent="-342900">
              <a:buFont typeface="Lucida Grande"/>
              <a:buChar char="-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 </a:t>
            </a:r>
            <a:r>
              <a:rPr lang="en-US" sz="2400" b="1" dirty="0">
                <a:solidFill>
                  <a:srgbClr val="BE0204"/>
                </a:solidFill>
                <a:latin typeface="Arial"/>
                <a:cs typeface="Arial"/>
              </a:rPr>
              <a:t>backend system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comprises one board:</a:t>
            </a:r>
          </a:p>
          <a:p>
            <a:pPr marL="800100" lvl="1" indent="-342900">
              <a:buFont typeface="Lucida Grande"/>
              <a:buChar char="-"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DAQ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: board in the PCIe bus of a PC</a:t>
            </a:r>
          </a:p>
          <a:p>
            <a:pPr marL="285750" lvl="0" indent="-285750">
              <a:buFont typeface="Arial"/>
              <a:buChar char="•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285750" lvl="0" indent="-285750">
              <a:buFont typeface="Arial"/>
              <a:buChar char="•"/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components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0823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0252" y="340108"/>
            <a:ext cx="7196547" cy="718561"/>
          </a:xfrm>
        </p:spPr>
        <p:txBody>
          <a:bodyPr>
            <a:normAutofit/>
          </a:bodyPr>
          <a:lstStyle/>
          <a:p>
            <a:r>
              <a:rPr lang="en-US" sz="2800" dirty="0"/>
              <a:t>FEB/A board</a:t>
            </a:r>
          </a:p>
        </p:txBody>
      </p:sp>
      <p:sp>
        <p:nvSpPr>
          <p:cNvPr id="21" name="Content Placeholder 12"/>
          <p:cNvSpPr>
            <a:spLocks noGrp="1"/>
          </p:cNvSpPr>
          <p:nvPr>
            <p:ph idx="1"/>
          </p:nvPr>
        </p:nvSpPr>
        <p:spPr>
          <a:xfrm>
            <a:off x="4432883" y="1476321"/>
            <a:ext cx="4380766" cy="1516342"/>
          </a:xfrm>
        </p:spPr>
        <p:txBody>
          <a:bodyPr>
            <a:noAutofit/>
          </a:bodyPr>
          <a:lstStyle/>
          <a:p>
            <a:pPr marL="400050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128 channels</a:t>
            </a:r>
          </a:p>
          <a:p>
            <a:pPr marL="400050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ASICs</a:t>
            </a:r>
          </a:p>
          <a:p>
            <a:pPr marL="400050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 </a:t>
            </a:r>
            <a:r>
              <a:rPr lang="en-US" sz="2000" dirty="0"/>
              <a:t>HPK MPPC 4x4 pixel arrays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00050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abuttable on the fours sides</a:t>
            </a:r>
          </a:p>
          <a:p>
            <a:pPr indent="-285750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4" name="Picture 13" descr="FEB_A_bottom.pd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31" y="1476321"/>
            <a:ext cx="4117352" cy="2031639"/>
          </a:xfrm>
          <a:prstGeom prst="rect">
            <a:avLst/>
          </a:prstGeom>
        </p:spPr>
      </p:pic>
      <p:pic>
        <p:nvPicPr>
          <p:cNvPr id="22" name="Picture 21" descr="FEB_A_Top.pd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743" y="3812466"/>
            <a:ext cx="4143140" cy="2059866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4510512" y="3810229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>
                <a:latin typeface="Arial"/>
                <a:cs typeface="Arial"/>
              </a:rPr>
              <a:t>The FEB/A main connector include:  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CLK_IN: clock generated off-board.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SPI interface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SYNC RST: dual purpose reset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BIAS V: 16 bias voltages lines are available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TX_OUT (0-3): 4 LVDS data links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TEMP: temperature sensor 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>
                <a:latin typeface="Arial"/>
                <a:cs typeface="Arial"/>
              </a:rPr>
              <a:t>Low voltage: 1.2 V, 1.5 V, 2.5 V.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790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FEB/D board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787" y="1353999"/>
            <a:ext cx="3866235" cy="4891737"/>
          </a:xfrm>
        </p:spPr>
        <p:txBody>
          <a:bodyPr>
            <a:normAutofit/>
          </a:bodyPr>
          <a:lstStyle/>
          <a:p>
            <a:r>
              <a:rPr lang="en-US" sz="2000" dirty="0"/>
              <a:t>1024 channels</a:t>
            </a:r>
          </a:p>
          <a:p>
            <a:r>
              <a:rPr lang="en-US" sz="2000" dirty="0"/>
              <a:t>connects to 8 FEB/A </a:t>
            </a:r>
          </a:p>
          <a:p>
            <a:pPr lvl="1"/>
            <a:r>
              <a:rPr lang="en-US" sz="1600" dirty="0"/>
              <a:t>board or cable connection</a:t>
            </a:r>
          </a:p>
          <a:p>
            <a:r>
              <a:rPr lang="en-US" sz="2000" dirty="0"/>
              <a:t>single supply voltage (24 V)</a:t>
            </a:r>
          </a:p>
          <a:p>
            <a:r>
              <a:rPr lang="en-US" sz="2000" dirty="0"/>
              <a:t>on board low voltage regulators</a:t>
            </a:r>
          </a:p>
          <a:p>
            <a:r>
              <a:rPr lang="en-US" sz="2000" dirty="0"/>
              <a:t>on board bias voltage regulation (64 lines)</a:t>
            </a:r>
          </a:p>
          <a:p>
            <a:r>
              <a:rPr lang="en-US" sz="2000" dirty="0"/>
              <a:t>daisy chaining between boards</a:t>
            </a:r>
          </a:p>
          <a:p>
            <a:r>
              <a:rPr lang="en-US" sz="2000" dirty="0"/>
              <a:t>clock and sync</a:t>
            </a:r>
          </a:p>
          <a:p>
            <a:r>
              <a:rPr lang="en-US" sz="2000" dirty="0"/>
              <a:t>data out: serial link 1.6 </a:t>
            </a:r>
            <a:r>
              <a:rPr lang="en-US" sz="2000" dirty="0"/>
              <a:t>Gbps</a:t>
            </a:r>
            <a:endParaRPr lang="en-US" sz="2000" dirty="0"/>
          </a:p>
          <a:p>
            <a:r>
              <a:rPr lang="en-US" sz="2000" dirty="0"/>
              <a:t>12x12 cm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7" name="Picture 2" descr="P:\LIPproj\EndoTOFPET\TOF_FEB_DAQ\TOF_PET_DAQ3D_12x12 Preview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5668" y="1636208"/>
            <a:ext cx="4682652" cy="449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22987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130" y="467055"/>
            <a:ext cx="8229600" cy="563562"/>
          </a:xfrm>
        </p:spPr>
        <p:txBody>
          <a:bodyPr>
            <a:normAutofit/>
          </a:bodyPr>
          <a:lstStyle/>
          <a:p>
            <a:r>
              <a:rPr lang="en-GB" sz="2800" dirty="0"/>
              <a:t>F</a:t>
            </a:r>
            <a:r>
              <a:rPr lang="en-GB" sz="2800" dirty="0" smtClean="0"/>
              <a:t>rontend firmware</a:t>
            </a:r>
            <a:endParaRPr lang="en-GB" sz="2800" dirty="0"/>
          </a:p>
        </p:txBody>
      </p:sp>
      <p:grpSp>
        <p:nvGrpSpPr>
          <p:cNvPr id="9" name="Group 8"/>
          <p:cNvGrpSpPr/>
          <p:nvPr/>
        </p:nvGrpSpPr>
        <p:grpSpPr>
          <a:xfrm>
            <a:off x="1251835" y="1252933"/>
            <a:ext cx="6990146" cy="4664985"/>
            <a:chOff x="533400" y="914400"/>
            <a:chExt cx="7992617" cy="5334001"/>
          </a:xfrm>
        </p:grpSpPr>
        <p:sp>
          <p:nvSpPr>
            <p:cNvPr id="11" name="CuadroTexto 10"/>
            <p:cNvSpPr txBox="1"/>
            <p:nvPr/>
          </p:nvSpPr>
          <p:spPr>
            <a:xfrm>
              <a:off x="6248400" y="914400"/>
              <a:ext cx="1275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</a:t>
              </a:r>
              <a:r>
                <a:rPr lang="es-ES" dirty="0" smtClean="0"/>
                <a:t>l</a:t>
              </a:r>
              <a:r>
                <a:rPr lang="en-US" dirty="0" smtClean="0"/>
                <a:t>ave FEB</a:t>
              </a:r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7619999" y="5879069"/>
              <a:ext cx="9060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DAQ BE</a:t>
              </a:r>
            </a:p>
          </p:txBody>
        </p:sp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066800"/>
              <a:ext cx="7776864" cy="485916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1050870" y="5871751"/>
            <a:ext cx="21095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/>
                <a:cs typeface="Arial"/>
              </a:rPr>
              <a:t>red: data path</a:t>
            </a:r>
          </a:p>
          <a:p>
            <a:r>
              <a:rPr lang="en-US" dirty="0" smtClean="0">
                <a:solidFill>
                  <a:srgbClr val="008000"/>
                </a:solidFill>
                <a:latin typeface="Arial"/>
                <a:cs typeface="Arial"/>
              </a:rPr>
              <a:t>green: control path</a:t>
            </a:r>
            <a:endParaRPr lang="en-US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703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4227"/>
            <a:ext cx="8229600" cy="563562"/>
          </a:xfrm>
        </p:spPr>
        <p:txBody>
          <a:bodyPr>
            <a:normAutofit/>
          </a:bodyPr>
          <a:lstStyle/>
          <a:p>
            <a:r>
              <a:rPr lang="en-GB" sz="2800" dirty="0" smtClean="0"/>
              <a:t>DAQ board</a:t>
            </a:r>
            <a:endParaRPr lang="en-GB" sz="2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6997" y="2857254"/>
            <a:ext cx="6857252" cy="366072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907552" y="2487922"/>
            <a:ext cx="1069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404040"/>
                </a:solidFill>
                <a:latin typeface="Arial"/>
                <a:cs typeface="Arial"/>
              </a:rPr>
              <a:t>firmware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36939" y="1270849"/>
            <a:ext cx="5148684" cy="145812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112F3E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113E30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Single board PCIe interface in PC</a:t>
            </a:r>
          </a:p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electrical links (1.6 Gb/s each)</a:t>
            </a:r>
          </a:p>
          <a:p>
            <a:r>
              <a:rPr lang="en-US" sz="1800" dirty="0"/>
              <a:t>4 configuration links</a:t>
            </a:r>
          </a:p>
          <a:p>
            <a:r>
              <a:rPr lang="en-US" sz="1800" dirty="0"/>
              <a:t>4 clock and sync lines</a:t>
            </a:r>
          </a:p>
          <a:p>
            <a:r>
              <a:rPr lang="en-US" sz="1800" dirty="0"/>
              <a:t>HDMI type connectors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23544" y="1472259"/>
            <a:ext cx="44204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BE0204"/>
                </a:solidFill>
                <a:latin typeface="Arial"/>
                <a:cs typeface="Arial"/>
              </a:rPr>
              <a:t>60 M evets/s total rate</a:t>
            </a:r>
          </a:p>
          <a:p>
            <a:r>
              <a:rPr lang="en-US" sz="2000" dirty="0">
                <a:solidFill>
                  <a:srgbClr val="BE0204"/>
                </a:solidFill>
                <a:latin typeface="Arial"/>
                <a:cs typeface="Arial"/>
              </a:rPr>
              <a:t>Coincidence trigger on board FPGA</a:t>
            </a:r>
          </a:p>
        </p:txBody>
      </p:sp>
      <p:pic>
        <p:nvPicPr>
          <p:cNvPr id="14" name="Content Placeholder 6" descr="Módulo DAQ EndoTOFPET-US (I).jpg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-347344" y="3632255"/>
            <a:ext cx="2606290" cy="180239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145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13968" y="3244334"/>
            <a:ext cx="536196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112F3E"/>
                </a:solidFill>
                <a:latin typeface="Arial"/>
                <a:cs typeface="Arial"/>
              </a:rPr>
              <a:t>Performance measurements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19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6991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0252" y="288276"/>
            <a:ext cx="7196547" cy="718561"/>
          </a:xfrm>
        </p:spPr>
        <p:txBody>
          <a:bodyPr>
            <a:normAutofit fontScale="90000"/>
          </a:bodyPr>
          <a:lstStyle/>
          <a:p>
            <a:r>
              <a:rPr lang="en-US" dirty="0"/>
              <a:t>FP7 Project</a:t>
            </a:r>
            <a:br>
              <a:rPr lang="en-US" dirty="0"/>
            </a:br>
            <a:r>
              <a:rPr lang="en-US" dirty="0"/>
              <a:t>EndoTOFPET-US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27612" y="1504989"/>
            <a:ext cx="8536155" cy="4248345"/>
          </a:xfrm>
        </p:spPr>
        <p:txBody>
          <a:bodyPr>
            <a:noAutofit/>
          </a:bodyPr>
          <a:lstStyle/>
          <a:p>
            <a:r>
              <a:rPr lang="en-US" dirty="0"/>
              <a:t>FP7 project EndoTOFPET-US:</a:t>
            </a:r>
          </a:p>
          <a:p>
            <a:pPr lvl="1"/>
            <a:r>
              <a:rPr lang="en-US" dirty="0"/>
              <a:t>PET endoscopic probe associated to external detector for pancreatic and prostate cancer diagnosis</a:t>
            </a:r>
          </a:p>
          <a:p>
            <a:pPr lvl="1"/>
            <a:r>
              <a:rPr lang="en-US" dirty="0"/>
              <a:t>LIP is leader of Work Package on Electronics and DAQ</a:t>
            </a:r>
          </a:p>
          <a:p>
            <a:endParaRPr lang="en-US" dirty="0"/>
          </a:p>
          <a:p>
            <a:r>
              <a:rPr lang="en-US" dirty="0"/>
              <a:t>EndoTOFPET-US  detector</a:t>
            </a:r>
          </a:p>
          <a:p>
            <a:pPr lvl="1"/>
            <a:r>
              <a:rPr lang="en-US" dirty="0"/>
              <a:t>PET time-of-flight detector plate ( 4000 channels)</a:t>
            </a:r>
          </a:p>
          <a:p>
            <a:pPr lvl="1"/>
            <a:r>
              <a:rPr lang="en-US" dirty="0"/>
              <a:t>SiPM (16-channel arrays, 3x3 mm2) and LYSO crystals</a:t>
            </a:r>
          </a:p>
          <a:p>
            <a:pPr lvl="1"/>
            <a:r>
              <a:rPr lang="en-US" dirty="0"/>
              <a:t>Coincidence time resolution (CTR) 250 ps (FWHM)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2023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648"/>
            <a:ext cx="8229600" cy="718561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Single photon pulse and noise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572000"/>
            <a:ext cx="4800600" cy="1625055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Simulated noise (for 300 pF input capacitance)  2.6 mV (rms)</a:t>
            </a:r>
          </a:p>
          <a:p>
            <a:r>
              <a:rPr lang="en-US" sz="1800" b="1" dirty="0" smtClean="0">
                <a:solidFill>
                  <a:srgbClr val="BE0204"/>
                </a:solidFill>
                <a:latin typeface="Arial"/>
                <a:cs typeface="Arial"/>
              </a:rPr>
              <a:t>Noise measured from s-curve &lt;3 mV</a:t>
            </a:r>
          </a:p>
          <a:p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Threshold 0.5 p.e. ~20 mV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552626"/>
            <a:ext cx="3661261" cy="26872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1170063"/>
            <a:ext cx="2430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  <a:latin typeface="Arial"/>
                <a:cs typeface="Arial"/>
              </a:rPr>
              <a:t>Single photo-electron:</a:t>
            </a:r>
            <a:endParaRPr lang="en-US" dirty="0">
              <a:solidFill>
                <a:schemeClr val="accent4"/>
              </a:solidFill>
              <a:latin typeface="Arial"/>
              <a:cs typeface="Aria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19627" y="1170063"/>
            <a:ext cx="3956306" cy="24162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9399" y="3429000"/>
            <a:ext cx="2818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Threshold DAC (10 mV LSB)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9954" y="3886200"/>
            <a:ext cx="3810000" cy="2812852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 flipV="1">
            <a:off x="7848600" y="4648200"/>
            <a:ext cx="0" cy="1752600"/>
          </a:xfrm>
          <a:prstGeom prst="line">
            <a:avLst/>
          </a:prstGeom>
          <a:ln w="635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5181600" y="4800600"/>
            <a:ext cx="2743200" cy="0"/>
          </a:xfrm>
          <a:prstGeom prst="line">
            <a:avLst/>
          </a:prstGeom>
          <a:ln w="6350" cmpd="sng">
            <a:solidFill>
              <a:schemeClr val="tx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96000" y="4114800"/>
            <a:ext cx="1839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noise simulation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57800" y="2209800"/>
            <a:ext cx="168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threshold scan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37554" y="6324600"/>
            <a:ext cx="454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pF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51354" y="3962400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mV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0930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009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Slew rate for a laser pulse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797" y="1285637"/>
            <a:ext cx="8229600" cy="959170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Test Pulse (from Laser)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/>
              </a:rPr>
              <a:t>		 </a:t>
            </a:r>
            <a:r>
              <a:rPr lang="pl-PL" sz="2000" b="1" dirty="0" smtClean="0">
                <a:solidFill>
                  <a:schemeClr val="accent4"/>
                </a:solidFill>
              </a:rPr>
              <a:t>Slew</a:t>
            </a:r>
            <a:r>
              <a:rPr lang="pl-PL" sz="2000" b="1" dirty="0">
                <a:solidFill>
                  <a:schemeClr val="accent4"/>
                </a:solidFill>
              </a:rPr>
              <a:t>-rate = 850mV/</a:t>
            </a:r>
            <a:r>
              <a:rPr lang="pl-PL" sz="2000" b="1" dirty="0" smtClean="0">
                <a:solidFill>
                  <a:schemeClr val="accent4"/>
                </a:solidFill>
              </a:rPr>
              <a:t>ns</a:t>
            </a:r>
            <a:endParaRPr lang="pl-PL" sz="2000" b="1" dirty="0">
              <a:solidFill>
                <a:schemeClr val="accent4"/>
              </a:solidFill>
            </a:endParaRPr>
          </a:p>
          <a:p>
            <a:r>
              <a:rPr lang="pl-PL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Simulation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pl-PL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200 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pC delta current pulse </a:t>
            </a:r>
            <a:r>
              <a:rPr lang="pl-PL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l-PL" sz="2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/>
              </a:rPr>
              <a:t></a:t>
            </a:r>
            <a:r>
              <a:rPr lang="pl-PL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l-PL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900mV/ns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362200"/>
            <a:ext cx="7315200" cy="41605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7000" y="2971800"/>
            <a:ext cx="44261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Mean Value vs. V</a:t>
            </a:r>
            <a:r>
              <a:rPr lang="en-US" baseline="-25000" dirty="0">
                <a:solidFill>
                  <a:schemeClr val="tx2"/>
                </a:solidFill>
              </a:rPr>
              <a:t>thT </a:t>
            </a:r>
            <a:r>
              <a:rPr lang="en-US" dirty="0">
                <a:solidFill>
                  <a:schemeClr val="tx2"/>
                </a:solidFill>
              </a:rPr>
              <a:t>(LSB x-axis = 10 mV)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4500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0090"/>
            <a:ext cx="8229600" cy="563562"/>
          </a:xfrm>
        </p:spPr>
        <p:txBody>
          <a:bodyPr>
            <a:noAutofit/>
          </a:bodyPr>
          <a:lstStyle/>
          <a:p>
            <a:r>
              <a:rPr lang="en-US" sz="3000" dirty="0"/>
              <a:t>Time calibration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700" y="1336182"/>
            <a:ext cx="5105400" cy="25796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6199" y="1337734"/>
            <a:ext cx="4208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Test pulse phase scan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Non-linearity before correction is 110 ps peak-to-peak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After correction the remaining error is 40 ps rms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34200" y="3689866"/>
            <a:ext cx="1300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clock cycle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3730752"/>
            <a:ext cx="5486400" cy="297484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5288108" y="2162319"/>
            <a:ext cx="0" cy="762392"/>
          </a:xfrm>
          <a:prstGeom prst="line">
            <a:avLst/>
          </a:prstGeom>
          <a:ln w="6350" cmpd="sng">
            <a:solidFill>
              <a:schemeClr val="tx1"/>
            </a:solidFill>
            <a:prstDash val="solid"/>
            <a:headEnd type="arrow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941721" y="1690764"/>
            <a:ext cx="86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/>
                <a:cs typeface="Arial"/>
              </a:rPr>
              <a:t>110 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2317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2915"/>
            <a:ext cx="8229600" cy="563562"/>
          </a:xfrm>
        </p:spPr>
        <p:txBody>
          <a:bodyPr>
            <a:noAutofit/>
          </a:bodyPr>
          <a:lstStyle/>
          <a:p>
            <a:r>
              <a:rPr lang="en-US" dirty="0" smtClean="0"/>
              <a:t>Intrinsic time resolution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000" y="2057400"/>
            <a:ext cx="5868927" cy="3909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1179754"/>
            <a:ext cx="76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Distribution of the time difference between two channels triggered simultaneously by the test pulse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880903" y="3124200"/>
            <a:ext cx="314268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algn="ctr">
              <a:buFont typeface="Symbol" charset="0"/>
              <a:buChar char="s"/>
            </a:pPr>
            <a:r>
              <a:rPr lang="en-US" sz="2800" b="1" dirty="0" smtClean="0">
                <a:latin typeface="Symbol" charset="2"/>
                <a:cs typeface="Symbol" charset="2"/>
              </a:rPr>
              <a:t>= </a:t>
            </a:r>
            <a:r>
              <a:rPr lang="en-US" sz="2800" b="1" dirty="0" smtClean="0">
                <a:latin typeface="Arial"/>
                <a:cs typeface="Arial"/>
              </a:rPr>
              <a:t>21 ps r.m.s.</a:t>
            </a:r>
          </a:p>
          <a:p>
            <a:pPr algn="ctr"/>
            <a:r>
              <a:rPr lang="en-US" sz="2400" b="1" dirty="0">
                <a:latin typeface="Symbol" charset="2"/>
                <a:cs typeface="Symbol" charset="2"/>
              </a:rPr>
              <a:t>     </a:t>
            </a:r>
            <a:r>
              <a:rPr lang="en-US" sz="2800" b="1" dirty="0">
                <a:latin typeface="Arial"/>
                <a:cs typeface="Arial"/>
              </a:rPr>
              <a:t>  (50 ps FWHM)</a:t>
            </a:r>
          </a:p>
          <a:p>
            <a:pPr algn="ctr"/>
            <a:endParaRPr lang="en-US" sz="2400" b="1" dirty="0">
              <a:latin typeface="Arial"/>
              <a:cs typeface="Arial"/>
            </a:endParaRPr>
          </a:p>
          <a:p>
            <a:pPr algn="ctr"/>
            <a:r>
              <a:rPr lang="en-US" sz="2400" dirty="0">
                <a:latin typeface="Arial"/>
                <a:cs typeface="Arial"/>
              </a:rPr>
              <a:t>(per channel)</a:t>
            </a:r>
          </a:p>
          <a:p>
            <a:pPr algn="ctr"/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849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2532"/>
            <a:ext cx="8229600" cy="563562"/>
          </a:xfrm>
        </p:spPr>
        <p:txBody>
          <a:bodyPr>
            <a:noAutofit/>
          </a:bodyPr>
          <a:lstStyle/>
          <a:p>
            <a:r>
              <a:rPr lang="en-US" dirty="0" smtClean="0"/>
              <a:t>Laser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MPPC discrete </a:t>
            </a:r>
            <a:r>
              <a:rPr lang="en-US" dirty="0"/>
              <a:t>TSV arrays </a:t>
            </a:r>
            <a:r>
              <a:rPr lang="en-US" dirty="0" smtClean="0"/>
              <a:t>(3x3 mm2)</a:t>
            </a:r>
          </a:p>
          <a:p>
            <a:pPr marL="0" indent="0">
              <a:buNone/>
            </a:pPr>
            <a:r>
              <a:rPr lang="en-US" dirty="0" smtClean="0"/>
              <a:t>PicoQuant </a:t>
            </a:r>
            <a:r>
              <a:rPr lang="en-US" dirty="0"/>
              <a:t>Laser</a:t>
            </a:r>
          </a:p>
          <a:p>
            <a:r>
              <a:rPr lang="en-US" sz="2200" dirty="0" smtClean="0">
                <a:solidFill>
                  <a:schemeClr val="tx2"/>
                </a:solidFill>
              </a:rPr>
              <a:t>MPTR</a:t>
            </a:r>
            <a:r>
              <a:rPr lang="en-US" sz="2200" dirty="0">
                <a:solidFill>
                  <a:schemeClr val="tx2"/>
                </a:solidFill>
              </a:rPr>
              <a:t>: LI=1.5, no optical attenuator (Nph </a:t>
            </a:r>
            <a:r>
              <a:rPr lang="en-US" sz="2200" dirty="0" smtClean="0">
                <a:solidFill>
                  <a:schemeClr val="tx2"/>
                </a:solidFill>
              </a:rPr>
              <a:t>&gt; </a:t>
            </a:r>
            <a:r>
              <a:rPr lang="en-US" sz="2200" dirty="0">
                <a:solidFill>
                  <a:schemeClr val="tx2"/>
                </a:solidFill>
              </a:rPr>
              <a:t>1000)</a:t>
            </a:r>
          </a:p>
          <a:p>
            <a:r>
              <a:rPr lang="en-US" sz="2200" dirty="0" smtClean="0">
                <a:solidFill>
                  <a:schemeClr val="tx2"/>
                </a:solidFill>
              </a:rPr>
              <a:t>SPTR</a:t>
            </a:r>
            <a:r>
              <a:rPr lang="en-US" sz="2200" dirty="0">
                <a:solidFill>
                  <a:schemeClr val="tx2"/>
                </a:solidFill>
              </a:rPr>
              <a:t>: LI=7.5, WITH optical attenuator (Nph = 1)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Nominal </a:t>
            </a:r>
            <a:r>
              <a:rPr lang="en-US" dirty="0"/>
              <a:t>test conditions:</a:t>
            </a:r>
          </a:p>
          <a:p>
            <a:r>
              <a:rPr lang="en-US" dirty="0" smtClean="0"/>
              <a:t>T </a:t>
            </a:r>
            <a:r>
              <a:rPr lang="en-US" dirty="0"/>
              <a:t>= 18-20 </a:t>
            </a:r>
            <a:r>
              <a:rPr lang="en-US" dirty="0" smtClean="0"/>
              <a:t>C</a:t>
            </a:r>
          </a:p>
          <a:p>
            <a:r>
              <a:rPr lang="en-US" dirty="0"/>
              <a:t>160 MHz, DVDD=1v5</a:t>
            </a:r>
          </a:p>
          <a:p>
            <a:r>
              <a:rPr lang="en-US" dirty="0" smtClean="0"/>
              <a:t>TP </a:t>
            </a:r>
            <a:r>
              <a:rPr lang="en-US" dirty="0"/>
              <a:t>rate = 80 </a:t>
            </a:r>
            <a:r>
              <a:rPr lang="en-US" dirty="0" smtClean="0"/>
              <a:t>KHz</a:t>
            </a:r>
          </a:p>
          <a:p>
            <a:r>
              <a:rPr lang="en-US" dirty="0"/>
              <a:t>V</a:t>
            </a:r>
            <a:r>
              <a:rPr lang="en-US" baseline="-25000" dirty="0"/>
              <a:t>thT</a:t>
            </a:r>
            <a:r>
              <a:rPr lang="en-US" dirty="0"/>
              <a:t> = 20mV</a:t>
            </a:r>
          </a:p>
          <a:p>
            <a:r>
              <a:rPr lang="en-US" dirty="0" smtClean="0"/>
              <a:t>V</a:t>
            </a:r>
            <a:r>
              <a:rPr lang="en-US" baseline="-25000" dirty="0" smtClean="0"/>
              <a:t>thE</a:t>
            </a:r>
            <a:r>
              <a:rPr lang="en-US" dirty="0" smtClean="0"/>
              <a:t> </a:t>
            </a:r>
            <a:r>
              <a:rPr lang="en-US" dirty="0"/>
              <a:t>= 550mV (MPTR)</a:t>
            </a:r>
          </a:p>
          <a:p>
            <a:r>
              <a:rPr lang="en-US" dirty="0" smtClean="0"/>
              <a:t>V</a:t>
            </a:r>
            <a:r>
              <a:rPr lang="en-US" baseline="-25000" dirty="0" smtClean="0"/>
              <a:t>thE</a:t>
            </a:r>
            <a:r>
              <a:rPr lang="en-US" dirty="0" smtClean="0"/>
              <a:t> </a:t>
            </a:r>
            <a:r>
              <a:rPr lang="en-US" dirty="0"/>
              <a:t>= 20mV (SPTR)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3007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9160"/>
            <a:ext cx="8229600" cy="639762"/>
          </a:xfrm>
        </p:spPr>
        <p:txBody>
          <a:bodyPr/>
          <a:lstStyle/>
          <a:p>
            <a:r>
              <a:rPr lang="en-US" dirty="0" smtClean="0"/>
              <a:t>Multi</a:t>
            </a:r>
            <a:r>
              <a:rPr lang="en-US" dirty="0"/>
              <a:t> </a:t>
            </a:r>
            <a:r>
              <a:rPr lang="en-US" dirty="0" smtClean="0"/>
              <a:t>photon </a:t>
            </a:r>
            <a:r>
              <a:rPr lang="en-US" dirty="0"/>
              <a:t>t</a:t>
            </a:r>
            <a:r>
              <a:rPr lang="en-US" dirty="0" smtClean="0"/>
              <a:t>ime </a:t>
            </a:r>
            <a:r>
              <a:rPr lang="en-US" dirty="0"/>
              <a:t>r</a:t>
            </a:r>
            <a:r>
              <a:rPr lang="en-US" dirty="0" smtClean="0"/>
              <a:t>esolution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026" y="1634541"/>
            <a:ext cx="6254679" cy="43090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66285" y="2509542"/>
            <a:ext cx="3755580" cy="95410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Arial"/>
                <a:cs typeface="Arial"/>
              </a:rPr>
              <a:t>MPTR=35 ps r.m.s.</a:t>
            </a:r>
          </a:p>
          <a:p>
            <a:r>
              <a:rPr lang="en-US" sz="2800" b="1" dirty="0">
                <a:latin typeface="Arial"/>
                <a:cs typeface="Arial"/>
              </a:rPr>
              <a:t>            (82 ps FWHM)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62600" y="3657600"/>
            <a:ext cx="2819169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(includes test pulse and laser jitter ~20 ps)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4400" y="1372368"/>
            <a:ext cx="61796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112F3E"/>
                </a:solidFill>
                <a:latin typeface="Arial"/>
                <a:cs typeface="Arial"/>
              </a:rPr>
              <a:t>Measurement with large laser pulse (&gt;1000 photons) </a:t>
            </a:r>
            <a:endParaRPr lang="en-US" sz="2000" dirty="0">
              <a:solidFill>
                <a:srgbClr val="112F3E"/>
              </a:solidFill>
              <a:latin typeface="Arial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378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photon time resolution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08347"/>
            <a:ext cx="7967826" cy="453553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23473" y="1300461"/>
            <a:ext cx="73230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/>
                <a:cs typeface="Arial"/>
              </a:rPr>
              <a:t>PicoQuant Laser</a:t>
            </a:r>
          </a:p>
          <a:p>
            <a:r>
              <a:rPr lang="en-US" sz="2000" dirty="0" smtClean="0">
                <a:solidFill>
                  <a:schemeClr val="tx2"/>
                </a:solidFill>
                <a:latin typeface="Arial"/>
                <a:cs typeface="Arial"/>
              </a:rPr>
              <a:t>	with optical </a:t>
            </a:r>
            <a:r>
              <a:rPr lang="en-US" sz="2000" dirty="0">
                <a:solidFill>
                  <a:schemeClr val="tx2"/>
                </a:solidFill>
                <a:latin typeface="Arial"/>
                <a:cs typeface="Arial"/>
              </a:rPr>
              <a:t>attenuator </a:t>
            </a:r>
            <a:r>
              <a:rPr lang="en-US" sz="2000" dirty="0" smtClean="0">
                <a:solidFill>
                  <a:schemeClr val="tx2"/>
                </a:solidFill>
                <a:latin typeface="Arial"/>
                <a:cs typeface="Arial"/>
              </a:rPr>
              <a:t>(average N</a:t>
            </a:r>
            <a:r>
              <a:rPr lang="en-US" sz="2000" baseline="-25000" dirty="0" smtClean="0">
                <a:solidFill>
                  <a:schemeClr val="tx2"/>
                </a:solidFill>
                <a:latin typeface="Arial"/>
                <a:cs typeface="Arial"/>
              </a:rPr>
              <a:t>ph</a:t>
            </a:r>
            <a:r>
              <a:rPr lang="en-US" sz="2000" dirty="0" smtClean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Arial"/>
                <a:cs typeface="Arial"/>
              </a:rPr>
              <a:t>= 1)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53536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67852"/>
            <a:ext cx="8229600" cy="718561"/>
          </a:xfrm>
        </p:spPr>
        <p:txBody>
          <a:bodyPr/>
          <a:lstStyle/>
          <a:p>
            <a:r>
              <a:rPr lang="en-US" dirty="0" smtClean="0"/>
              <a:t>SPTR vs bias voltage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7101" y="1762860"/>
            <a:ext cx="6624509" cy="46766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24400" y="2514600"/>
            <a:ext cx="3544360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SPTR=100±10 ps r.m.s.</a:t>
            </a:r>
          </a:p>
          <a:p>
            <a:r>
              <a:rPr lang="en-US" sz="2400" b="1" dirty="0">
                <a:latin typeface="Arial"/>
                <a:cs typeface="Arial"/>
              </a:rPr>
              <a:t>            (235 ps FWHM)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62189" y="1355348"/>
            <a:ext cx="52029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112F3E"/>
                </a:solidFill>
                <a:latin typeface="Arial"/>
                <a:cs typeface="Arial"/>
              </a:rPr>
              <a:t>Measurement with single-photon laser pulse </a:t>
            </a:r>
            <a:endParaRPr lang="en-US" sz="2000" dirty="0">
              <a:solidFill>
                <a:srgbClr val="112F3E"/>
              </a:solidFill>
              <a:latin typeface="Arial"/>
              <a:cs typeface="Arial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3802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220" y="2343257"/>
            <a:ext cx="5910724" cy="36767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48802" y="3458783"/>
            <a:ext cx="3876317" cy="1200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"/>
                <a:cs typeface="Arial"/>
              </a:rPr>
              <a:t>Preliminary:</a:t>
            </a:r>
          </a:p>
          <a:p>
            <a:endParaRPr lang="en-US" sz="2400" b="1" dirty="0" smtClean="0">
              <a:latin typeface="Arial"/>
              <a:cs typeface="Arial"/>
            </a:endParaRPr>
          </a:p>
          <a:p>
            <a:r>
              <a:rPr lang="en-US" sz="2400" b="1" dirty="0" smtClean="0">
                <a:latin typeface="Arial"/>
                <a:cs typeface="Arial"/>
              </a:rPr>
              <a:t>CTR=270 ps FWHM</a:t>
            </a:r>
            <a:endParaRPr lang="en-US" sz="2400" b="1" dirty="0"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1170954"/>
            <a:ext cx="55451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Two MPPC discrete TSV arrays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One single crystal 3x3x15 mm on each array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All channels active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Coincidence time resolution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25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162462" y="3223262"/>
            <a:ext cx="914834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112F3E"/>
                </a:solidFill>
                <a:latin typeface="Arial"/>
                <a:cs typeface="Arial"/>
              </a:rPr>
              <a:t>End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29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17109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Silicon photomultiplers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414"/>
            <a:ext cx="8229600" cy="2584100"/>
          </a:xfrm>
        </p:spPr>
        <p:txBody>
          <a:bodyPr>
            <a:normAutofit/>
          </a:bodyPr>
          <a:lstStyle/>
          <a:p>
            <a:r>
              <a:rPr lang="en-US" sz="2000" dirty="0"/>
              <a:t>There is not yet commercial PET equipment based on SiPMs, but it has several important advantages.</a:t>
            </a:r>
          </a:p>
          <a:p>
            <a:endParaRPr lang="en-US" sz="2000" dirty="0"/>
          </a:p>
          <a:p>
            <a:r>
              <a:rPr lang="en-US" sz="2000" dirty="0"/>
              <a:t>The trend towards the replacement of vacuum tubes by photo-sensors silicon in PET equipment is unambiguous. </a:t>
            </a:r>
          </a:p>
          <a:p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516" y="4376912"/>
            <a:ext cx="2288447" cy="17141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70516" y="4058913"/>
            <a:ext cx="1711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Photomultiplier</a:t>
            </a:r>
            <a:endParaRPr lang="en-US" b="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73579" y="4083771"/>
            <a:ext cx="1326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SiPM</a:t>
            </a:r>
            <a:r>
              <a:rPr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 array</a:t>
            </a:r>
            <a:endParaRPr lang="en-US" b="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15" name="Imagen 30" descr="SiPM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243" y="4639917"/>
            <a:ext cx="1725090" cy="1710390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8507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628630" y="4528172"/>
            <a:ext cx="8058170" cy="202949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PET Time-of-Flight (ToF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743" y="1133493"/>
            <a:ext cx="5869057" cy="3375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Better time resolution will dramatically improve the PET image </a:t>
            </a:r>
            <a:r>
              <a:rPr lang="en-US" dirty="0" smtClean="0"/>
              <a:t>quality</a:t>
            </a:r>
            <a:endParaRPr lang="en-US" dirty="0"/>
          </a:p>
          <a:p>
            <a:pPr lvl="1"/>
            <a:r>
              <a:rPr lang="en-US" dirty="0"/>
              <a:t>The accuracy of the source localization </a:t>
            </a:r>
            <a:r>
              <a:rPr lang="en-US" dirty="0" smtClean="0"/>
              <a:t>depends </a:t>
            </a:r>
            <a:r>
              <a:rPr lang="en-US" dirty="0"/>
              <a:t>on the coincidence time resolution (CTR)</a:t>
            </a:r>
          </a:p>
          <a:p>
            <a:pPr lvl="2"/>
            <a:r>
              <a:rPr lang="en-US" dirty="0"/>
              <a:t>∆x= uncertainty in position along LOR = (speed of light) × CTR/2</a:t>
            </a:r>
          </a:p>
          <a:p>
            <a:pPr lvl="1"/>
            <a:r>
              <a:rPr lang="en-US" b="1" dirty="0">
                <a:solidFill>
                  <a:schemeClr val="accent4"/>
                </a:solidFill>
              </a:rPr>
              <a:t>The gain in sensitivity due to TOF is proportional to  D/∆x   (D = object size)</a:t>
            </a:r>
          </a:p>
          <a:p>
            <a:endParaRPr lang="en-US" dirty="0"/>
          </a:p>
        </p:txBody>
      </p:sp>
      <p:pic>
        <p:nvPicPr>
          <p:cNvPr id="7" name="Picture 6" descr="Untitled-1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38" y="1524000"/>
            <a:ext cx="2531653" cy="2555203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762000" y="4652665"/>
            <a:ext cx="7924800" cy="1905000"/>
            <a:chOff x="762000" y="4800600"/>
            <a:chExt cx="7924800" cy="1905000"/>
          </a:xfrm>
          <a:solidFill>
            <a:schemeClr val="tx1"/>
          </a:solidFill>
        </p:grpSpPr>
        <p:pic>
          <p:nvPicPr>
            <p:cNvPr id="9" name="Picture 8" descr="Screen Shot 2013-05-29 at 18.29.33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24" r="992"/>
            <a:stretch/>
          </p:blipFill>
          <p:spPr>
            <a:xfrm>
              <a:off x="1066800" y="4800600"/>
              <a:ext cx="7318066" cy="1627764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</p:pic>
        <p:sp>
          <p:nvSpPr>
            <p:cNvPr id="10" name="Oval 9"/>
            <p:cNvSpPr/>
            <p:nvPr/>
          </p:nvSpPr>
          <p:spPr bwMode="auto">
            <a:xfrm>
              <a:off x="762000" y="61722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4343400" y="60960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8153400" y="61722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2133600" y="60960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6248400" y="6096000"/>
              <a:ext cx="7620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2590800" y="60960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6248400" y="60960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4495800" y="6096000"/>
              <a:ext cx="533400" cy="533400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685390" y="4456466"/>
            <a:ext cx="2111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Commercial systems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50272" y="4446134"/>
            <a:ext cx="985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Our goal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1675" y="398446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Graph courtesy of D. Schaart, </a:t>
            </a:r>
          </a:p>
          <a:p>
            <a:r>
              <a:rPr lang="en-US" sz="1200" dirty="0"/>
              <a:t>Technical University of Delft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03256" y="6100595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Δx=4 cm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22219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ToFPET ASIC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0421" y="1696877"/>
            <a:ext cx="5257800" cy="4144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Developed by LIP:</a:t>
            </a:r>
          </a:p>
          <a:p>
            <a:pPr>
              <a:lnSpc>
                <a:spcPct val="120000"/>
              </a:lnSpc>
            </a:pP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IBM 130nm,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25mm</a:t>
            </a:r>
            <a:r>
              <a:rPr lang="en-US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2</a:t>
            </a:r>
            <a:endParaRPr lang="en-US" sz="2000" baseline="300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Frontend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+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TDC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+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Digital readout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SiPM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bias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tuning (500 mV)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Low power (~10 mW channel)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Clock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frequency 160 MHz 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SNR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 single photoelectron 25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dB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Intrinsic time resolution 21ps r.m.s.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128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-ch SiP (two 64-ch chips)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101" y="4001511"/>
            <a:ext cx="3415862" cy="25686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426483" y="4140612"/>
            <a:ext cx="1276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128-ch SiP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7101" y="1374378"/>
            <a:ext cx="3415862" cy="255188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57461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and amplitude measurement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13137" y="1751350"/>
            <a:ext cx="46482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hreshold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for time measurement adjustable in the range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0.5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-15 p.e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eaLnBrk="0" hangingPunct="0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285750" indent="-285750" eaLnBrk="0" hangingPunct="0"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Time-over-Threshold (ToT) with second discriminator</a:t>
            </a:r>
          </a:p>
          <a:p>
            <a:pPr marL="285750" indent="-285750" eaLnBrk="0" hangingPunct="0">
              <a:buFont typeface="Arial"/>
              <a:buChar char="•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285750" indent="-285750" eaLnBrk="0" hangingPunct="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Second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discriminator used for pulse selection.</a:t>
            </a:r>
          </a:p>
          <a:p>
            <a:pPr marL="285750" indent="-285750" eaLnBrk="0" hangingPunct="0">
              <a:buFont typeface="Arial"/>
              <a:buChar char="•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marL="285750" indent="-285750" eaLnBrk="0" hangingPunct="0">
              <a:buFont typeface="Arial"/>
              <a:buChar char="•"/>
            </a:pPr>
            <a:r>
              <a:rPr lang="en-US" sz="2000" dirty="0">
                <a:solidFill>
                  <a:srgbClr val="404040"/>
                </a:solidFill>
                <a:latin typeface="Arial"/>
                <a:cs typeface="Arial"/>
              </a:rPr>
              <a:t>TDCs generate the time stamps t1 and t2</a:t>
            </a:r>
          </a:p>
        </p:txBody>
      </p:sp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4953000" y="1648360"/>
            <a:ext cx="3581400" cy="4724400"/>
            <a:chOff x="5334000" y="1828800"/>
            <a:chExt cx="3581400" cy="4724400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9207"/>
            <a:stretch>
              <a:fillRect/>
            </a:stretch>
          </p:blipFill>
          <p:spPr bwMode="auto">
            <a:xfrm>
              <a:off x="5334000" y="1828800"/>
              <a:ext cx="3581400" cy="3975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cxnSp>
          <p:nvCxnSpPr>
            <p:cNvPr id="8" name="Straight Connector 7"/>
            <p:cNvCxnSpPr/>
            <p:nvPr/>
          </p:nvCxnSpPr>
          <p:spPr>
            <a:xfrm>
              <a:off x="5692775" y="5040313"/>
              <a:ext cx="2895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5661025" y="5649913"/>
              <a:ext cx="2720975" cy="250825"/>
            </a:xfrm>
            <a:custGeom>
              <a:avLst/>
              <a:gdLst>
                <a:gd name="connsiteX0" fmla="*/ 0 w 2721429"/>
                <a:gd name="connsiteY0" fmla="*/ 250371 h 250371"/>
                <a:gd name="connsiteX1" fmla="*/ 522515 w 2721429"/>
                <a:gd name="connsiteY1" fmla="*/ 250371 h 250371"/>
                <a:gd name="connsiteX2" fmla="*/ 533400 w 2721429"/>
                <a:gd name="connsiteY2" fmla="*/ 0 h 250371"/>
                <a:gd name="connsiteX3" fmla="*/ 2079172 w 2721429"/>
                <a:gd name="connsiteY3" fmla="*/ 10885 h 250371"/>
                <a:gd name="connsiteX4" fmla="*/ 2079172 w 2721429"/>
                <a:gd name="connsiteY4" fmla="*/ 239485 h 250371"/>
                <a:gd name="connsiteX5" fmla="*/ 2721429 w 2721429"/>
                <a:gd name="connsiteY5" fmla="*/ 239485 h 250371"/>
                <a:gd name="connsiteX6" fmla="*/ 2721429 w 2721429"/>
                <a:gd name="connsiteY6" fmla="*/ 239485 h 25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21429" h="250371">
                  <a:moveTo>
                    <a:pt x="0" y="250371"/>
                  </a:moveTo>
                  <a:lnTo>
                    <a:pt x="522515" y="250371"/>
                  </a:lnTo>
                  <a:lnTo>
                    <a:pt x="533400" y="0"/>
                  </a:lnTo>
                  <a:lnTo>
                    <a:pt x="2079172" y="10885"/>
                  </a:lnTo>
                  <a:lnTo>
                    <a:pt x="2079172" y="239485"/>
                  </a:lnTo>
                  <a:lnTo>
                    <a:pt x="2721429" y="239485"/>
                  </a:lnTo>
                  <a:lnTo>
                    <a:pt x="2721429" y="23948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PT" dirty="0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5692775" y="4191000"/>
              <a:ext cx="2895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reeform 10"/>
            <p:cNvSpPr/>
            <p:nvPr/>
          </p:nvSpPr>
          <p:spPr>
            <a:xfrm>
              <a:off x="5672138" y="6107113"/>
              <a:ext cx="2720975" cy="250825"/>
            </a:xfrm>
            <a:custGeom>
              <a:avLst/>
              <a:gdLst>
                <a:gd name="connsiteX0" fmla="*/ 0 w 2721429"/>
                <a:gd name="connsiteY0" fmla="*/ 239485 h 250371"/>
                <a:gd name="connsiteX1" fmla="*/ 522514 w 2721429"/>
                <a:gd name="connsiteY1" fmla="*/ 239485 h 250371"/>
                <a:gd name="connsiteX2" fmla="*/ 522514 w 2721429"/>
                <a:gd name="connsiteY2" fmla="*/ 0 h 250371"/>
                <a:gd name="connsiteX3" fmla="*/ 1099457 w 2721429"/>
                <a:gd name="connsiteY3" fmla="*/ 10885 h 250371"/>
                <a:gd name="connsiteX4" fmla="*/ 1099457 w 2721429"/>
                <a:gd name="connsiteY4" fmla="*/ 250371 h 250371"/>
                <a:gd name="connsiteX5" fmla="*/ 2721429 w 2721429"/>
                <a:gd name="connsiteY5" fmla="*/ 239485 h 25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21429" h="250371">
                  <a:moveTo>
                    <a:pt x="0" y="239485"/>
                  </a:moveTo>
                  <a:lnTo>
                    <a:pt x="522514" y="239485"/>
                  </a:lnTo>
                  <a:lnTo>
                    <a:pt x="522514" y="0"/>
                  </a:lnTo>
                  <a:lnTo>
                    <a:pt x="1099457" y="10885"/>
                  </a:lnTo>
                  <a:lnTo>
                    <a:pt x="1099457" y="250371"/>
                  </a:lnTo>
                  <a:lnTo>
                    <a:pt x="2721429" y="239485"/>
                  </a:ln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PT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 rot="5400000">
              <a:off x="4964113" y="5334000"/>
              <a:ext cx="2438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5562600" y="5334000"/>
              <a:ext cx="2438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30"/>
          <p:cNvSpPr txBox="1">
            <a:spLocks noChangeArrowheads="1"/>
          </p:cNvSpPr>
          <p:nvPr/>
        </p:nvSpPr>
        <p:spPr bwMode="auto">
          <a:xfrm>
            <a:off x="8257348" y="4721760"/>
            <a:ext cx="908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 sz="1200" dirty="0"/>
              <a:t>1st Thresh</a:t>
            </a: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8235950" y="3872447"/>
            <a:ext cx="9572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 sz="1200" dirty="0"/>
              <a:t>2nd Thresh</a:t>
            </a: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5791200" y="5437537"/>
            <a:ext cx="355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 sz="1600" dirty="0"/>
              <a:t>t1</a:t>
            </a:r>
          </a:p>
        </p:txBody>
      </p:sp>
      <p:sp>
        <p:nvSpPr>
          <p:cNvPr id="17" name="TextBox 33"/>
          <p:cNvSpPr txBox="1">
            <a:spLocks noChangeArrowheads="1"/>
          </p:cNvSpPr>
          <p:nvPr/>
        </p:nvSpPr>
        <p:spPr bwMode="auto">
          <a:xfrm>
            <a:off x="6400800" y="5826323"/>
            <a:ext cx="355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 sz="1600" dirty="0"/>
              <a:t>t2</a:t>
            </a:r>
          </a:p>
        </p:txBody>
      </p:sp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8077200" y="5582185"/>
            <a:ext cx="790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 sz="1200" dirty="0"/>
              <a:t>1st discri</a:t>
            </a:r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8077200" y="6039385"/>
            <a:ext cx="839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 sz="1200" dirty="0"/>
              <a:t>2nd discri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47076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chip</a:t>
            </a:r>
            <a:r>
              <a:rPr lang="en-US" dirty="0" smtClean="0"/>
              <a:t> </a:t>
            </a:r>
            <a:r>
              <a:rPr lang="en-US" dirty="0"/>
              <a:t>architecture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50465"/>
            <a:ext cx="9144000" cy="399707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7200" y="1210973"/>
            <a:ext cx="82296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The TOFPET ASIC consists of a 64-channel analogue block, calibration circuitry, Golden-references and Bias generators and a global controller.</a:t>
            </a:r>
          </a:p>
          <a:p>
            <a:pPr marL="285750" indent="-285750">
              <a:spcBef>
                <a:spcPts val="600"/>
              </a:spcBef>
              <a:buFont typeface="Arial"/>
              <a:buChar char="•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Two transimpedance amplifier stages per channel: for time and energy measurement (trigger, shaped signals)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749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Time-to-Digital converters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46333" y="1275662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Analogue TDC with 25ps/50ps time binning - based on analogue interpolators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TDC Control: switching, hit validation, buffer allocation, data reg.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Four TACs and data FIFOs per channel allow rate per channel of 160 kHz with negligible deadtime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Time stamp: 10-bit master clock count + Fine time measurement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830" y="3742980"/>
            <a:ext cx="6660785" cy="270842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61273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Output data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8343"/>
            <a:ext cx="8229600" cy="262258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BE0204"/>
                </a:solidFill>
              </a:rPr>
              <a:t>The ASICs transmits data in frames</a:t>
            </a:r>
            <a:r>
              <a:rPr lang="en-US" dirty="0">
                <a:solidFill>
                  <a:srgbClr val="404040"/>
                </a:solidFill>
              </a:rPr>
              <a:t>, each frame consisting of the events captured in a 1024 clock period (6.4 </a:t>
            </a:r>
            <a:r>
              <a:rPr lang="en-US" dirty="0">
                <a:solidFill>
                  <a:srgbClr val="404040"/>
                </a:solidFill>
              </a:rPr>
              <a:t>μs</a:t>
            </a:r>
            <a:r>
              <a:rPr lang="en-US" dirty="0">
                <a:solidFill>
                  <a:srgbClr val="404040"/>
                </a:solidFill>
              </a:rPr>
              <a:t>  frames). </a:t>
            </a:r>
          </a:p>
          <a:p>
            <a:r>
              <a:rPr lang="en-US" sz="2000" dirty="0">
                <a:solidFill>
                  <a:srgbClr val="404040"/>
                </a:solidFill>
              </a:rPr>
              <a:t>Up to 48 events per frame can be captured, each event including time counters and channel ID. </a:t>
            </a:r>
          </a:p>
          <a:p>
            <a:r>
              <a:rPr lang="en-US" sz="2000" dirty="0">
                <a:solidFill>
                  <a:srgbClr val="404040"/>
                </a:solidFill>
              </a:rPr>
              <a:t>Max output rate is 6 M events/s</a:t>
            </a:r>
          </a:p>
          <a:p>
            <a:endParaRPr lang="en-US" sz="2000" dirty="0">
              <a:solidFill>
                <a:srgbClr val="404040"/>
              </a:solidFill>
            </a:endParaRPr>
          </a:p>
          <a:p>
            <a:endParaRPr lang="en-US" sz="2000" dirty="0" smtClean="0">
              <a:solidFill>
                <a:srgbClr val="404040"/>
              </a:solidFill>
            </a:endParaRPr>
          </a:p>
        </p:txBody>
      </p:sp>
      <p:pic>
        <p:nvPicPr>
          <p:cNvPr id="4" name="Picture 3" descr="event_full_new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1960" y="3489130"/>
            <a:ext cx="6076690" cy="2208002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noProof="0" dirty="0" smtClean="0"/>
              <a:t> </a:t>
            </a:r>
            <a:fld id="{6135DBCF-7892-AD4B-8141-C2BF8ED07A82}" type="slidenum">
              <a:rPr lang="en-US" noProof="0" smtClean="0"/>
              <a:pPr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567741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xpo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1177</Words>
  <Application>Microsoft Macintosh PowerPoint</Application>
  <PresentationFormat>On-screen Show (4:3)</PresentationFormat>
  <Paragraphs>223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FP7 Project EndoTOFPET-US</vt:lpstr>
      <vt:lpstr>Silicon photomultiplers</vt:lpstr>
      <vt:lpstr>PET Time-of-Flight (ToF)</vt:lpstr>
      <vt:lpstr>ToFPET ASIC</vt:lpstr>
      <vt:lpstr>Time and amplitude measurement</vt:lpstr>
      <vt:lpstr>Overall chip architecture</vt:lpstr>
      <vt:lpstr>Time-to-Digital converters</vt:lpstr>
      <vt:lpstr>Output data </vt:lpstr>
      <vt:lpstr>TOFPET mezzanine</vt:lpstr>
      <vt:lpstr>ToFPET Evaluation Kit</vt:lpstr>
      <vt:lpstr>PowerPoint Presentation</vt:lpstr>
      <vt:lpstr>From detector to computer</vt:lpstr>
      <vt:lpstr>System components </vt:lpstr>
      <vt:lpstr>FEB/A board</vt:lpstr>
      <vt:lpstr>FEB/D board</vt:lpstr>
      <vt:lpstr>Frontend firmware</vt:lpstr>
      <vt:lpstr>DAQ board</vt:lpstr>
      <vt:lpstr>PowerPoint Presentation</vt:lpstr>
      <vt:lpstr>Single photon pulse and noise</vt:lpstr>
      <vt:lpstr>Slew rate for a laser pulse</vt:lpstr>
      <vt:lpstr>Time calibration</vt:lpstr>
      <vt:lpstr>Intrinsic time resolution</vt:lpstr>
      <vt:lpstr>Laser measurements</vt:lpstr>
      <vt:lpstr>Multi photon time resolution</vt:lpstr>
      <vt:lpstr>Single photon time resolution</vt:lpstr>
      <vt:lpstr>SPTR vs bias voltage</vt:lpstr>
      <vt:lpstr>Coincidence time resolution</vt:lpstr>
      <vt:lpstr>PowerPoint Presentation</vt:lpstr>
    </vt:vector>
  </TitlesOfParts>
  <Company>LIP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CMS News 97th Weekly General Meeting</dc:title>
  <dc:creator>Joao Varela</dc:creator>
  <cp:lastModifiedBy>Joao Varela</cp:lastModifiedBy>
  <cp:revision>765</cp:revision>
  <dcterms:created xsi:type="dcterms:W3CDTF">2012-02-07T16:08:52Z</dcterms:created>
  <dcterms:modified xsi:type="dcterms:W3CDTF">2014-03-18T22:40:13Z</dcterms:modified>
</cp:coreProperties>
</file>