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4" r:id="rId1"/>
  </p:sldMasterIdLst>
  <p:notesMasterIdLst>
    <p:notesMasterId r:id="rId10"/>
  </p:notesMasterIdLst>
  <p:sldIdLst>
    <p:sldId id="285" r:id="rId2"/>
    <p:sldId id="292" r:id="rId3"/>
    <p:sldId id="304" r:id="rId4"/>
    <p:sldId id="308" r:id="rId5"/>
    <p:sldId id="306" r:id="rId6"/>
    <p:sldId id="307" r:id="rId7"/>
    <p:sldId id="309" r:id="rId8"/>
    <p:sldId id="310" r:id="rId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9789"/>
    <a:srgbClr val="FF6B65"/>
    <a:srgbClr val="373BD7"/>
    <a:srgbClr val="333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Destaqu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Estilo Médio 4 - Destaqu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Estilo Médio 4 - Destaqu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Estilo Escuro 1 - Destaqu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Estilo Escuro 2 - Destaque 1/Destaqu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D083AE6-46FA-4A59-8FB0-9F97EB10719F}" styleName="Estilo Claro 3 - Destaqu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com Tema 1 - Destaqu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com Tema 1 - Destaqu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95101" autoAdjust="0"/>
  </p:normalViewPr>
  <p:slideViewPr>
    <p:cSldViewPr snapToGrid="0">
      <p:cViewPr varScale="1">
        <p:scale>
          <a:sx n="75" d="100"/>
          <a:sy n="75" d="100"/>
        </p:scale>
        <p:origin x="1042" y="-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5B33F-44E5-CB46-A185-43525A881D45}" type="datetimeFigureOut">
              <a:rPr lang="pt-PT" smtClean="0"/>
              <a:t>04/12/2021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t-PT"/>
              <a:t>Editar os estilos de texto do Modelo Global
Segundo nível
Terceiro nível
Quarto nível
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71151-43F7-D841-9021-9AEC85C5964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273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E093F-E328-B846-91E9-3C5F6E256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F63594-1393-A84D-9145-C3DE9EB87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2AA64EB-0CE1-C84D-ABDD-0752BAD39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C1BE-85A5-466C-BB9E-6DF33D5A2E9F}" type="datetime1">
              <a:rPr lang="pt-PT" smtClean="0"/>
              <a:t>04/12/2021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5864D74-6F7E-374D-8F1B-7129316D9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71A3D20-E69B-D543-A1DE-52E3ABD2E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EA60-3B90-4AF1-87E4-DBFBC4C249B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0455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AA0F64-ECE9-5947-AFA3-15B37AD00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B186F15-D54C-494B-8B73-26A16D006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t-PT"/>
              <a:t>Editar os estilos de texto do Modelo Global
Segundo nível
Terceiro nível
Quarto nível
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542F3F6-79A7-F247-B92B-6FF58076F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8D8A-2CBC-4300-8826-AD9BB993502A}" type="datetime1">
              <a:rPr lang="pt-PT" smtClean="0"/>
              <a:t>04/12/2021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190412A-7E0A-A84D-9041-F35303A13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724F1D2-F2AC-8346-AA87-5B1E6E9E3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EA60-3B90-4AF1-87E4-DBFBC4C249B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115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2FBBE28-1DBB-3841-9B5D-3FED364A2B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B7AF8636-C38F-FB46-A110-19F4A0A3E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pt-PT"/>
              <a:t>Editar os estilos de texto do Modelo Global
Segundo nível
Terceiro nível
Quarto nível
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431D87D-AD7E-6D4C-88F2-09B7049B7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47E3-AEF1-4BF4-A932-199DAA6040B1}" type="datetime1">
              <a:rPr lang="pt-PT" smtClean="0"/>
              <a:t>04/12/2021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EFB0757-02E1-2B4B-8307-544832DCE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67BA140-77E4-6946-B57A-EA2CF459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EA60-3B90-4AF1-87E4-DBFBC4C249B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097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2D8DD-A74D-C543-9A88-6921A8D8F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9D2C532-2FDF-794A-B7BB-3D2B75C21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/>
              <a:t>Editar os estilos de texto do Modelo Global
Segundo nível
Terceiro nível
Quarto nível
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40B7685-C21A-A14C-876C-42B916E32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FF89-9A9B-450C-AF86-1CA80A1532B3}" type="datetime1">
              <a:rPr lang="pt-PT" smtClean="0"/>
              <a:t>04/12/2021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2F8F48B-49C8-B446-AB7B-40D896827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958DE11-65BD-D444-8EE2-A84994E40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EA60-3B90-4AF1-87E4-DBFBC4C249B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4910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E2BCFC-4B96-384B-A181-080DC61DF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D394F02-7E8B-E74A-857B-4F542AA3D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Editar os estilos de texto do Modelo Global
Segundo nível
Terceiro nível
Quarto nível
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673EE54-0F08-1340-907C-7712FEB90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67A8-18E0-42D9-B40D-68A7FAB5230A}" type="datetime1">
              <a:rPr lang="pt-PT" smtClean="0"/>
              <a:t>04/12/2021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2B4ABCC-DF9C-AC48-B8AA-4B3C4B614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07AC6FB-7D8B-0344-9A5E-5A379708E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EA60-3B90-4AF1-87E4-DBFBC4C249B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74287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4D9931-33A7-0A4D-A14E-14644458D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1B0D156-3044-6849-804D-1F3B41242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pt-PT"/>
              <a:t>Editar os estilos de texto do Modelo Global
Segundo nível
Terceiro nível
Quarto nível
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D280E5-EF53-D84F-B1B2-17FD91B07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pt-PT"/>
              <a:t>Editar os estilos de texto do Modelo Global
Segundo nível
Terceiro nível
Quarto nível
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93C8B7-4732-0543-A222-99873AA2D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1FE4-3786-4495-82DD-AB2A8965104D}" type="datetime1">
              <a:rPr lang="pt-PT" smtClean="0"/>
              <a:t>04/12/2021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1750D49B-D807-F34A-8767-BA19B164E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7690141-066C-8941-BFBD-76E059B1C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EA60-3B90-4AF1-87E4-DBFBC4C249B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68890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3379C-55ED-2D4E-8D56-6F812B544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84926BB-3230-B64C-AB9E-0AAFF4421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PT"/>
              <a:t>Editar os estilos de texto do Modelo Global
Segundo nível
Terceiro nível
Quarto nível
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944EE07A-65B7-B94F-9066-275997E5F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pt-PT"/>
              <a:t>Editar os estilos de texto do Modelo Global
Segundo nível
Terceiro nível
Quarto nível
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D7512930-77D5-D146-82D2-6951F1F3F5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PT"/>
              <a:t>Editar os estilos de texto do Modelo Global
Segundo nível
Terceiro nível
Quarto nível
Quinto nível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F5B6C162-99E3-4D45-BA49-820C8DDC1F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pt-PT"/>
              <a:t>Editar os estilos de texto do Modelo Global
Segundo nível
Terceiro nível
Quarto nível
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80F5B1CC-842E-EB40-B590-E38643FD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FFE1-DD28-4D1C-BD26-531EE076D61F}" type="datetime1">
              <a:rPr lang="pt-PT" smtClean="0"/>
              <a:t>04/12/2021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432A4D44-FEA5-2243-A15C-46637B4A5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4026FDC1-26AD-DA4B-B706-8D16739BF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EA60-3B90-4AF1-87E4-DBFBC4C249B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472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82C1D-6C2E-134C-B4CD-935BF8F0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20D83AED-1B3D-5043-848C-DD78EA047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8F08-1890-4201-A080-1C4CEC1F6BA4}" type="datetime1">
              <a:rPr lang="pt-PT" smtClean="0"/>
              <a:t>04/12/2021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7B3446B-5783-2247-B20D-BFF7207E8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9A921752-6E7E-A645-808B-BC6009D6F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EA60-3B90-4AF1-87E4-DBFBC4C249B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0427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99270560-2CCD-ED48-9A02-580B9E424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9A16-5985-451A-BF38-834235879639}" type="datetime1">
              <a:rPr lang="pt-PT" smtClean="0"/>
              <a:t>04/12/2021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BCFF5003-AA00-C04A-B5AF-D5C80897D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FF41D3A-6CE7-DE4C-8744-B8BA97761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EA60-3B90-4AF1-87E4-DBFBC4C249B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166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48D923-AAEA-6D49-A296-947A60955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55CBE3C-E3BF-EF4C-BDFA-E38B5E5A9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PT"/>
              <a:t>Editar os estilos de texto do Modelo Global
Segundo nível
Terceiro nível
Quarto nível
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EF63EAE-F3A8-0C4F-8D5A-E0DFB1373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PT"/>
              <a:t>Editar os estilos de texto do Modelo Global
Segundo nível
Terceiro nível
Quarto nível
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ABAA37F-7480-784C-9983-471A5A38C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6837-4B5D-480A-B1E0-C51AAAA2DC9A}" type="datetime1">
              <a:rPr lang="pt-PT" smtClean="0"/>
              <a:t>04/12/2021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225683B-1FDA-5646-B823-B3719A9A1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BD67238-7BD1-B048-940D-96DA7744C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EA60-3B90-4AF1-87E4-DBFBC4C249B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67809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40600B-D7C4-F040-9857-EED6A5C06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48BA295D-EC6E-544C-B7A7-B6529BA3BA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9FF54837-5E10-1E42-B0D3-942F0163D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PT"/>
              <a:t>Editar os estilos de texto do Modelo Global
Segundo nível
Terceiro nível
Quarto nível
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879451ED-3606-7842-B1A3-598676850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912E0-23A0-4B16-9A0E-773A69049AB4}" type="datetime1">
              <a:rPr lang="pt-PT" smtClean="0"/>
              <a:t>04/12/2021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474C202-3A55-1841-B25D-7EE6C7BBB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1A67D3FB-D32D-A148-A1BE-8726C13AE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EA60-3B90-4AF1-87E4-DBFBC4C249B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96476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97A9A7BE-D4AD-3D4C-B133-C6528075F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B98193B-663D-FC48-B580-660F1F636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PT"/>
              <a:t>Editar os estilos de texto do Modelo Global
Segundo nível
Terceiro nível
Quarto nível
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F2578B5-F2D3-724A-9379-B0FC732C8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AD733-341E-42DB-8DFC-B52971C2AF7A}" type="datetime1">
              <a:rPr lang="pt-PT" smtClean="0"/>
              <a:t>04/12/2021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E17E81E-C2B5-A940-9A65-3C5C305CC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19AA08F-A451-3E46-A45E-743965A1B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BEA60-3B90-4AF1-87E4-DBFBC4C249B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2129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3" r:id="rId9"/>
    <p:sldLayoutId id="2147484324" r:id="rId10"/>
    <p:sldLayoutId id="214748432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741D952-2E75-4620-ADCA-3D01F1EB3FCB}"/>
              </a:ext>
            </a:extLst>
          </p:cNvPr>
          <p:cNvSpPr txBox="1"/>
          <p:nvPr/>
        </p:nvSpPr>
        <p:spPr>
          <a:xfrm>
            <a:off x="0" y="2628900"/>
            <a:ext cx="12191999" cy="422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 anchor="ctr" anchorCtr="1">
            <a:noAutofit/>
          </a:bodyPr>
          <a:lstStyle/>
          <a:p>
            <a:pPr algn="ctr"/>
            <a:endParaRPr lang="pt-PT" sz="40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2BBBF8F-908F-4F73-AD00-DE3889CB88FF}"/>
              </a:ext>
            </a:extLst>
          </p:cNvPr>
          <p:cNvSpPr txBox="1"/>
          <p:nvPr/>
        </p:nvSpPr>
        <p:spPr>
          <a:xfrm>
            <a:off x="4448286" y="4749264"/>
            <a:ext cx="329542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>
                <a:latin typeface="+mj-lt"/>
              </a:rPr>
              <a:t>Rita Pestana</a:t>
            </a:r>
          </a:p>
          <a:p>
            <a:pPr algn="ctr"/>
            <a:r>
              <a:rPr lang="pt-PT" sz="2800" i="1" dirty="0">
                <a:latin typeface="+mj-lt"/>
              </a:rPr>
              <a:t>ritapestana@lip.pt</a:t>
            </a:r>
          </a:p>
          <a:p>
            <a:pPr algn="ctr"/>
            <a:endParaRPr lang="en-GB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9BECB69-4363-425A-8D57-2051E020D0BC}"/>
              </a:ext>
            </a:extLst>
          </p:cNvPr>
          <p:cNvSpPr txBox="1"/>
          <p:nvPr/>
        </p:nvSpPr>
        <p:spPr>
          <a:xfrm>
            <a:off x="4158613" y="6366522"/>
            <a:ext cx="3874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4th</a:t>
            </a:r>
            <a:r>
              <a:rPr lang="pt-PT" sz="2400" i="1" dirty="0"/>
              <a:t> </a:t>
            </a:r>
            <a:r>
              <a:rPr lang="en-US" sz="2400" i="1" dirty="0"/>
              <a:t>December</a:t>
            </a:r>
            <a:r>
              <a:rPr lang="pt-PT" sz="2400" i="1" dirty="0"/>
              <a:t> 2021</a:t>
            </a:r>
            <a:endParaRPr lang="en-GB" sz="2400" i="1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4BCC665-5A24-43C1-B274-7E22E05C45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6552" l="9524" r="96059">
                        <a14:foregroundMark x1="16256" y1="91790" x2="15928" y2="89984"/>
                        <a14:foregroundMark x1="15928" y1="89984" x2="15928" y2="89984"/>
                        <a14:foregroundMark x1="15599" y1="96552" x2="15599" y2="96552"/>
                        <a14:foregroundMark x1="92447" y1="24466" x2="87356" y2="22332"/>
                        <a14:foregroundMark x1="41051" y1="57964" x2="59278" y2="55172"/>
                        <a14:foregroundMark x1="59278" y1="55172" x2="69951" y2="57307"/>
                        <a14:foregroundMark x1="68473" y1="58292" x2="48933" y2="58785"/>
                        <a14:foregroundMark x1="48933" y1="58785" x2="48440" y2="58621"/>
                        <a14:foregroundMark x1="46962" y1="59113" x2="38916" y2="55337"/>
                        <a14:foregroundMark x1="95731" y1="22660" x2="95731" y2="22660"/>
                        <a14:foregroundMark x1="96059" y1="22660" x2="96059" y2="22660"/>
                        <a14:foregroundMark x1="87028" y1="27422" x2="84893" y2="20854"/>
                        <a14:foregroundMark x1="86700" y1="22660" x2="84893" y2="19376"/>
                      </a14:backgroundRemoval>
                    </a14:imgEffect>
                  </a14:imgLayer>
                </a14:imgProps>
              </a:ext>
            </a:extLst>
          </a:blip>
          <a:srcRect r="1701"/>
          <a:stretch/>
        </p:blipFill>
        <p:spPr>
          <a:xfrm>
            <a:off x="351029" y="-151620"/>
            <a:ext cx="2542998" cy="258699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8B98618-0FDE-4935-BE5E-A76D57EC9A25}"/>
              </a:ext>
            </a:extLst>
          </p:cNvPr>
          <p:cNvSpPr txBox="1"/>
          <p:nvPr/>
        </p:nvSpPr>
        <p:spPr>
          <a:xfrm>
            <a:off x="942088" y="2789345"/>
            <a:ext cx="97850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 of a Standard Methodology for Online Dose Calculations in Air</a:t>
            </a:r>
            <a:endParaRPr lang="pt-PT" sz="4400" dirty="0"/>
          </a:p>
        </p:txBody>
      </p:sp>
      <p:pic>
        <p:nvPicPr>
          <p:cNvPr id="11" name="Google Shape;466;p30">
            <a:extLst>
              <a:ext uri="{FF2B5EF4-FFF2-40B4-BE49-F238E27FC236}">
                <a16:creationId xmlns:a16="http://schemas.microsoft.com/office/drawing/2014/main" id="{780E19A1-5FA0-4F6A-8042-C63E3B92268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8242" y="859642"/>
            <a:ext cx="2085998" cy="1033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465;p30">
            <a:extLst>
              <a:ext uri="{FF2B5EF4-FFF2-40B4-BE49-F238E27FC236}">
                <a16:creationId xmlns:a16="http://schemas.microsoft.com/office/drawing/2014/main" id="{4DEC8D7B-FA39-4EAF-9B4A-31BE3B15451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04162" y="859642"/>
            <a:ext cx="1866241" cy="103318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A103B0BD-F7AA-417D-B99E-63E41025A001}"/>
              </a:ext>
            </a:extLst>
          </p:cNvPr>
          <p:cNvSpPr txBox="1"/>
          <p:nvPr/>
        </p:nvSpPr>
        <p:spPr>
          <a:xfrm>
            <a:off x="9079453" y="5389537"/>
            <a:ext cx="329542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err="1">
                <a:latin typeface="+mj-lt"/>
              </a:rPr>
              <a:t>Supervisors</a:t>
            </a:r>
            <a:r>
              <a:rPr lang="pt-PT" sz="2800" b="1" dirty="0">
                <a:latin typeface="+mj-lt"/>
              </a:rPr>
              <a:t>:</a:t>
            </a:r>
          </a:p>
          <a:p>
            <a:pPr algn="ctr"/>
            <a:r>
              <a:rPr lang="pt-PT" sz="2800" dirty="0">
                <a:latin typeface="+mj-lt"/>
              </a:rPr>
              <a:t>Daniel </a:t>
            </a:r>
            <a:r>
              <a:rPr lang="pt-PT" sz="2800" dirty="0" err="1">
                <a:latin typeface="+mj-lt"/>
              </a:rPr>
              <a:t>Galaviz</a:t>
            </a:r>
            <a:endParaRPr lang="pt-PT" sz="2800" dirty="0">
              <a:latin typeface="+mj-lt"/>
            </a:endParaRPr>
          </a:p>
          <a:p>
            <a:pPr algn="ctr"/>
            <a:r>
              <a:rPr lang="pt-PT" sz="2800" dirty="0">
                <a:latin typeface="+mj-lt"/>
              </a:rPr>
              <a:t>Sílvia </a:t>
            </a:r>
            <a:r>
              <a:rPr lang="pt-PT" sz="2800" dirty="0" err="1">
                <a:latin typeface="+mj-lt"/>
              </a:rPr>
              <a:t>Onsès</a:t>
            </a:r>
            <a:endParaRPr lang="pt-PT" sz="2800" dirty="0">
              <a:latin typeface="+mj-lt"/>
            </a:endParaRPr>
          </a:p>
          <a:p>
            <a:pPr algn="ctr"/>
            <a:endParaRPr lang="en-GB" dirty="0"/>
          </a:p>
        </p:txBody>
      </p:sp>
      <p:pic>
        <p:nvPicPr>
          <p:cNvPr id="7170" name="Picture 2" descr="CMAM, Spain - IonBeamCenters.eu">
            <a:extLst>
              <a:ext uri="{FF2B5EF4-FFF2-40B4-BE49-F238E27FC236}">
                <a16:creationId xmlns:a16="http://schemas.microsoft.com/office/drawing/2014/main" id="{79EAF233-6119-4AA8-BB11-8E478F2C4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442" y="553591"/>
            <a:ext cx="2235200" cy="151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559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99D3951-602F-47CD-9159-DFA84FCC5371}"/>
              </a:ext>
            </a:extLst>
          </p:cNvPr>
          <p:cNvSpPr txBox="1"/>
          <p:nvPr/>
        </p:nvSpPr>
        <p:spPr>
          <a:xfrm>
            <a:off x="621776" y="2103901"/>
            <a:ext cx="64292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In collaboration with the </a:t>
            </a:r>
            <a:r>
              <a:rPr lang="en-US" sz="2400" b="1" dirty="0"/>
              <a:t>CMAM,</a:t>
            </a:r>
            <a:r>
              <a:rPr lang="en-US" sz="2400" dirty="0"/>
              <a:t> in Madrid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Ion </a:t>
            </a:r>
            <a:r>
              <a:rPr lang="en-US" sz="2400" b="1" dirty="0"/>
              <a:t>accelerator</a:t>
            </a:r>
            <a:r>
              <a:rPr lang="en-US" sz="2400" dirty="0"/>
              <a:t> with a terminal voltage of </a:t>
            </a:r>
            <a:r>
              <a:rPr lang="en-US" sz="2400" b="1" dirty="0"/>
              <a:t>5 MV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An external beamline used for </a:t>
            </a:r>
            <a:r>
              <a:rPr lang="en-US" sz="2400" b="1" dirty="0"/>
              <a:t>irradiating cells </a:t>
            </a:r>
            <a:r>
              <a:rPr lang="en-US" sz="2400" dirty="0"/>
              <a:t>with protons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At the moment, the current is only measured in vacuum, using an</a:t>
            </a:r>
            <a:r>
              <a:rPr lang="en-US" sz="2400" b="1" dirty="0"/>
              <a:t> internal Faraday cup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To perform the measurement in air the beam is stopped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This project aims to develop a methodology to </a:t>
            </a:r>
            <a:r>
              <a:rPr lang="en-US" sz="2400" b="1" dirty="0"/>
              <a:t>measure the beam intensity in air </a:t>
            </a:r>
            <a:r>
              <a:rPr lang="en-US" sz="2400" dirty="0"/>
              <a:t>without compromising the irradiation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754306E-2FE5-44A3-BCD4-6E763348D2D3}"/>
              </a:ext>
            </a:extLst>
          </p:cNvPr>
          <p:cNvSpPr txBox="1"/>
          <p:nvPr/>
        </p:nvSpPr>
        <p:spPr>
          <a:xfrm>
            <a:off x="-1" y="482139"/>
            <a:ext cx="4350059" cy="1280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 anchor="ctr" anchorCtr="1">
            <a:noAutofit/>
          </a:bodyPr>
          <a:lstStyle/>
          <a:p>
            <a:pPr algn="ctr">
              <a:lnSpc>
                <a:spcPct val="150000"/>
              </a:lnSpc>
            </a:pPr>
            <a:endParaRPr lang="pt-PT" sz="4000" dirty="0">
              <a:latin typeface="+mj-lt"/>
            </a:endParaRPr>
          </a:p>
          <a:p>
            <a:pPr algn="ctr"/>
            <a:endParaRPr lang="pt-PT" sz="2000" dirty="0">
              <a:latin typeface="+mj-lt"/>
            </a:endParaRPr>
          </a:p>
          <a:p>
            <a:pPr algn="ctr"/>
            <a:endParaRPr lang="pt-PT" sz="40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01EDF8A-4E17-45C5-9A60-A021B6893EF4}"/>
              </a:ext>
            </a:extLst>
          </p:cNvPr>
          <p:cNvSpPr txBox="1"/>
          <p:nvPr/>
        </p:nvSpPr>
        <p:spPr>
          <a:xfrm>
            <a:off x="512467" y="673925"/>
            <a:ext cx="5114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Motivation</a:t>
            </a:r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2F889B93-F3A0-4DBF-985A-55145BE2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EA60-3B90-4AF1-87E4-DBFBC4C249B3}" type="slidenum">
              <a:rPr lang="pt-PT" smtClean="0"/>
              <a:t>2</a:t>
            </a:fld>
            <a:endParaRPr lang="pt-PT" dirty="0"/>
          </a:p>
        </p:txBody>
      </p:sp>
      <p:pic>
        <p:nvPicPr>
          <p:cNvPr id="4098" name="Picture 2" descr="CMAM, Spain - IonBeamCenters.eu">
            <a:extLst>
              <a:ext uri="{FF2B5EF4-FFF2-40B4-BE49-F238E27FC236}">
                <a16:creationId xmlns:a16="http://schemas.microsoft.com/office/drawing/2014/main" id="{1709C86E-1776-408E-BEC0-753F628F3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305" y="2402867"/>
            <a:ext cx="4742734" cy="355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162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99D3951-602F-47CD-9159-DFA84FCC5371}"/>
              </a:ext>
            </a:extLst>
          </p:cNvPr>
          <p:cNvSpPr txBox="1"/>
          <p:nvPr/>
        </p:nvSpPr>
        <p:spPr>
          <a:xfrm>
            <a:off x="621776" y="2205501"/>
            <a:ext cx="11071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pt-PT" sz="2400" b="1" dirty="0" err="1"/>
              <a:t>Simulations</a:t>
            </a:r>
            <a:endParaRPr lang="pt-PT" sz="2400" b="1" dirty="0"/>
          </a:p>
          <a:p>
            <a:pPr marL="457200" indent="-457200" algn="just">
              <a:buAutoNum type="arabicPeriod"/>
            </a:pPr>
            <a:endParaRPr lang="pt-PT" sz="2400" b="1" dirty="0"/>
          </a:p>
          <a:p>
            <a:pPr marL="457200" indent="-457200" algn="just">
              <a:buAutoNum type="arabicPeriod"/>
            </a:pPr>
            <a:endParaRPr lang="pt-PT" sz="2400" b="1" dirty="0"/>
          </a:p>
          <a:p>
            <a:pPr marL="457200" indent="-457200" algn="just">
              <a:buAutoNum type="arabicPeriod"/>
            </a:pPr>
            <a:endParaRPr lang="pt-PT" sz="2400" b="1" dirty="0"/>
          </a:p>
          <a:p>
            <a:pPr marL="457200" indent="-457200" algn="just">
              <a:buAutoNum type="arabicPeriod"/>
            </a:pPr>
            <a:r>
              <a:rPr lang="pt-PT" sz="2400" b="1" dirty="0"/>
              <a:t>Design</a:t>
            </a:r>
          </a:p>
          <a:p>
            <a:pPr marL="457200" indent="-457200" algn="just">
              <a:buAutoNum type="arabicPeriod"/>
            </a:pPr>
            <a:endParaRPr lang="pt-PT" sz="2400" b="1" dirty="0"/>
          </a:p>
          <a:p>
            <a:pPr marL="457200" indent="-457200" algn="just">
              <a:buAutoNum type="arabicPeriod"/>
            </a:pPr>
            <a:r>
              <a:rPr lang="pt-PT" sz="2400" b="1" dirty="0" err="1"/>
              <a:t>Implementation</a:t>
            </a:r>
            <a:endParaRPr lang="pt-PT" sz="2400" b="1" dirty="0"/>
          </a:p>
          <a:p>
            <a:pPr marL="457200" indent="-457200" algn="just">
              <a:buAutoNum type="arabicPeriod"/>
            </a:pPr>
            <a:endParaRPr lang="pt-PT" sz="2400" b="1" dirty="0"/>
          </a:p>
          <a:p>
            <a:pPr marL="457200" indent="-457200" algn="just">
              <a:buAutoNum type="arabicPeriod"/>
            </a:pPr>
            <a:r>
              <a:rPr lang="pt-PT" sz="2400" b="1" dirty="0" err="1"/>
              <a:t>Tests</a:t>
            </a:r>
            <a:endParaRPr lang="pt-PT" sz="24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754306E-2FE5-44A3-BCD4-6E763348D2D3}"/>
              </a:ext>
            </a:extLst>
          </p:cNvPr>
          <p:cNvSpPr txBox="1"/>
          <p:nvPr/>
        </p:nvSpPr>
        <p:spPr>
          <a:xfrm>
            <a:off x="-1" y="482139"/>
            <a:ext cx="4350059" cy="1280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 anchor="ctr" anchorCtr="1">
            <a:noAutofit/>
          </a:bodyPr>
          <a:lstStyle/>
          <a:p>
            <a:pPr algn="ctr">
              <a:lnSpc>
                <a:spcPct val="150000"/>
              </a:lnSpc>
            </a:pPr>
            <a:endParaRPr lang="pt-PT" sz="4000" dirty="0">
              <a:latin typeface="+mj-lt"/>
            </a:endParaRPr>
          </a:p>
          <a:p>
            <a:pPr algn="ctr"/>
            <a:endParaRPr lang="pt-PT" sz="2000" dirty="0">
              <a:latin typeface="+mj-lt"/>
            </a:endParaRPr>
          </a:p>
          <a:p>
            <a:pPr algn="ctr"/>
            <a:endParaRPr lang="pt-PT" sz="40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01EDF8A-4E17-45C5-9A60-A021B6893EF4}"/>
              </a:ext>
            </a:extLst>
          </p:cNvPr>
          <p:cNvSpPr txBox="1"/>
          <p:nvPr/>
        </p:nvSpPr>
        <p:spPr>
          <a:xfrm>
            <a:off x="512467" y="673925"/>
            <a:ext cx="5114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Work line</a:t>
            </a:r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2F889B93-F3A0-4DBF-985A-55145BE2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EA60-3B90-4AF1-87E4-DBFBC4C249B3}" type="slidenum">
              <a:rPr lang="pt-PT" smtClean="0"/>
              <a:t>3</a:t>
            </a:fld>
            <a:endParaRPr lang="pt-PT" dirty="0"/>
          </a:p>
        </p:txBody>
      </p:sp>
      <p:pic>
        <p:nvPicPr>
          <p:cNvPr id="6" name="Picture 2" descr="TOPAS MC">
            <a:extLst>
              <a:ext uri="{FF2B5EF4-FFF2-40B4-BE49-F238E27FC236}">
                <a16:creationId xmlns:a16="http://schemas.microsoft.com/office/drawing/2014/main" id="{D16074D9-6BA7-4377-A6B4-9BDA0F648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349" y="2368904"/>
            <a:ext cx="3360453" cy="135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OOT: analyzing petabytes of data, scientifically. - ROOT">
            <a:extLst>
              <a:ext uri="{FF2B5EF4-FFF2-40B4-BE49-F238E27FC236}">
                <a16:creationId xmlns:a16="http://schemas.microsoft.com/office/drawing/2014/main" id="{8CA6DBB7-497E-4560-AE1A-1DBBCB569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228" y="2205501"/>
            <a:ext cx="2933183" cy="171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haveta à direita 3">
            <a:extLst>
              <a:ext uri="{FF2B5EF4-FFF2-40B4-BE49-F238E27FC236}">
                <a16:creationId xmlns:a16="http://schemas.microsoft.com/office/drawing/2014/main" id="{C5084CAF-5DDE-412B-8E8B-803E14744D5C}"/>
              </a:ext>
            </a:extLst>
          </p:cNvPr>
          <p:cNvSpPr/>
          <p:nvPr/>
        </p:nvSpPr>
        <p:spPr>
          <a:xfrm>
            <a:off x="3777276" y="4418819"/>
            <a:ext cx="317204" cy="133865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EC039F0-1829-46E0-BF93-DFCFE5082EFC}"/>
              </a:ext>
            </a:extLst>
          </p:cNvPr>
          <p:cNvSpPr txBox="1"/>
          <p:nvPr/>
        </p:nvSpPr>
        <p:spPr>
          <a:xfrm>
            <a:off x="4491210" y="4672647"/>
            <a:ext cx="2708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 err="1"/>
              <a:t>Stay</a:t>
            </a:r>
            <a:r>
              <a:rPr lang="pt-PT" sz="2400" dirty="0"/>
              <a:t> in </a:t>
            </a:r>
            <a:r>
              <a:rPr lang="pt-PT" sz="2400" b="1" dirty="0"/>
              <a:t>Madrid</a:t>
            </a:r>
          </a:p>
          <a:p>
            <a:pPr algn="ctr"/>
            <a:r>
              <a:rPr lang="pt-PT" sz="2400" dirty="0" err="1"/>
              <a:t>March</a:t>
            </a:r>
            <a:r>
              <a:rPr lang="pt-PT" sz="2400" dirty="0"/>
              <a:t> – </a:t>
            </a:r>
            <a:r>
              <a:rPr lang="pt-PT" sz="2400" dirty="0" err="1"/>
              <a:t>June</a:t>
            </a:r>
            <a:r>
              <a:rPr lang="pt-PT" sz="2400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1055606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741D952-2E75-4620-ADCA-3D01F1EB3FCB}"/>
              </a:ext>
            </a:extLst>
          </p:cNvPr>
          <p:cNvSpPr txBox="1"/>
          <p:nvPr/>
        </p:nvSpPr>
        <p:spPr>
          <a:xfrm>
            <a:off x="0" y="2628900"/>
            <a:ext cx="12191999" cy="422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 anchor="ctr" anchorCtr="1">
            <a:noAutofit/>
          </a:bodyPr>
          <a:lstStyle/>
          <a:p>
            <a:pPr algn="ctr"/>
            <a:endParaRPr lang="pt-PT" sz="40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2BBBF8F-908F-4F73-AD00-DE3889CB88FF}"/>
              </a:ext>
            </a:extLst>
          </p:cNvPr>
          <p:cNvSpPr txBox="1"/>
          <p:nvPr/>
        </p:nvSpPr>
        <p:spPr>
          <a:xfrm>
            <a:off x="4448286" y="4749264"/>
            <a:ext cx="3295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>
                <a:latin typeface="+mj-lt"/>
              </a:rPr>
              <a:t>Lia Pereira</a:t>
            </a:r>
          </a:p>
          <a:p>
            <a:pPr algn="ctr"/>
            <a:r>
              <a:rPr lang="pt-PT" sz="2800" i="1" dirty="0">
                <a:latin typeface="+mj-lt"/>
              </a:rPr>
              <a:t>liapereira@lip.pt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9BECB69-4363-425A-8D57-2051E020D0BC}"/>
              </a:ext>
            </a:extLst>
          </p:cNvPr>
          <p:cNvSpPr txBox="1"/>
          <p:nvPr/>
        </p:nvSpPr>
        <p:spPr>
          <a:xfrm>
            <a:off x="4158613" y="6366522"/>
            <a:ext cx="3874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4th</a:t>
            </a:r>
            <a:r>
              <a:rPr lang="pt-PT" sz="2400" i="1" dirty="0"/>
              <a:t> </a:t>
            </a:r>
            <a:r>
              <a:rPr lang="en-US" sz="2400" i="1" dirty="0"/>
              <a:t>December</a:t>
            </a:r>
            <a:r>
              <a:rPr lang="pt-PT" sz="2400" i="1" dirty="0"/>
              <a:t> 2021</a:t>
            </a:r>
            <a:endParaRPr lang="en-GB" sz="2400" i="1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4BCC665-5A24-43C1-B274-7E22E05C45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6552" l="9524" r="96059">
                        <a14:foregroundMark x1="16256" y1="91790" x2="15928" y2="89984"/>
                        <a14:foregroundMark x1="15928" y1="89984" x2="15928" y2="89984"/>
                        <a14:foregroundMark x1="15599" y1="96552" x2="15599" y2="96552"/>
                        <a14:foregroundMark x1="92447" y1="24466" x2="87356" y2="22332"/>
                        <a14:foregroundMark x1="41051" y1="57964" x2="59278" y2="55172"/>
                        <a14:foregroundMark x1="59278" y1="55172" x2="69951" y2="57307"/>
                        <a14:foregroundMark x1="68473" y1="58292" x2="48933" y2="58785"/>
                        <a14:foregroundMark x1="48933" y1="58785" x2="48440" y2="58621"/>
                        <a14:foregroundMark x1="46962" y1="59113" x2="38916" y2="55337"/>
                        <a14:foregroundMark x1="95731" y1="22660" x2="95731" y2="22660"/>
                        <a14:foregroundMark x1="96059" y1="22660" x2="96059" y2="22660"/>
                        <a14:foregroundMark x1="87028" y1="27422" x2="84893" y2="20854"/>
                        <a14:foregroundMark x1="86700" y1="22660" x2="84893" y2="19376"/>
                      </a14:backgroundRemoval>
                    </a14:imgEffect>
                  </a14:imgLayer>
                </a14:imgProps>
              </a:ext>
            </a:extLst>
          </a:blip>
          <a:srcRect r="1701"/>
          <a:stretch/>
        </p:blipFill>
        <p:spPr>
          <a:xfrm>
            <a:off x="351029" y="-151620"/>
            <a:ext cx="2542998" cy="258699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8B98618-0FDE-4935-BE5E-A76D57EC9A25}"/>
              </a:ext>
            </a:extLst>
          </p:cNvPr>
          <p:cNvSpPr txBox="1"/>
          <p:nvPr/>
        </p:nvSpPr>
        <p:spPr>
          <a:xfrm>
            <a:off x="942088" y="2789345"/>
            <a:ext cx="97850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Modelling protein amyloid structures and observing th</a:t>
            </a:r>
            <a:r>
              <a:rPr lang="en-GB" sz="4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effects of radiation using the Geant4-DNA toolkit</a:t>
            </a:r>
            <a:endParaRPr lang="pt-PT" sz="4400" dirty="0"/>
          </a:p>
        </p:txBody>
      </p:sp>
      <p:pic>
        <p:nvPicPr>
          <p:cNvPr id="11" name="Google Shape;466;p30">
            <a:extLst>
              <a:ext uri="{FF2B5EF4-FFF2-40B4-BE49-F238E27FC236}">
                <a16:creationId xmlns:a16="http://schemas.microsoft.com/office/drawing/2014/main" id="{780E19A1-5FA0-4F6A-8042-C63E3B92268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8242" y="859642"/>
            <a:ext cx="2085998" cy="1033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465;p30">
            <a:extLst>
              <a:ext uri="{FF2B5EF4-FFF2-40B4-BE49-F238E27FC236}">
                <a16:creationId xmlns:a16="http://schemas.microsoft.com/office/drawing/2014/main" id="{4DEC8D7B-FA39-4EAF-9B4A-31BE3B15451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04162" y="859642"/>
            <a:ext cx="1866241" cy="103318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A103B0BD-F7AA-417D-B99E-63E41025A001}"/>
              </a:ext>
            </a:extLst>
          </p:cNvPr>
          <p:cNvSpPr txBox="1"/>
          <p:nvPr/>
        </p:nvSpPr>
        <p:spPr>
          <a:xfrm>
            <a:off x="9079453" y="5389537"/>
            <a:ext cx="329542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>
                <a:latin typeface="+mj-lt"/>
              </a:rPr>
              <a:t>Supervisor:</a:t>
            </a:r>
          </a:p>
          <a:p>
            <a:pPr algn="ctr"/>
            <a:r>
              <a:rPr lang="pt-PT" sz="2800" dirty="0">
                <a:latin typeface="+mj-lt"/>
              </a:rPr>
              <a:t>Daniel </a:t>
            </a:r>
            <a:r>
              <a:rPr lang="pt-PT" sz="2800" dirty="0" err="1">
                <a:latin typeface="+mj-lt"/>
              </a:rPr>
              <a:t>Galaviz</a:t>
            </a:r>
            <a:endParaRPr lang="pt-PT" sz="2800" dirty="0">
              <a:latin typeface="+mj-lt"/>
            </a:endParaRPr>
          </a:p>
          <a:p>
            <a:pPr algn="ctr"/>
            <a:r>
              <a:rPr lang="pt-PT" sz="2800" dirty="0">
                <a:latin typeface="+mj-lt"/>
              </a:rPr>
              <a:t>Federico Herrera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187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6754306E-2FE5-44A3-BCD4-6E763348D2D3}"/>
              </a:ext>
            </a:extLst>
          </p:cNvPr>
          <p:cNvSpPr txBox="1"/>
          <p:nvPr/>
        </p:nvSpPr>
        <p:spPr>
          <a:xfrm>
            <a:off x="-1" y="482139"/>
            <a:ext cx="4350059" cy="1280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 anchor="ctr" anchorCtr="1">
            <a:noAutofit/>
          </a:bodyPr>
          <a:lstStyle/>
          <a:p>
            <a:pPr algn="ctr">
              <a:lnSpc>
                <a:spcPct val="150000"/>
              </a:lnSpc>
            </a:pPr>
            <a:endParaRPr lang="pt-PT" sz="4000" dirty="0">
              <a:latin typeface="+mj-lt"/>
            </a:endParaRPr>
          </a:p>
          <a:p>
            <a:pPr algn="ctr"/>
            <a:endParaRPr lang="pt-PT" sz="2000" dirty="0">
              <a:latin typeface="+mj-lt"/>
            </a:endParaRPr>
          </a:p>
          <a:p>
            <a:pPr algn="ctr"/>
            <a:endParaRPr lang="pt-PT" sz="40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01EDF8A-4E17-45C5-9A60-A021B6893EF4}"/>
              </a:ext>
            </a:extLst>
          </p:cNvPr>
          <p:cNvSpPr txBox="1"/>
          <p:nvPr/>
        </p:nvSpPr>
        <p:spPr>
          <a:xfrm>
            <a:off x="431187" y="735052"/>
            <a:ext cx="5114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Motivation</a:t>
            </a:r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2F889B93-F3A0-4DBF-985A-55145BE2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EA60-3B90-4AF1-87E4-DBFBC4C249B3}" type="slidenum">
              <a:rPr lang="pt-PT" smtClean="0"/>
              <a:t>5</a:t>
            </a:fld>
            <a:endParaRPr lang="pt-PT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EFDAA85-9F67-4385-BED8-8C7960694C23}"/>
              </a:ext>
            </a:extLst>
          </p:cNvPr>
          <p:cNvSpPr txBox="1"/>
          <p:nvPr/>
        </p:nvSpPr>
        <p:spPr>
          <a:xfrm>
            <a:off x="997696" y="2055039"/>
            <a:ext cx="110711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In Alzheimer’s Disease there is the accumulation of proteins that are toxic to cells.</a:t>
            </a:r>
          </a:p>
          <a:p>
            <a:pPr algn="just"/>
            <a:r>
              <a:rPr lang="en-US" sz="2400" dirty="0"/>
              <a:t>We want to verify if irradiation can destroy these accumulations.</a:t>
            </a:r>
          </a:p>
          <a:p>
            <a:pPr marL="457200" indent="-457200" algn="just">
              <a:buAutoNum type="arabicPeriod"/>
            </a:pPr>
            <a:endParaRPr lang="pt-PT" sz="2400" b="1" dirty="0"/>
          </a:p>
          <a:p>
            <a:pPr marL="457200" indent="-457200" algn="just">
              <a:buAutoNum type="arabicPeriod"/>
            </a:pPr>
            <a:endParaRPr lang="pt-PT" sz="2400" b="1" dirty="0"/>
          </a:p>
          <a:p>
            <a:pPr marL="457200" indent="-457200" algn="just">
              <a:buAutoNum type="arabicPeriod"/>
            </a:pPr>
            <a:endParaRPr lang="pt-PT" sz="2400" b="1" dirty="0"/>
          </a:p>
          <a:p>
            <a:pPr marL="457200" indent="-457200" algn="just">
              <a:buAutoNum type="arabicPeriod"/>
            </a:pPr>
            <a:endParaRPr lang="pt-PT" sz="2400" b="1" dirty="0"/>
          </a:p>
          <a:p>
            <a:pPr marL="457200" indent="-457200" algn="just">
              <a:buAutoNum type="arabicPeriod"/>
            </a:pPr>
            <a:endParaRPr lang="pt-PT" sz="2400" b="1" dirty="0"/>
          </a:p>
        </p:txBody>
      </p:sp>
      <p:pic>
        <p:nvPicPr>
          <p:cNvPr id="2052" name="Picture 4" descr="Major pathological hallmarks of AD are amyloid plaques and... | Download  Scientific Diagram">
            <a:extLst>
              <a:ext uri="{FF2B5EF4-FFF2-40B4-BE49-F238E27FC236}">
                <a16:creationId xmlns:a16="http://schemas.microsoft.com/office/drawing/2014/main" id="{A5E29565-FC57-4418-A406-065014ECC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19" y="3109039"/>
            <a:ext cx="7390765" cy="340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8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99D3951-602F-47CD-9159-DFA84FCC5371}"/>
              </a:ext>
            </a:extLst>
          </p:cNvPr>
          <p:cNvSpPr txBox="1"/>
          <p:nvPr/>
        </p:nvSpPr>
        <p:spPr>
          <a:xfrm>
            <a:off x="4566585" y="2089826"/>
            <a:ext cx="11071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b="1" dirty="0"/>
              <a:t>Monte Carlo </a:t>
            </a:r>
            <a:r>
              <a:rPr lang="pt-PT" sz="2400" b="1" dirty="0" err="1"/>
              <a:t>Simulations</a:t>
            </a:r>
            <a:endParaRPr lang="pt-PT" sz="2400" b="1" dirty="0"/>
          </a:p>
          <a:p>
            <a:pPr marL="457200" indent="-457200" algn="just">
              <a:buAutoNum type="arabicPeriod"/>
            </a:pPr>
            <a:endParaRPr lang="pt-PT" sz="2400" b="1" dirty="0"/>
          </a:p>
          <a:p>
            <a:pPr marL="457200" indent="-457200" algn="just">
              <a:buAutoNum type="arabicPeriod"/>
            </a:pPr>
            <a:endParaRPr lang="pt-PT" sz="2400" b="1" dirty="0"/>
          </a:p>
          <a:p>
            <a:pPr marL="457200" indent="-457200" algn="just">
              <a:buAutoNum type="arabicPeriod"/>
            </a:pPr>
            <a:endParaRPr lang="pt-PT" sz="2400" b="1" dirty="0"/>
          </a:p>
          <a:p>
            <a:pPr marL="457200" indent="-457200" algn="just">
              <a:buAutoNum type="arabicPeriod"/>
            </a:pPr>
            <a:endParaRPr lang="pt-PT" sz="2400" b="1" dirty="0"/>
          </a:p>
          <a:p>
            <a:pPr marL="457200" indent="-457200" algn="just">
              <a:buAutoNum type="arabicPeriod"/>
            </a:pPr>
            <a:endParaRPr lang="pt-PT" sz="24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754306E-2FE5-44A3-BCD4-6E763348D2D3}"/>
              </a:ext>
            </a:extLst>
          </p:cNvPr>
          <p:cNvSpPr txBox="1"/>
          <p:nvPr/>
        </p:nvSpPr>
        <p:spPr>
          <a:xfrm>
            <a:off x="-1" y="482139"/>
            <a:ext cx="4350059" cy="1280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 anchor="ctr" anchorCtr="1">
            <a:noAutofit/>
          </a:bodyPr>
          <a:lstStyle/>
          <a:p>
            <a:pPr algn="ctr">
              <a:lnSpc>
                <a:spcPct val="150000"/>
              </a:lnSpc>
            </a:pPr>
            <a:endParaRPr lang="pt-PT" sz="4000" dirty="0">
              <a:latin typeface="+mj-lt"/>
            </a:endParaRPr>
          </a:p>
          <a:p>
            <a:pPr algn="ctr"/>
            <a:endParaRPr lang="pt-PT" sz="2000" dirty="0">
              <a:latin typeface="+mj-lt"/>
            </a:endParaRPr>
          </a:p>
          <a:p>
            <a:pPr algn="ctr"/>
            <a:endParaRPr lang="pt-PT" sz="40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01EDF8A-4E17-45C5-9A60-A021B6893EF4}"/>
              </a:ext>
            </a:extLst>
          </p:cNvPr>
          <p:cNvSpPr txBox="1"/>
          <p:nvPr/>
        </p:nvSpPr>
        <p:spPr>
          <a:xfrm>
            <a:off x="512467" y="673925"/>
            <a:ext cx="5114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Methods</a:t>
            </a:r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2F889B93-F3A0-4DBF-985A-55145BE2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EA60-3B90-4AF1-87E4-DBFBC4C249B3}" type="slidenum">
              <a:rPr lang="pt-PT" smtClean="0"/>
              <a:t>6</a:t>
            </a:fld>
            <a:endParaRPr lang="pt-PT" dirty="0"/>
          </a:p>
        </p:txBody>
      </p:sp>
      <p:pic>
        <p:nvPicPr>
          <p:cNvPr id="11" name="Picture 2" descr="TOPAS MC">
            <a:extLst>
              <a:ext uri="{FF2B5EF4-FFF2-40B4-BE49-F238E27FC236}">
                <a16:creationId xmlns:a16="http://schemas.microsoft.com/office/drawing/2014/main" id="{25E92D82-75E1-492A-B25A-7AA176A71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78" y="2818717"/>
            <a:ext cx="2480308" cy="99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3BDAE82-8AC2-4F6B-A58A-D43EDAA23B00}"/>
              </a:ext>
            </a:extLst>
          </p:cNvPr>
          <p:cNvSpPr txBox="1"/>
          <p:nvPr/>
        </p:nvSpPr>
        <p:spPr>
          <a:xfrm>
            <a:off x="1055462" y="4163248"/>
            <a:ext cx="483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Model</a:t>
            </a:r>
            <a:r>
              <a:rPr lang="pt-PT" dirty="0"/>
              <a:t> </a:t>
            </a:r>
            <a:r>
              <a:rPr lang="pt-PT" dirty="0" err="1"/>
              <a:t>proteins</a:t>
            </a:r>
            <a:r>
              <a:rPr lang="pt-PT" dirty="0"/>
              <a:t> </a:t>
            </a:r>
            <a:r>
              <a:rPr lang="pt-PT" dirty="0" err="1"/>
              <a:t>from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Protein</a:t>
            </a:r>
            <a:r>
              <a:rPr lang="pt-PT" dirty="0"/>
              <a:t> Data </a:t>
            </a:r>
            <a:r>
              <a:rPr lang="pt-PT" dirty="0" err="1"/>
              <a:t>Bank</a:t>
            </a:r>
            <a:r>
              <a:rPr lang="pt-PT" dirty="0"/>
              <a:t> </a:t>
            </a:r>
            <a:endParaRPr lang="en-GB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4333D49-A493-44DD-865F-07AC236D7645}"/>
              </a:ext>
            </a:extLst>
          </p:cNvPr>
          <p:cNvSpPr txBox="1"/>
          <p:nvPr/>
        </p:nvSpPr>
        <p:spPr>
          <a:xfrm>
            <a:off x="8178800" y="4053721"/>
            <a:ext cx="360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Model</a:t>
            </a:r>
            <a:r>
              <a:rPr lang="pt-PT" dirty="0"/>
              <a:t> </a:t>
            </a:r>
            <a:r>
              <a:rPr lang="pt-PT" dirty="0" err="1"/>
              <a:t>cells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cell</a:t>
            </a:r>
            <a:r>
              <a:rPr lang="pt-PT" dirty="0"/>
              <a:t> </a:t>
            </a:r>
            <a:r>
              <a:rPr lang="pt-PT" dirty="0" err="1"/>
              <a:t>cultures</a:t>
            </a:r>
            <a:r>
              <a:rPr lang="pt-PT" dirty="0"/>
              <a:t> </a:t>
            </a:r>
            <a:endParaRPr lang="en-GB" dirty="0"/>
          </a:p>
        </p:txBody>
      </p:sp>
      <p:pic>
        <p:nvPicPr>
          <p:cNvPr id="1026" name="Picture 2" descr="Overview | geant4.web.cern.ch">
            <a:extLst>
              <a:ext uri="{FF2B5EF4-FFF2-40B4-BE49-F238E27FC236}">
                <a16:creationId xmlns:a16="http://schemas.microsoft.com/office/drawing/2014/main" id="{E16D0512-01E4-4B37-BCC4-D5EAD1823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760" y="2798598"/>
            <a:ext cx="31718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6">
            <a:extLst>
              <a:ext uri="{FF2B5EF4-FFF2-40B4-BE49-F238E27FC236}">
                <a16:creationId xmlns:a16="http://schemas.microsoft.com/office/drawing/2014/main" id="{82710418-0A09-466A-9536-A03BF9C21B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7BAFED48-1A29-4226-B5EE-32A9743C8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944" y="4532580"/>
            <a:ext cx="3287095" cy="225851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0C6E850-4F65-4FF5-8F25-20A37608F5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451" t="11626"/>
          <a:stretch/>
        </p:blipFill>
        <p:spPr>
          <a:xfrm>
            <a:off x="9048289" y="4589574"/>
            <a:ext cx="1674652" cy="203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84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741D952-2E75-4620-ADCA-3D01F1EB3FCB}"/>
              </a:ext>
            </a:extLst>
          </p:cNvPr>
          <p:cNvSpPr txBox="1"/>
          <p:nvPr/>
        </p:nvSpPr>
        <p:spPr>
          <a:xfrm>
            <a:off x="0" y="2628900"/>
            <a:ext cx="12191999" cy="422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 anchor="ctr" anchorCtr="1">
            <a:noAutofit/>
          </a:bodyPr>
          <a:lstStyle/>
          <a:p>
            <a:pPr algn="ctr"/>
            <a:endParaRPr lang="pt-PT" sz="40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2BBBF8F-908F-4F73-AD00-DE3889CB88FF}"/>
              </a:ext>
            </a:extLst>
          </p:cNvPr>
          <p:cNvSpPr txBox="1"/>
          <p:nvPr/>
        </p:nvSpPr>
        <p:spPr>
          <a:xfrm>
            <a:off x="4448286" y="4749264"/>
            <a:ext cx="3295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>
                <a:latin typeface="+mj-lt"/>
              </a:rPr>
              <a:t>Carina Coelho</a:t>
            </a:r>
          </a:p>
          <a:p>
            <a:pPr algn="ctr"/>
            <a:r>
              <a:rPr lang="pt-PT" sz="2800" i="1" dirty="0">
                <a:latin typeface="+mj-lt"/>
              </a:rPr>
              <a:t>cmcoelho@lip.pt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9BECB69-4363-425A-8D57-2051E020D0BC}"/>
              </a:ext>
            </a:extLst>
          </p:cNvPr>
          <p:cNvSpPr txBox="1"/>
          <p:nvPr/>
        </p:nvSpPr>
        <p:spPr>
          <a:xfrm>
            <a:off x="4158613" y="6366522"/>
            <a:ext cx="3874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4th</a:t>
            </a:r>
            <a:r>
              <a:rPr lang="pt-PT" sz="2400" i="1" dirty="0"/>
              <a:t> </a:t>
            </a:r>
            <a:r>
              <a:rPr lang="en-US" sz="2400" i="1" dirty="0"/>
              <a:t>December</a:t>
            </a:r>
            <a:r>
              <a:rPr lang="pt-PT" sz="2400" i="1" dirty="0"/>
              <a:t> 2021</a:t>
            </a:r>
            <a:endParaRPr lang="en-GB" sz="2400" i="1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4BCC665-5A24-43C1-B274-7E22E05C45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6552" l="9524" r="96059">
                        <a14:foregroundMark x1="16256" y1="91790" x2="15928" y2="89984"/>
                        <a14:foregroundMark x1="15928" y1="89984" x2="15928" y2="89984"/>
                        <a14:foregroundMark x1="15599" y1="96552" x2="15599" y2="96552"/>
                        <a14:foregroundMark x1="92447" y1="24466" x2="87356" y2="22332"/>
                        <a14:foregroundMark x1="41051" y1="57964" x2="59278" y2="55172"/>
                        <a14:foregroundMark x1="59278" y1="55172" x2="69951" y2="57307"/>
                        <a14:foregroundMark x1="68473" y1="58292" x2="48933" y2="58785"/>
                        <a14:foregroundMark x1="48933" y1="58785" x2="48440" y2="58621"/>
                        <a14:foregroundMark x1="46962" y1="59113" x2="38916" y2="55337"/>
                        <a14:foregroundMark x1="95731" y1="22660" x2="95731" y2="22660"/>
                        <a14:foregroundMark x1="96059" y1="22660" x2="96059" y2="22660"/>
                        <a14:foregroundMark x1="87028" y1="27422" x2="84893" y2="20854"/>
                        <a14:foregroundMark x1="86700" y1="22660" x2="84893" y2="19376"/>
                      </a14:backgroundRemoval>
                    </a14:imgEffect>
                  </a14:imgLayer>
                </a14:imgProps>
              </a:ext>
            </a:extLst>
          </a:blip>
          <a:srcRect r="1701"/>
          <a:stretch/>
        </p:blipFill>
        <p:spPr>
          <a:xfrm>
            <a:off x="117349" y="-151620"/>
            <a:ext cx="2542998" cy="258699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8B98618-0FDE-4935-BE5E-A76D57EC9A25}"/>
              </a:ext>
            </a:extLst>
          </p:cNvPr>
          <p:cNvSpPr txBox="1"/>
          <p:nvPr/>
        </p:nvSpPr>
        <p:spPr>
          <a:xfrm>
            <a:off x="942088" y="2789345"/>
            <a:ext cx="97850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effects of proton therapy on protein self-organization: potential benefits for neurodegenerative disorders</a:t>
            </a:r>
            <a:endParaRPr lang="pt-PT" sz="4400" dirty="0"/>
          </a:p>
        </p:txBody>
      </p:sp>
      <p:pic>
        <p:nvPicPr>
          <p:cNvPr id="11" name="Google Shape;466;p30">
            <a:extLst>
              <a:ext uri="{FF2B5EF4-FFF2-40B4-BE49-F238E27FC236}">
                <a16:creationId xmlns:a16="http://schemas.microsoft.com/office/drawing/2014/main" id="{780E19A1-5FA0-4F6A-8042-C63E3B92268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4562" y="859642"/>
            <a:ext cx="2085998" cy="1033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465;p30">
            <a:extLst>
              <a:ext uri="{FF2B5EF4-FFF2-40B4-BE49-F238E27FC236}">
                <a16:creationId xmlns:a16="http://schemas.microsoft.com/office/drawing/2014/main" id="{4DEC8D7B-FA39-4EAF-9B4A-31BE3B15451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1762" y="859642"/>
            <a:ext cx="1866241" cy="103318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A103B0BD-F7AA-417D-B99E-63E41025A001}"/>
              </a:ext>
            </a:extLst>
          </p:cNvPr>
          <p:cNvSpPr txBox="1"/>
          <p:nvPr/>
        </p:nvSpPr>
        <p:spPr>
          <a:xfrm>
            <a:off x="9079453" y="5160303"/>
            <a:ext cx="329542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err="1">
                <a:latin typeface="+mj-lt"/>
              </a:rPr>
              <a:t>Supervisors</a:t>
            </a:r>
            <a:r>
              <a:rPr lang="pt-PT" sz="2800" b="1" dirty="0">
                <a:latin typeface="+mj-lt"/>
              </a:rPr>
              <a:t>:</a:t>
            </a:r>
          </a:p>
          <a:p>
            <a:pPr algn="ctr"/>
            <a:r>
              <a:rPr lang="pt-PT" sz="2800" dirty="0">
                <a:latin typeface="+mj-lt"/>
              </a:rPr>
              <a:t>Daniel </a:t>
            </a:r>
            <a:r>
              <a:rPr lang="pt-PT" sz="2800" dirty="0" err="1">
                <a:latin typeface="+mj-lt"/>
              </a:rPr>
              <a:t>Galaviz</a:t>
            </a:r>
            <a:endParaRPr lang="pt-PT" sz="2800" dirty="0">
              <a:latin typeface="+mj-lt"/>
            </a:endParaRPr>
          </a:p>
          <a:p>
            <a:pPr algn="ctr"/>
            <a:r>
              <a:rPr lang="pt-PT" sz="2800" dirty="0">
                <a:latin typeface="+mj-lt"/>
              </a:rPr>
              <a:t>Federico Herrera</a:t>
            </a:r>
          </a:p>
          <a:p>
            <a:pPr algn="ctr"/>
            <a:r>
              <a:rPr lang="pt-PT" sz="2800" dirty="0">
                <a:latin typeface="+mj-lt"/>
              </a:rPr>
              <a:t>Sílvia </a:t>
            </a:r>
            <a:r>
              <a:rPr lang="pt-PT" sz="2800" dirty="0" err="1">
                <a:latin typeface="+mj-lt"/>
              </a:rPr>
              <a:t>Onsès</a:t>
            </a:r>
            <a:endParaRPr lang="pt-PT" sz="2800" dirty="0">
              <a:latin typeface="+mj-lt"/>
            </a:endParaRPr>
          </a:p>
          <a:p>
            <a:pPr algn="ctr"/>
            <a:endParaRPr lang="en-GB" dirty="0"/>
          </a:p>
        </p:txBody>
      </p:sp>
      <p:pic>
        <p:nvPicPr>
          <p:cNvPr id="5122" name="Picture 2" descr="FCT (logo) - Jornal de Relações Internacionais">
            <a:extLst>
              <a:ext uri="{FF2B5EF4-FFF2-40B4-BE49-F238E27FC236}">
                <a16:creationId xmlns:a16="http://schemas.microsoft.com/office/drawing/2014/main" id="{48963CFC-4836-4D52-9787-88D56EED1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360" y="935442"/>
            <a:ext cx="2425447" cy="81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Universidad Autonoma de Madrid in Spain - Master Degrees">
            <a:extLst>
              <a:ext uri="{FF2B5EF4-FFF2-40B4-BE49-F238E27FC236}">
                <a16:creationId xmlns:a16="http://schemas.microsoft.com/office/drawing/2014/main" id="{BC2BF052-537A-42A0-9961-58A26C1F2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522" y="724656"/>
            <a:ext cx="2302557" cy="119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388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6754306E-2FE5-44A3-BCD4-6E763348D2D3}"/>
              </a:ext>
            </a:extLst>
          </p:cNvPr>
          <p:cNvSpPr txBox="1"/>
          <p:nvPr/>
        </p:nvSpPr>
        <p:spPr>
          <a:xfrm>
            <a:off x="-1" y="482139"/>
            <a:ext cx="4350059" cy="1280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 anchor="ctr" anchorCtr="1">
            <a:noAutofit/>
          </a:bodyPr>
          <a:lstStyle/>
          <a:p>
            <a:pPr algn="ctr">
              <a:lnSpc>
                <a:spcPct val="150000"/>
              </a:lnSpc>
            </a:pPr>
            <a:endParaRPr lang="pt-PT" sz="4000" dirty="0">
              <a:latin typeface="+mj-lt"/>
            </a:endParaRPr>
          </a:p>
          <a:p>
            <a:pPr algn="ctr"/>
            <a:endParaRPr lang="pt-PT" sz="2000" dirty="0">
              <a:latin typeface="+mj-lt"/>
            </a:endParaRPr>
          </a:p>
          <a:p>
            <a:pPr algn="ctr"/>
            <a:endParaRPr lang="pt-PT" sz="40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01EDF8A-4E17-45C5-9A60-A021B6893EF4}"/>
              </a:ext>
            </a:extLst>
          </p:cNvPr>
          <p:cNvSpPr txBox="1"/>
          <p:nvPr/>
        </p:nvSpPr>
        <p:spPr>
          <a:xfrm>
            <a:off x="431187" y="735052"/>
            <a:ext cx="5114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Objectives</a:t>
            </a:r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2F889B93-F3A0-4DBF-985A-55145BE2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EA60-3B90-4AF1-87E4-DBFBC4C249B3}" type="slidenum">
              <a:rPr lang="pt-PT" smtClean="0"/>
              <a:t>8</a:t>
            </a:fld>
            <a:endParaRPr lang="pt-PT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EFDAA85-9F67-4385-BED8-8C7960694C23}"/>
              </a:ext>
            </a:extLst>
          </p:cNvPr>
          <p:cNvSpPr txBox="1"/>
          <p:nvPr/>
        </p:nvSpPr>
        <p:spPr>
          <a:xfrm>
            <a:off x="835136" y="2443480"/>
            <a:ext cx="101376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Implementing </a:t>
            </a:r>
            <a:r>
              <a:rPr lang="en-US" sz="2400" b="1" dirty="0"/>
              <a:t>MC algorithms </a:t>
            </a:r>
            <a:r>
              <a:rPr lang="en-US" sz="2400" dirty="0"/>
              <a:t>to study the effects of different types of radiation on the structure and conformation of </a:t>
            </a:r>
            <a:r>
              <a:rPr lang="en-US" sz="2400" b="1" dirty="0"/>
              <a:t>toxic amyloids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Developing a </a:t>
            </a:r>
            <a:r>
              <a:rPr lang="en-US" sz="2400" b="1" dirty="0"/>
              <a:t>protocol</a:t>
            </a:r>
            <a:r>
              <a:rPr lang="en-US" sz="2400" dirty="0"/>
              <a:t> for </a:t>
            </a:r>
            <a:r>
              <a:rPr lang="en-US" sz="2400" b="1" dirty="0"/>
              <a:t>irradiation</a:t>
            </a:r>
            <a:r>
              <a:rPr lang="en-US" sz="2400" dirty="0"/>
              <a:t> of toxic amyloids and live cells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Experimental </a:t>
            </a:r>
            <a:r>
              <a:rPr lang="en-US" sz="2400" b="1" dirty="0"/>
              <a:t>validation</a:t>
            </a:r>
            <a:r>
              <a:rPr lang="en-US" sz="2400" dirty="0"/>
              <a:t> of the </a:t>
            </a:r>
            <a:r>
              <a:rPr lang="en-US" sz="2400" b="1" dirty="0"/>
              <a:t>effects</a:t>
            </a:r>
            <a:r>
              <a:rPr lang="en-US" sz="2400" dirty="0"/>
              <a:t> of different modalities of radiation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Characterization of the </a:t>
            </a:r>
            <a:r>
              <a:rPr lang="en-US" sz="2400" b="1" dirty="0"/>
              <a:t>biochemical</a:t>
            </a:r>
            <a:r>
              <a:rPr lang="en-US" sz="2400" dirty="0"/>
              <a:t> and </a:t>
            </a:r>
            <a:r>
              <a:rPr lang="en-US" sz="2400" b="1" dirty="0"/>
              <a:t>biophysical</a:t>
            </a:r>
            <a:r>
              <a:rPr lang="en-US" sz="2400" dirty="0"/>
              <a:t> mechanisms underlying the optimal PT conditions for disruption of amyloids deposition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28967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11436</TotalTime>
  <Words>281</Words>
  <Application>Microsoft Office PowerPoint</Application>
  <PresentationFormat>Ecrã Panorâmico</PresentationFormat>
  <Paragraphs>75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fc51371</dc:creator>
  <cp:lastModifiedBy>Rita Pestana</cp:lastModifiedBy>
  <cp:revision>90</cp:revision>
  <dcterms:created xsi:type="dcterms:W3CDTF">2018-12-18T11:53:06Z</dcterms:created>
  <dcterms:modified xsi:type="dcterms:W3CDTF">2021-12-04T15:36:26Z</dcterms:modified>
</cp:coreProperties>
</file>