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032" autoAdjust="0"/>
  </p:normalViewPr>
  <p:slideViewPr>
    <p:cSldViewPr snapToGrid="0">
      <p:cViewPr>
        <p:scale>
          <a:sx n="90" d="100"/>
          <a:sy n="90" d="100"/>
        </p:scale>
        <p:origin x="370" y="-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40701-56F6-4EAB-810C-1D6FD21AAB9C}" type="datetimeFigureOut">
              <a:rPr lang="en-GB" smtClean="0"/>
              <a:t>03/12/2021</a:t>
            </a:fld>
            <a:endParaRPr lang="en-GB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BFBC6-6EA4-4CCB-9E95-7DB1A260DA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998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My name is Tomás Almeida, I’m an engineering physics student at FCUL and I have a very short presentation for you, just two slides, to show you my thesis plan. </a:t>
            </a:r>
          </a:p>
          <a:p>
            <a:r>
              <a:rPr lang="en-GB" dirty="0"/>
              <a:t>It’s titled design and optimization of a phantom for radiobiology studies and I’ll have professors </a:t>
            </a:r>
            <a:r>
              <a:rPr lang="en-GB" dirty="0" err="1"/>
              <a:t>Brígida</a:t>
            </a:r>
            <a:r>
              <a:rPr lang="en-GB" dirty="0"/>
              <a:t> Ferreira and Jorge Sampaio as advisers  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BFBC6-6EA4-4CCB-9E95-7DB1A260DAE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201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Most tumours treated in radiotherapy are located at a certain depth inside the body. Cancerous cell cultures are often irradiated for radiobiological studies and experiments, like for example the dopped pancreatic cancer cells that </a:t>
            </a:r>
            <a:r>
              <a:rPr lang="en-GB" dirty="0" err="1"/>
              <a:t>Nísia</a:t>
            </a:r>
            <a:r>
              <a:rPr lang="en-GB" dirty="0"/>
              <a:t> worked on. But cell lines must be placed inside a phantom to simulate a real clinical setting. The motivation for this project comes from, currently available radiobiological phantoms being sub-optimal. They take too long to assemble on the spot (and that’s not ideal specially because access time to </a:t>
            </a:r>
            <a:r>
              <a:rPr lang="en-GB" dirty="0" err="1"/>
              <a:t>linacs</a:t>
            </a:r>
            <a:r>
              <a:rPr lang="en-GB" dirty="0"/>
              <a:t> is very limited) and they are not able to simulate different irradiation situations.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BFBC6-6EA4-4CCB-9E95-7DB1A260DAE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61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Then, the objective of this project is design a phantom for Monte Carlo simulations and in-vitro radiobiological studies that is: easy to assemble and fast to setup, able to simulate different </a:t>
            </a:r>
            <a:r>
              <a:rPr lang="en-GB"/>
              <a:t>clinical setting</a:t>
            </a:r>
            <a:r>
              <a:rPr lang="en-GB" dirty="0"/>
              <a:t>s</a:t>
            </a:r>
            <a:r>
              <a:rPr lang="en-GB"/>
              <a:t>., </a:t>
            </a:r>
            <a:r>
              <a:rPr lang="en-GB" dirty="0"/>
              <a:t>allows for precise relative and absolute dosimetry using different detectors. I will also simulate different scenarios of irradiation within radiobiological experiments, using TOPAS. And make a cost benefit assessment regarding different phantom materials.</a:t>
            </a:r>
          </a:p>
          <a:p>
            <a:endParaRPr lang="en-GB" dirty="0"/>
          </a:p>
          <a:p>
            <a:r>
              <a:rPr lang="en-GB" dirty="0"/>
              <a:t>It would also be very interesting to build and test the phantom and then compare the experimental and simulated results, specially for enhanced radiotherapy with nanoparticles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BFBC6-6EA4-4CCB-9E95-7DB1A260DAE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446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AEF1B5B-1BB4-4878-9052-C5C50D016AD8}" type="datetimeFigureOut">
              <a:rPr lang="pt-PT" smtClean="0"/>
              <a:t>03/12/2021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F82E3AB-5E9D-4F35-A7DB-B84E414B572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35773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1B5B-1BB4-4878-9052-C5C50D016AD8}" type="datetimeFigureOut">
              <a:rPr lang="pt-PT" smtClean="0"/>
              <a:t>03/12/2021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E3AB-5E9D-4F35-A7DB-B84E414B572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560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AEF1B5B-1BB4-4878-9052-C5C50D016AD8}" type="datetimeFigureOut">
              <a:rPr lang="pt-PT" smtClean="0"/>
              <a:t>03/12/2021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F82E3AB-5E9D-4F35-A7DB-B84E414B572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65619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1B5B-1BB4-4878-9052-C5C50D016AD8}" type="datetimeFigureOut">
              <a:rPr lang="pt-PT" smtClean="0"/>
              <a:t>03/12/2021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2F82E3AB-5E9D-4F35-A7DB-B84E414B572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62247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AEF1B5B-1BB4-4878-9052-C5C50D016AD8}" type="datetimeFigureOut">
              <a:rPr lang="pt-PT" smtClean="0"/>
              <a:t>03/12/2021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F82E3AB-5E9D-4F35-A7DB-B84E414B572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6944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1B5B-1BB4-4878-9052-C5C50D016AD8}" type="datetimeFigureOut">
              <a:rPr lang="pt-PT" smtClean="0"/>
              <a:t>03/12/2021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E3AB-5E9D-4F35-A7DB-B84E414B572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9161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1B5B-1BB4-4878-9052-C5C50D016AD8}" type="datetimeFigureOut">
              <a:rPr lang="pt-PT" smtClean="0"/>
              <a:t>03/12/2021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E3AB-5E9D-4F35-A7DB-B84E414B572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143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1B5B-1BB4-4878-9052-C5C50D016AD8}" type="datetimeFigureOut">
              <a:rPr lang="pt-PT" smtClean="0"/>
              <a:t>03/12/2021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E3AB-5E9D-4F35-A7DB-B84E414B572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1428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1B5B-1BB4-4878-9052-C5C50D016AD8}" type="datetimeFigureOut">
              <a:rPr lang="pt-PT" smtClean="0"/>
              <a:t>03/12/2021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E3AB-5E9D-4F35-A7DB-B84E414B572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2253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AEF1B5B-1BB4-4878-9052-C5C50D016AD8}" type="datetimeFigureOut">
              <a:rPr lang="pt-PT" smtClean="0"/>
              <a:t>03/12/2021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F82E3AB-5E9D-4F35-A7DB-B84E414B572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4543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1B5B-1BB4-4878-9052-C5C50D016AD8}" type="datetimeFigureOut">
              <a:rPr lang="pt-PT" smtClean="0"/>
              <a:t>03/12/2021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E3AB-5E9D-4F35-A7DB-B84E414B572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0668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AEF1B5B-1BB4-4878-9052-C5C50D016AD8}" type="datetimeFigureOut">
              <a:rPr lang="pt-PT" smtClean="0"/>
              <a:t>03/12/2021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F82E3AB-5E9D-4F35-A7DB-B84E414B5725}" type="slidenum">
              <a:rPr lang="pt-PT" smtClean="0"/>
              <a:t>‹nº›</a:t>
            </a:fld>
            <a:endParaRPr lang="pt-PT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73909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ro-journal.com/content/8/1/257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A6487C-68F8-4E08-B0C9-847D1BBEF6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dirty="0"/>
              <a:t>Design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optimization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a </a:t>
            </a:r>
            <a:r>
              <a:rPr lang="en-GB" dirty="0"/>
              <a:t>phantom</a:t>
            </a:r>
            <a:r>
              <a:rPr lang="pt-PT" dirty="0"/>
              <a:t> for </a:t>
            </a:r>
            <a:r>
              <a:rPr lang="pt-PT" dirty="0" err="1"/>
              <a:t>radiobiology</a:t>
            </a:r>
            <a:r>
              <a:rPr lang="pt-PT" dirty="0"/>
              <a:t> </a:t>
            </a:r>
            <a:r>
              <a:rPr lang="pt-PT" dirty="0" err="1"/>
              <a:t>studies</a:t>
            </a:r>
            <a:endParaRPr lang="pt-PT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F66628F-8AC7-4707-A98D-7D7138ABC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27" y="3066912"/>
            <a:ext cx="10993546" cy="2825143"/>
          </a:xfrm>
        </p:spPr>
        <p:txBody>
          <a:bodyPr>
            <a:normAutofit/>
          </a:bodyPr>
          <a:lstStyle/>
          <a:p>
            <a:pPr algn="ctr"/>
            <a:r>
              <a:rPr lang="pt-PT" dirty="0" err="1">
                <a:solidFill>
                  <a:schemeClr val="bg1"/>
                </a:solidFill>
              </a:rPr>
              <a:t>Thesis</a:t>
            </a:r>
            <a:r>
              <a:rPr lang="pt-PT" dirty="0">
                <a:solidFill>
                  <a:schemeClr val="bg1"/>
                </a:solidFill>
              </a:rPr>
              <a:t> </a:t>
            </a:r>
            <a:r>
              <a:rPr lang="pt-PT" dirty="0" err="1">
                <a:solidFill>
                  <a:schemeClr val="bg1"/>
                </a:solidFill>
              </a:rPr>
              <a:t>plan</a:t>
            </a:r>
            <a:r>
              <a:rPr lang="pt-PT" dirty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presentation</a:t>
            </a:r>
            <a:r>
              <a:rPr lang="pt-PT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pt-PT" dirty="0">
                <a:solidFill>
                  <a:schemeClr val="bg1"/>
                </a:solidFill>
              </a:rPr>
              <a:t>Tomás Almeida – FCUL, </a:t>
            </a:r>
            <a:r>
              <a:rPr lang="en-GB" dirty="0">
                <a:solidFill>
                  <a:schemeClr val="bg1"/>
                </a:solidFill>
              </a:rPr>
              <a:t>Engineering</a:t>
            </a:r>
            <a:r>
              <a:rPr lang="pt-PT" dirty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Physics</a:t>
            </a:r>
          </a:p>
          <a:p>
            <a:pPr algn="ctr"/>
            <a:r>
              <a:rPr lang="pt-PT" dirty="0" err="1">
                <a:solidFill>
                  <a:schemeClr val="bg1"/>
                </a:solidFill>
              </a:rPr>
              <a:t>Advisors</a:t>
            </a:r>
            <a:r>
              <a:rPr lang="pt-PT" dirty="0">
                <a:solidFill>
                  <a:schemeClr val="bg1"/>
                </a:solidFill>
              </a:rPr>
              <a:t>: Brígida Ferreira &amp; Jorge Sampaio</a:t>
            </a:r>
          </a:p>
          <a:p>
            <a:pPr algn="ctr"/>
            <a:endParaRPr lang="pt-PT" dirty="0">
              <a:solidFill>
                <a:schemeClr val="bg1"/>
              </a:solidFill>
            </a:endParaRPr>
          </a:p>
          <a:p>
            <a:pPr algn="ctr"/>
            <a:endParaRPr lang="pt-PT" dirty="0">
              <a:solidFill>
                <a:schemeClr val="bg1"/>
              </a:solidFill>
            </a:endParaRPr>
          </a:p>
        </p:txBody>
      </p:sp>
      <p:pic>
        <p:nvPicPr>
          <p:cNvPr id="7" name="Imagem 6" descr="Uma imagem com escuro&#10;&#10;Descrição gerada automaticamente">
            <a:extLst>
              <a:ext uri="{FF2B5EF4-FFF2-40B4-BE49-F238E27FC236}">
                <a16:creationId xmlns:a16="http://schemas.microsoft.com/office/drawing/2014/main" id="{22A1C399-5FF5-4AEC-A069-68043BF82A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990" y="4319883"/>
            <a:ext cx="2086844" cy="1406936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D7BBBC1D-EB2F-4FE9-B019-260AC974CEC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75" b="14075"/>
          <a:stretch/>
        </p:blipFill>
        <p:spPr>
          <a:xfrm>
            <a:off x="7693406" y="4329823"/>
            <a:ext cx="3683138" cy="1387055"/>
          </a:xfrm>
          <a:prstGeom prst="rect">
            <a:avLst/>
          </a:prstGeom>
        </p:spPr>
      </p:pic>
      <p:sp>
        <p:nvSpPr>
          <p:cNvPr id="10" name="Subtítulo 2">
            <a:extLst>
              <a:ext uri="{FF2B5EF4-FFF2-40B4-BE49-F238E27FC236}">
                <a16:creationId xmlns:a16="http://schemas.microsoft.com/office/drawing/2014/main" id="{3AD0DA30-F7BF-46AF-A645-3D4D27EDBE78}"/>
              </a:ext>
            </a:extLst>
          </p:cNvPr>
          <p:cNvSpPr txBox="1">
            <a:spLocks/>
          </p:cNvSpPr>
          <p:nvPr/>
        </p:nvSpPr>
        <p:spPr>
          <a:xfrm>
            <a:off x="10156372" y="5641636"/>
            <a:ext cx="1850058" cy="7917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PT" dirty="0">
              <a:solidFill>
                <a:schemeClr val="bg1"/>
              </a:solidFill>
            </a:endParaRPr>
          </a:p>
          <a:p>
            <a:pPr algn="ctr"/>
            <a:r>
              <a:rPr lang="pt-PT" dirty="0">
                <a:solidFill>
                  <a:schemeClr val="bg1"/>
                </a:solidFill>
              </a:rPr>
              <a:t>2021/2022</a:t>
            </a:r>
          </a:p>
          <a:p>
            <a:pPr algn="ctr"/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927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855DDD-50D3-4B37-95A9-6ACC0228B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Motivation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ADCB4D2-90D3-49C8-A2EE-36E120AD6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sz="2000" dirty="0"/>
              <a:t>Most tumours treated with radiotherapy are in-depth;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Cancerous cell cultures are often irradiated for radiobiological studies to evaluate the efficiency of new treatment strategies;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Cell lines are placed inside a phantom to simulate clinical settings;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Currently available radiobiological phantoms are sub-optimal.</a:t>
            </a:r>
            <a:endParaRPr lang="en-GB" dirty="0"/>
          </a:p>
          <a:p>
            <a:pPr>
              <a:lnSpc>
                <a:spcPct val="150000"/>
              </a:lnSpc>
            </a:pPr>
            <a:endParaRPr lang="en-GB" dirty="0"/>
          </a:p>
          <a:p>
            <a:pPr>
              <a:lnSpc>
                <a:spcPct val="150000"/>
              </a:lnSpc>
            </a:pPr>
            <a:endParaRPr lang="en-GB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DE8A659-A8F1-4625-BAE4-A4866F2E6C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5" t="50000" r="10888" b="667"/>
          <a:stretch/>
        </p:blipFill>
        <p:spPr>
          <a:xfrm>
            <a:off x="7899401" y="4443739"/>
            <a:ext cx="2429934" cy="18796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C3104F5A-868E-4235-A66D-EFA3C451BFF1}"/>
              </a:ext>
            </a:extLst>
          </p:cNvPr>
          <p:cNvSpPr txBox="1"/>
          <p:nvPr/>
        </p:nvSpPr>
        <p:spPr>
          <a:xfrm>
            <a:off x="7780868" y="6426200"/>
            <a:ext cx="1981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[1] Pancreatic cancer depiction</a:t>
            </a:r>
          </a:p>
        </p:txBody>
      </p:sp>
    </p:spTree>
    <p:extLst>
      <p:ext uri="{BB962C8B-B14F-4D97-AF65-F5344CB8AC3E}">
        <p14:creationId xmlns:p14="http://schemas.microsoft.com/office/powerpoint/2010/main" val="4141254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5E6B91-4076-4EE2-A5ED-E1220C8D8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Objective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A8AFF86-7785-460F-8E06-F5F2B3740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3315736"/>
          </a:xfrm>
        </p:spPr>
        <p:txBody>
          <a:bodyPr>
            <a:normAutofit/>
          </a:bodyPr>
          <a:lstStyle/>
          <a:p>
            <a:r>
              <a:rPr lang="en-GB" sz="2000" dirty="0"/>
              <a:t>Design a phantom for Monte Carlo simulations and in-vitro radiobiological studies, that is:</a:t>
            </a:r>
          </a:p>
          <a:p>
            <a:pPr lvl="1"/>
            <a:r>
              <a:rPr lang="en-GB" sz="1800" dirty="0"/>
              <a:t>Easy to assemble and fast to setup;</a:t>
            </a:r>
          </a:p>
          <a:p>
            <a:pPr lvl="1"/>
            <a:r>
              <a:rPr lang="en-GB" sz="1800" dirty="0"/>
              <a:t>Able to simulate different clinical settings;</a:t>
            </a:r>
          </a:p>
          <a:p>
            <a:pPr lvl="1"/>
            <a:r>
              <a:rPr lang="en-GB" sz="1800" dirty="0"/>
              <a:t>Allows for precise relative and absolute dosimetry using different detectors;</a:t>
            </a:r>
          </a:p>
          <a:p>
            <a:r>
              <a:rPr lang="en-GB" sz="2000" dirty="0"/>
              <a:t>Simulate different scenarios of irradiation within radiobiological experiments, with </a:t>
            </a:r>
          </a:p>
          <a:p>
            <a:r>
              <a:rPr lang="en-GB" sz="2000" dirty="0"/>
              <a:t>Make a cost benefit assessment.</a:t>
            </a:r>
          </a:p>
          <a:p>
            <a:endParaRPr lang="en-GB" sz="1100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5" name="Imagem 4" descr="Uma imagem com interior, pessoa, forno, cozinhar&#10;&#10;Descrição gerada automaticamente">
            <a:extLst>
              <a:ext uri="{FF2B5EF4-FFF2-40B4-BE49-F238E27FC236}">
                <a16:creationId xmlns:a16="http://schemas.microsoft.com/office/drawing/2014/main" id="{EEFFF1D3-2412-4CA6-ABB5-C67B5FFC0B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562" y="4355810"/>
            <a:ext cx="3123716" cy="2110619"/>
          </a:xfrm>
          <a:prstGeom prst="rect">
            <a:avLst/>
          </a:prstGeom>
        </p:spPr>
      </p:pic>
      <p:sp>
        <p:nvSpPr>
          <p:cNvPr id="8" name="Marcador de Posição de Conteúdo 2">
            <a:extLst>
              <a:ext uri="{FF2B5EF4-FFF2-40B4-BE49-F238E27FC236}">
                <a16:creationId xmlns:a16="http://schemas.microsoft.com/office/drawing/2014/main" id="{8DF9B393-E2E1-41B8-9C3C-9C87AA5B8404}"/>
              </a:ext>
            </a:extLst>
          </p:cNvPr>
          <p:cNvSpPr txBox="1">
            <a:spLocks/>
          </p:cNvSpPr>
          <p:nvPr/>
        </p:nvSpPr>
        <p:spPr>
          <a:xfrm>
            <a:off x="581192" y="4872277"/>
            <a:ext cx="7691952" cy="15394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GB" sz="1300" dirty="0"/>
              <a:t>Probably wont have enough time… But would be very interesting to:</a:t>
            </a:r>
          </a:p>
          <a:p>
            <a:r>
              <a:rPr lang="en-GB" sz="2000" dirty="0"/>
              <a:t>Build and test the phantom. Compare experimental with simulated results (in particular for enhanced radiotherapy with NP’s)</a:t>
            </a:r>
          </a:p>
          <a:p>
            <a:endParaRPr lang="en-GB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6A57549-B930-41E9-BFFC-79CC3ACF2D3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4" t="4188" r="2108" b="4849"/>
          <a:stretch/>
        </p:blipFill>
        <p:spPr>
          <a:xfrm>
            <a:off x="9446856" y="3720797"/>
            <a:ext cx="1123128" cy="42672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B6FE0987-01FA-44E6-AB2D-4F6D1A28ADA1}"/>
              </a:ext>
            </a:extLst>
          </p:cNvPr>
          <p:cNvSpPr txBox="1"/>
          <p:nvPr/>
        </p:nvSpPr>
        <p:spPr>
          <a:xfrm>
            <a:off x="8382000" y="6543917"/>
            <a:ext cx="37283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hlinkClick r:id="rId5"/>
              </a:rPr>
              <a:t>[2] </a:t>
            </a:r>
            <a:r>
              <a:rPr lang="en-GB" sz="1100" i="1" dirty="0">
                <a:hlinkClick r:id="rId5"/>
              </a:rPr>
              <a:t>In vitro </a:t>
            </a:r>
            <a:r>
              <a:rPr lang="en-GB" sz="1100" dirty="0">
                <a:hlinkClick r:id="rId5"/>
              </a:rPr>
              <a:t>irradiation system for radiobiological experiments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425376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420</TotalTime>
  <Words>446</Words>
  <Application>Microsoft Office PowerPoint</Application>
  <PresentationFormat>Ecrã Panorâmico</PresentationFormat>
  <Paragraphs>32</Paragraphs>
  <Slides>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7" baseType="lpstr">
      <vt:lpstr>Calibri</vt:lpstr>
      <vt:lpstr>Gill Sans MT</vt:lpstr>
      <vt:lpstr>Wingdings 2</vt:lpstr>
      <vt:lpstr>Dividendo</vt:lpstr>
      <vt:lpstr>Design and optimization of a phantom for radiobiology studies</vt:lpstr>
      <vt:lpstr>Motivation</vt:lpstr>
      <vt:lpstr>Objective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and optimization of a phantom for radiobiology studies</dc:title>
  <dc:creator>Tomas Almeida</dc:creator>
  <cp:lastModifiedBy>Tomas Almeida</cp:lastModifiedBy>
  <cp:revision>21</cp:revision>
  <dcterms:created xsi:type="dcterms:W3CDTF">2021-11-29T16:03:52Z</dcterms:created>
  <dcterms:modified xsi:type="dcterms:W3CDTF">2021-12-03T20:09:50Z</dcterms:modified>
</cp:coreProperties>
</file>