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6"/>
  </p:notesMasterIdLst>
  <p:sldIdLst>
    <p:sldId id="388" r:id="rId2"/>
    <p:sldId id="393" r:id="rId3"/>
    <p:sldId id="392" r:id="rId4"/>
    <p:sldId id="391" r:id="rId5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Montserrat" panose="00000500000000000000" pitchFamily="2" charset="0"/>
      <p:regular r:id="rId11"/>
      <p:bold r:id="rId12"/>
      <p:italic r:id="rId13"/>
      <p:boldItalic r:id="rId14"/>
    </p:embeddedFont>
    <p:embeddedFont>
      <p:font typeface="PT Serif" panose="020A0603040505020204" pitchFamily="18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ana Marques Da Silva Leitão" initials="JMDSL" lastIdx="1" clrIdx="0">
    <p:extLst>
      <p:ext uri="{19B8F6BF-5375-455C-9EA6-DF929625EA0E}">
        <p15:presenceInfo xmlns:p15="http://schemas.microsoft.com/office/powerpoint/2012/main" userId="S-1-5-21-1937428779-2154896828-921650374-819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62626"/>
    <a:srgbClr val="EBE9E8"/>
    <a:srgbClr val="FFF3EF"/>
    <a:srgbClr val="FFF9F7"/>
    <a:srgbClr val="E9E9E9"/>
    <a:srgbClr val="F5F5F5"/>
    <a:srgbClr val="F7F7F7"/>
    <a:srgbClr val="DDDDDD"/>
    <a:srgbClr val="0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2783B5-C34E-44EB-B78B-B296E9971000}">
  <a:tblStyle styleId="{8C2783B5-C34E-44EB-B78B-B296E997100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15" autoAdjust="0"/>
    <p:restoredTop sz="82974" autoAdjust="0"/>
  </p:normalViewPr>
  <p:slideViewPr>
    <p:cSldViewPr snapToGrid="0">
      <p:cViewPr varScale="1">
        <p:scale>
          <a:sx n="62" d="100"/>
          <a:sy n="62" d="100"/>
        </p:scale>
        <p:origin x="107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tableStyles" Target="tableStyles.xml"/><Relationship Id="rId10" Type="http://schemas.openxmlformats.org/officeDocument/2006/relationships/font" Target="fonts/font4.fntdata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577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bda33a1227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bda33a1227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Familiarization with Monte Carlo simulation codes	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Development of simulations of FLASH effect capable of describing the effect at the physical, chemical, and biological level.	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Developping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models for the FLASH effect and validation by intercomparing Monte Carlo codes.	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Study of multi-beam proton FLASH radiotherapy and implementation strategies based on inverse planning and optimization techniques, using the MATRAD software.	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Study and optimization of treatment planning strategies for different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tumour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locations, such as the lung, prostate, and brain. 	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Integration and study of FLASH radiotherapy with other treatment techniques, using the software MATRAD, which allows for treatment planning with 3D-CRT, IMRT, mini-beams and proton beam therapy. 	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Final analysis of all T1, T2 and T3 results and writing of the thesis. 	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6757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45700" y="2655750"/>
            <a:ext cx="10518400" cy="15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3EFEA"/>
              </a:buClr>
              <a:buSzPts val="3600"/>
              <a:buNone/>
              <a:defRPr sz="3600">
                <a:solidFill>
                  <a:schemeClr val="tx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3EFEA"/>
              </a:buClr>
              <a:buSzPts val="3600"/>
              <a:buNone/>
              <a:defRPr sz="3600">
                <a:solidFill>
                  <a:srgbClr val="F3EFEA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3EFEA"/>
              </a:buClr>
              <a:buSzPts val="3600"/>
              <a:buNone/>
              <a:defRPr sz="3600">
                <a:solidFill>
                  <a:srgbClr val="F3EFEA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3EFEA"/>
              </a:buClr>
              <a:buSzPts val="3600"/>
              <a:buNone/>
              <a:defRPr sz="3600">
                <a:solidFill>
                  <a:srgbClr val="F3EFEA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3EFEA"/>
              </a:buClr>
              <a:buSzPts val="3600"/>
              <a:buNone/>
              <a:defRPr sz="3600">
                <a:solidFill>
                  <a:srgbClr val="F3EFEA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3EFEA"/>
              </a:buClr>
              <a:buSzPts val="3600"/>
              <a:buNone/>
              <a:defRPr sz="3600">
                <a:solidFill>
                  <a:srgbClr val="F3EFEA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3EFEA"/>
              </a:buClr>
              <a:buSzPts val="3600"/>
              <a:buNone/>
              <a:defRPr sz="3600">
                <a:solidFill>
                  <a:srgbClr val="F3EFEA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3EFEA"/>
              </a:buClr>
              <a:buSzPts val="3600"/>
              <a:buNone/>
              <a:defRPr sz="3600">
                <a:solidFill>
                  <a:srgbClr val="F3EFEA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3EFEA"/>
              </a:buClr>
              <a:buSzPts val="3600"/>
              <a:buNone/>
              <a:defRPr sz="3600">
                <a:solidFill>
                  <a:srgbClr val="F3EFEA"/>
                </a:solidFill>
              </a:defRPr>
            </a:lvl9pPr>
          </a:lstStyle>
          <a:p>
            <a:endParaRPr dirty="0"/>
          </a:p>
        </p:txBody>
      </p:sp>
      <p:cxnSp>
        <p:nvCxnSpPr>
          <p:cNvPr id="11" name="Google Shape;11;p2"/>
          <p:cNvCxnSpPr/>
          <p:nvPr/>
        </p:nvCxnSpPr>
        <p:spPr>
          <a:xfrm rot="10800000">
            <a:off x="3450800" y="5673975"/>
            <a:ext cx="5290400" cy="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</p:spPr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1_Title + 1 colum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497200" y="150900"/>
            <a:ext cx="5197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solidFill>
                  <a:schemeClr val="tx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cxnSp>
        <p:nvCxnSpPr>
          <p:cNvPr id="24" name="Google Shape;24;p5"/>
          <p:cNvCxnSpPr/>
          <p:nvPr/>
        </p:nvCxnSpPr>
        <p:spPr>
          <a:xfrm rot="10800000">
            <a:off x="-31600" y="722400"/>
            <a:ext cx="3122400" cy="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5" name="Google Shape;25;p5"/>
          <p:cNvCxnSpPr/>
          <p:nvPr/>
        </p:nvCxnSpPr>
        <p:spPr>
          <a:xfrm>
            <a:off x="9101200" y="722400"/>
            <a:ext cx="3108400" cy="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5730200" y="6333134"/>
            <a:ext cx="7316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53877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1_Title + 1 colum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2835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5730200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74750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3090800" y="150900"/>
            <a:ext cx="6010400" cy="11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cxnSp>
        <p:nvCxnSpPr>
          <p:cNvPr id="44" name="Google Shape;44;p8"/>
          <p:cNvCxnSpPr/>
          <p:nvPr/>
        </p:nvCxnSpPr>
        <p:spPr>
          <a:xfrm rot="10800000">
            <a:off x="-31600" y="722400"/>
            <a:ext cx="3122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45" name="Google Shape;45;p8"/>
          <p:cNvCxnSpPr/>
          <p:nvPr/>
        </p:nvCxnSpPr>
        <p:spPr>
          <a:xfrm>
            <a:off x="9101200" y="722400"/>
            <a:ext cx="310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5730200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59778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497200" y="274650"/>
            <a:ext cx="519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22800" y="1997950"/>
            <a:ext cx="10546400" cy="42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T Serif"/>
              <a:buChar char="○"/>
              <a:defRPr sz="30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□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○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1828800" lvl="3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□"/>
              <a:defRPr sz="18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2286000" lvl="4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○"/>
              <a:defRPr sz="18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2743200" lvl="5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■"/>
              <a:defRPr sz="18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3200400" lvl="6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●"/>
              <a:defRPr sz="18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3657600" lvl="7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○"/>
              <a:defRPr sz="18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4114800" lvl="8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■"/>
              <a:defRPr sz="18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5730200" y="6333134"/>
            <a:ext cx="7316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300">
                <a:solidFill>
                  <a:srgbClr val="8F7B87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>
              <a:buNone/>
              <a:defRPr sz="1300">
                <a:solidFill>
                  <a:srgbClr val="8F7B87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>
              <a:buNone/>
              <a:defRPr sz="1300">
                <a:solidFill>
                  <a:srgbClr val="8F7B87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>
              <a:buNone/>
              <a:defRPr sz="1300">
                <a:solidFill>
                  <a:srgbClr val="8F7B87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>
              <a:buNone/>
              <a:defRPr sz="1300">
                <a:solidFill>
                  <a:srgbClr val="8F7B87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>
              <a:buNone/>
              <a:defRPr sz="1300">
                <a:solidFill>
                  <a:srgbClr val="8F7B87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>
              <a:buNone/>
              <a:defRPr sz="1300">
                <a:solidFill>
                  <a:srgbClr val="8F7B87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>
              <a:buNone/>
              <a:defRPr sz="1300">
                <a:solidFill>
                  <a:srgbClr val="8F7B87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>
              <a:buNone/>
              <a:defRPr sz="1300">
                <a:solidFill>
                  <a:srgbClr val="8F7B87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1" r:id="rId2"/>
    <p:sldLayoutId id="2147483663" r:id="rId3"/>
    <p:sldLayoutId id="2147483662" r:id="rId4"/>
    <p:sldLayoutId id="2147483664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mailto:joanaleitao1997@gmail.com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68CD14-DD38-4F64-97C0-0A0C27921AA6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0" y="6332538"/>
            <a:ext cx="730250" cy="525462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1</a:t>
            </a:fld>
            <a:endParaRPr lang="en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D1AA5542-F4F9-4F8A-88C8-1CD8503614F3}"/>
              </a:ext>
            </a:extLst>
          </p:cNvPr>
          <p:cNvSpPr/>
          <p:nvPr/>
        </p:nvSpPr>
        <p:spPr>
          <a:xfrm>
            <a:off x="5625154" y="402674"/>
            <a:ext cx="1059829" cy="1059829"/>
          </a:xfrm>
          <a:custGeom>
            <a:avLst/>
            <a:gdLst>
              <a:gd name="connsiteX0" fmla="*/ 0 w 1059829"/>
              <a:gd name="connsiteY0" fmla="*/ 529915 h 1059829"/>
              <a:gd name="connsiteX1" fmla="*/ 529915 w 1059829"/>
              <a:gd name="connsiteY1" fmla="*/ 0 h 1059829"/>
              <a:gd name="connsiteX2" fmla="*/ 1059830 w 1059829"/>
              <a:gd name="connsiteY2" fmla="*/ 529915 h 1059829"/>
              <a:gd name="connsiteX3" fmla="*/ 529915 w 1059829"/>
              <a:gd name="connsiteY3" fmla="*/ 1059830 h 1059829"/>
              <a:gd name="connsiteX4" fmla="*/ 0 w 1059829"/>
              <a:gd name="connsiteY4" fmla="*/ 529915 h 105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9829" h="1059829">
                <a:moveTo>
                  <a:pt x="0" y="529915"/>
                </a:moveTo>
                <a:cubicBezTo>
                  <a:pt x="0" y="237251"/>
                  <a:pt x="237251" y="0"/>
                  <a:pt x="529915" y="0"/>
                </a:cubicBezTo>
                <a:cubicBezTo>
                  <a:pt x="822579" y="0"/>
                  <a:pt x="1059830" y="237251"/>
                  <a:pt x="1059830" y="529915"/>
                </a:cubicBezTo>
                <a:cubicBezTo>
                  <a:pt x="1059830" y="822579"/>
                  <a:pt x="822579" y="1059830"/>
                  <a:pt x="529915" y="1059830"/>
                </a:cubicBezTo>
                <a:cubicBezTo>
                  <a:pt x="237251" y="1059830"/>
                  <a:pt x="0" y="822579"/>
                  <a:pt x="0" y="529915"/>
                </a:cubicBezTo>
                <a:close/>
              </a:path>
            </a:pathLst>
          </a:custGeom>
          <a:solidFill>
            <a:schemeClr val="tx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83148" tIns="183148" rIns="183148" bIns="183148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200" kern="1200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F4050BA-529C-4C2B-AAC2-30D6894F12FD}"/>
              </a:ext>
            </a:extLst>
          </p:cNvPr>
          <p:cNvSpPr>
            <a:spLocks noChangeAspect="1"/>
          </p:cNvSpPr>
          <p:nvPr/>
        </p:nvSpPr>
        <p:spPr>
          <a:xfrm>
            <a:off x="6420866" y="3391687"/>
            <a:ext cx="1440000" cy="1440000"/>
          </a:xfrm>
          <a:custGeom>
            <a:avLst/>
            <a:gdLst>
              <a:gd name="connsiteX0" fmla="*/ 0 w 1529291"/>
              <a:gd name="connsiteY0" fmla="*/ 764646 h 1529291"/>
              <a:gd name="connsiteX1" fmla="*/ 764646 w 1529291"/>
              <a:gd name="connsiteY1" fmla="*/ 0 h 1529291"/>
              <a:gd name="connsiteX2" fmla="*/ 1529292 w 1529291"/>
              <a:gd name="connsiteY2" fmla="*/ 764646 h 1529291"/>
              <a:gd name="connsiteX3" fmla="*/ 764646 w 1529291"/>
              <a:gd name="connsiteY3" fmla="*/ 1529292 h 1529291"/>
              <a:gd name="connsiteX4" fmla="*/ 0 w 1529291"/>
              <a:gd name="connsiteY4" fmla="*/ 764646 h 1529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9291" h="1529291">
                <a:moveTo>
                  <a:pt x="0" y="764646"/>
                </a:moveTo>
                <a:cubicBezTo>
                  <a:pt x="0" y="342344"/>
                  <a:pt x="342344" y="0"/>
                  <a:pt x="764646" y="0"/>
                </a:cubicBezTo>
                <a:cubicBezTo>
                  <a:pt x="1186948" y="0"/>
                  <a:pt x="1529292" y="342344"/>
                  <a:pt x="1529292" y="764646"/>
                </a:cubicBezTo>
                <a:cubicBezTo>
                  <a:pt x="1529292" y="1186948"/>
                  <a:pt x="1186948" y="1529292"/>
                  <a:pt x="764646" y="1529292"/>
                </a:cubicBezTo>
                <a:cubicBezTo>
                  <a:pt x="342344" y="1529292"/>
                  <a:pt x="0" y="1186948"/>
                  <a:pt x="0" y="764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06509" tIns="306509" rIns="306509" bIns="306509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114226BD-42C0-4EEE-99FD-B56F17B97DA1}"/>
              </a:ext>
            </a:extLst>
          </p:cNvPr>
          <p:cNvSpPr/>
          <p:nvPr/>
        </p:nvSpPr>
        <p:spPr>
          <a:xfrm>
            <a:off x="6811153" y="1462503"/>
            <a:ext cx="1439996" cy="1439996"/>
          </a:xfrm>
          <a:custGeom>
            <a:avLst/>
            <a:gdLst>
              <a:gd name="connsiteX0" fmla="*/ 0 w 1439996"/>
              <a:gd name="connsiteY0" fmla="*/ 719998 h 1439996"/>
              <a:gd name="connsiteX1" fmla="*/ 719998 w 1439996"/>
              <a:gd name="connsiteY1" fmla="*/ 0 h 1439996"/>
              <a:gd name="connsiteX2" fmla="*/ 1439996 w 1439996"/>
              <a:gd name="connsiteY2" fmla="*/ 719998 h 1439996"/>
              <a:gd name="connsiteX3" fmla="*/ 719998 w 1439996"/>
              <a:gd name="connsiteY3" fmla="*/ 1439996 h 1439996"/>
              <a:gd name="connsiteX4" fmla="*/ 0 w 1439996"/>
              <a:gd name="connsiteY4" fmla="*/ 719998 h 1439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9996" h="1439996">
                <a:moveTo>
                  <a:pt x="0" y="719998"/>
                </a:moveTo>
                <a:cubicBezTo>
                  <a:pt x="0" y="322354"/>
                  <a:pt x="322354" y="0"/>
                  <a:pt x="719998" y="0"/>
                </a:cubicBezTo>
                <a:cubicBezTo>
                  <a:pt x="1117642" y="0"/>
                  <a:pt x="1439996" y="322354"/>
                  <a:pt x="1439996" y="719998"/>
                </a:cubicBezTo>
                <a:cubicBezTo>
                  <a:pt x="1439996" y="1117642"/>
                  <a:pt x="1117642" y="1439996"/>
                  <a:pt x="719998" y="1439996"/>
                </a:cubicBezTo>
                <a:cubicBezTo>
                  <a:pt x="322354" y="1439996"/>
                  <a:pt x="0" y="1117642"/>
                  <a:pt x="0" y="719998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92163" tIns="292163" rIns="292163" bIns="292163" numCol="1" spcCol="1270" anchor="ctr" anchorCtr="0">
            <a:noAutofit/>
          </a:bodyPr>
          <a:lstStyle/>
          <a:p>
            <a:pPr marL="0" lvl="0" indent="0" algn="ctr" defTabSz="2844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400" kern="1200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E1B9819-DB18-4E47-BDD3-5708E9E99C21}"/>
              </a:ext>
            </a:extLst>
          </p:cNvPr>
          <p:cNvSpPr/>
          <p:nvPr/>
        </p:nvSpPr>
        <p:spPr>
          <a:xfrm>
            <a:off x="3017656" y="3889247"/>
            <a:ext cx="1080000" cy="1080000"/>
          </a:xfrm>
          <a:custGeom>
            <a:avLst/>
            <a:gdLst>
              <a:gd name="connsiteX0" fmla="*/ 0 w 1529291"/>
              <a:gd name="connsiteY0" fmla="*/ 764646 h 1529291"/>
              <a:gd name="connsiteX1" fmla="*/ 764646 w 1529291"/>
              <a:gd name="connsiteY1" fmla="*/ 0 h 1529291"/>
              <a:gd name="connsiteX2" fmla="*/ 1529292 w 1529291"/>
              <a:gd name="connsiteY2" fmla="*/ 764646 h 1529291"/>
              <a:gd name="connsiteX3" fmla="*/ 764646 w 1529291"/>
              <a:gd name="connsiteY3" fmla="*/ 1529292 h 1529291"/>
              <a:gd name="connsiteX4" fmla="*/ 0 w 1529291"/>
              <a:gd name="connsiteY4" fmla="*/ 764646 h 1529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9291" h="1529291">
                <a:moveTo>
                  <a:pt x="0" y="764646"/>
                </a:moveTo>
                <a:cubicBezTo>
                  <a:pt x="0" y="342344"/>
                  <a:pt x="342344" y="0"/>
                  <a:pt x="764646" y="0"/>
                </a:cubicBezTo>
                <a:cubicBezTo>
                  <a:pt x="1186948" y="0"/>
                  <a:pt x="1529292" y="342344"/>
                  <a:pt x="1529292" y="764646"/>
                </a:cubicBezTo>
                <a:cubicBezTo>
                  <a:pt x="1529292" y="1186948"/>
                  <a:pt x="1186948" y="1529292"/>
                  <a:pt x="764646" y="1529292"/>
                </a:cubicBezTo>
                <a:cubicBezTo>
                  <a:pt x="342344" y="1529292"/>
                  <a:pt x="0" y="1186948"/>
                  <a:pt x="0" y="764646"/>
                </a:cubicBezTo>
                <a:close/>
              </a:path>
            </a:pathLst>
          </a:custGeom>
          <a:solidFill>
            <a:schemeClr val="tx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06509" tIns="306509" rIns="306509" bIns="306509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97A2702-26F3-4931-9595-A3350C5A509D}"/>
              </a:ext>
            </a:extLst>
          </p:cNvPr>
          <p:cNvGrpSpPr/>
          <p:nvPr/>
        </p:nvGrpSpPr>
        <p:grpSpPr>
          <a:xfrm>
            <a:off x="4860505" y="4892310"/>
            <a:ext cx="1529298" cy="1533675"/>
            <a:chOff x="8958538" y="3076318"/>
            <a:chExt cx="1529298" cy="1533675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78EB1DD-1CEC-4788-BDF7-72D888DF9904}"/>
                </a:ext>
              </a:extLst>
            </p:cNvPr>
            <p:cNvSpPr/>
            <p:nvPr/>
          </p:nvSpPr>
          <p:spPr>
            <a:xfrm>
              <a:off x="8958538" y="3080702"/>
              <a:ext cx="1529291" cy="1529291"/>
            </a:xfrm>
            <a:custGeom>
              <a:avLst/>
              <a:gdLst>
                <a:gd name="connsiteX0" fmla="*/ 0 w 1529291"/>
                <a:gd name="connsiteY0" fmla="*/ 764646 h 1529291"/>
                <a:gd name="connsiteX1" fmla="*/ 764646 w 1529291"/>
                <a:gd name="connsiteY1" fmla="*/ 0 h 1529291"/>
                <a:gd name="connsiteX2" fmla="*/ 1529292 w 1529291"/>
                <a:gd name="connsiteY2" fmla="*/ 764646 h 1529291"/>
                <a:gd name="connsiteX3" fmla="*/ 764646 w 1529291"/>
                <a:gd name="connsiteY3" fmla="*/ 1529292 h 1529291"/>
                <a:gd name="connsiteX4" fmla="*/ 0 w 1529291"/>
                <a:gd name="connsiteY4" fmla="*/ 764646 h 1529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9291" h="1529291">
                  <a:moveTo>
                    <a:pt x="0" y="764646"/>
                  </a:moveTo>
                  <a:cubicBezTo>
                    <a:pt x="0" y="342344"/>
                    <a:pt x="342344" y="0"/>
                    <a:pt x="764646" y="0"/>
                  </a:cubicBezTo>
                  <a:cubicBezTo>
                    <a:pt x="1186948" y="0"/>
                    <a:pt x="1529292" y="342344"/>
                    <a:pt x="1529292" y="764646"/>
                  </a:cubicBezTo>
                  <a:cubicBezTo>
                    <a:pt x="1529292" y="1186948"/>
                    <a:pt x="1186948" y="1529292"/>
                    <a:pt x="764646" y="1529292"/>
                  </a:cubicBezTo>
                  <a:cubicBezTo>
                    <a:pt x="342344" y="1529292"/>
                    <a:pt x="0" y="1186948"/>
                    <a:pt x="0" y="76464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64599" tIns="264599" rIns="264599" bIns="264599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200" kern="120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999197-D638-429E-9201-D039069526A6}"/>
                </a:ext>
              </a:extLst>
            </p:cNvPr>
            <p:cNvSpPr/>
            <p:nvPr/>
          </p:nvSpPr>
          <p:spPr>
            <a:xfrm>
              <a:off x="8958545" y="3076318"/>
              <a:ext cx="1529291" cy="1529291"/>
            </a:xfrm>
            <a:custGeom>
              <a:avLst/>
              <a:gdLst>
                <a:gd name="connsiteX0" fmla="*/ 0 w 1529291"/>
                <a:gd name="connsiteY0" fmla="*/ 764646 h 1529291"/>
                <a:gd name="connsiteX1" fmla="*/ 764646 w 1529291"/>
                <a:gd name="connsiteY1" fmla="*/ 0 h 1529291"/>
                <a:gd name="connsiteX2" fmla="*/ 1529292 w 1529291"/>
                <a:gd name="connsiteY2" fmla="*/ 764646 h 1529291"/>
                <a:gd name="connsiteX3" fmla="*/ 764646 w 1529291"/>
                <a:gd name="connsiteY3" fmla="*/ 1529292 h 1529291"/>
                <a:gd name="connsiteX4" fmla="*/ 0 w 1529291"/>
                <a:gd name="connsiteY4" fmla="*/ 764646 h 1529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9291" h="1529291">
                  <a:moveTo>
                    <a:pt x="0" y="764646"/>
                  </a:moveTo>
                  <a:cubicBezTo>
                    <a:pt x="0" y="342344"/>
                    <a:pt x="342344" y="0"/>
                    <a:pt x="764646" y="0"/>
                  </a:cubicBezTo>
                  <a:cubicBezTo>
                    <a:pt x="1186948" y="0"/>
                    <a:pt x="1529292" y="342344"/>
                    <a:pt x="1529292" y="764646"/>
                  </a:cubicBezTo>
                  <a:cubicBezTo>
                    <a:pt x="1529292" y="1186948"/>
                    <a:pt x="1186948" y="1529292"/>
                    <a:pt x="764646" y="1529292"/>
                  </a:cubicBezTo>
                  <a:cubicBezTo>
                    <a:pt x="342344" y="1529292"/>
                    <a:pt x="0" y="1186948"/>
                    <a:pt x="0" y="76464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64599" tIns="264599" rIns="264599" bIns="264599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200" kern="1200"/>
            </a:p>
          </p:txBody>
        </p:sp>
      </p:grpSp>
      <p:sp>
        <p:nvSpPr>
          <p:cNvPr id="16" name="Google Shape;705;p46">
            <a:extLst>
              <a:ext uri="{FF2B5EF4-FFF2-40B4-BE49-F238E27FC236}">
                <a16:creationId xmlns:a16="http://schemas.microsoft.com/office/drawing/2014/main" id="{A70AF7FB-55A6-443C-AC5B-547FB8CFF738}"/>
              </a:ext>
            </a:extLst>
          </p:cNvPr>
          <p:cNvSpPr/>
          <p:nvPr/>
        </p:nvSpPr>
        <p:spPr>
          <a:xfrm>
            <a:off x="5805979" y="633983"/>
            <a:ext cx="651464" cy="537773"/>
          </a:xfrm>
          <a:custGeom>
            <a:avLst/>
            <a:gdLst/>
            <a:ahLst/>
            <a:cxnLst/>
            <a:rect l="l" t="t" r="r" b="b"/>
            <a:pathLst>
              <a:path w="18365" h="16026" fill="none" extrusionOk="0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w="28575" cap="rnd" cmpd="sng">
            <a:solidFill>
              <a:schemeClr val="bg1">
                <a:lumMod val="1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E46ECC-F885-436D-81A1-42F96FA82B5D}"/>
              </a:ext>
            </a:extLst>
          </p:cNvPr>
          <p:cNvSpPr txBox="1"/>
          <p:nvPr/>
        </p:nvSpPr>
        <p:spPr>
          <a:xfrm>
            <a:off x="6811153" y="491578"/>
            <a:ext cx="2707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/>
              <a:t>Joana Leitão</a:t>
            </a:r>
          </a:p>
          <a:p>
            <a:r>
              <a:rPr lang="pt-PT" sz="1600" dirty="0"/>
              <a:t>24 anos</a:t>
            </a:r>
          </a:p>
          <a:p>
            <a:r>
              <a:rPr lang="pt-PT" sz="1600" dirty="0"/>
              <a:t>Loures, Lisboa</a:t>
            </a:r>
            <a:endParaRPr lang="en-US" sz="1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3C0392F-E9AF-4B32-8B77-774DF714E1EA}"/>
              </a:ext>
            </a:extLst>
          </p:cNvPr>
          <p:cNvSpPr txBox="1"/>
          <p:nvPr/>
        </p:nvSpPr>
        <p:spPr>
          <a:xfrm>
            <a:off x="8377319" y="1809603"/>
            <a:ext cx="32804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err="1"/>
              <a:t>BSc</a:t>
            </a:r>
            <a:r>
              <a:rPr lang="pt-PT" sz="1600" b="1" dirty="0"/>
              <a:t> &amp; </a:t>
            </a:r>
            <a:r>
              <a:rPr lang="pt-PT" sz="1600" b="1" dirty="0" err="1"/>
              <a:t>MSc</a:t>
            </a:r>
            <a:r>
              <a:rPr lang="pt-PT" sz="1600" b="1" dirty="0"/>
              <a:t> </a:t>
            </a:r>
            <a:r>
              <a:rPr lang="pt-PT" sz="1600" b="1" dirty="0" err="1"/>
              <a:t>Biomedical</a:t>
            </a:r>
            <a:r>
              <a:rPr lang="pt-PT" sz="1600" b="1" dirty="0"/>
              <a:t> </a:t>
            </a:r>
            <a:r>
              <a:rPr lang="pt-PT" sz="1600" b="1" dirty="0" err="1"/>
              <a:t>Engineering</a:t>
            </a:r>
            <a:r>
              <a:rPr lang="pt-PT" sz="1600" b="1" dirty="0"/>
              <a:t> </a:t>
            </a:r>
            <a:r>
              <a:rPr lang="pt-PT" sz="1600" b="1" dirty="0" err="1"/>
              <a:t>and</a:t>
            </a:r>
            <a:r>
              <a:rPr lang="pt-PT" sz="1600" b="1" dirty="0"/>
              <a:t> </a:t>
            </a:r>
            <a:r>
              <a:rPr lang="pt-PT" sz="1600" b="1" dirty="0" err="1"/>
              <a:t>Biophysics</a:t>
            </a:r>
            <a:r>
              <a:rPr lang="pt-PT" sz="1600" b="1" dirty="0"/>
              <a:t> </a:t>
            </a:r>
          </a:p>
          <a:p>
            <a:r>
              <a:rPr lang="pt-PT" sz="1600" dirty="0"/>
              <a:t>2015 - 2021</a:t>
            </a:r>
          </a:p>
          <a:p>
            <a:r>
              <a:rPr lang="pt-PT" sz="1600" dirty="0"/>
              <a:t>Faculdade de Ciências da</a:t>
            </a:r>
            <a:r>
              <a:rPr lang="en-US" sz="1600" dirty="0"/>
              <a:t> </a:t>
            </a:r>
            <a:r>
              <a:rPr lang="en-US" sz="1600" dirty="0" err="1"/>
              <a:t>ULisboa</a:t>
            </a:r>
            <a:endParaRPr lang="pt-PT" sz="1600" dirty="0"/>
          </a:p>
        </p:txBody>
      </p:sp>
      <p:grpSp>
        <p:nvGrpSpPr>
          <p:cNvPr id="24" name="Google Shape;835;p46">
            <a:extLst>
              <a:ext uri="{FF2B5EF4-FFF2-40B4-BE49-F238E27FC236}">
                <a16:creationId xmlns:a16="http://schemas.microsoft.com/office/drawing/2014/main" id="{D6711076-2DFB-4920-B466-BA26F3615B07}"/>
              </a:ext>
            </a:extLst>
          </p:cNvPr>
          <p:cNvGrpSpPr>
            <a:grpSpLocks noChangeAspect="1"/>
          </p:cNvGrpSpPr>
          <p:nvPr/>
        </p:nvGrpSpPr>
        <p:grpSpPr>
          <a:xfrm>
            <a:off x="6774174" y="3725836"/>
            <a:ext cx="775743" cy="792000"/>
            <a:chOff x="3951850" y="2985350"/>
            <a:chExt cx="407950" cy="416500"/>
          </a:xfrm>
        </p:grpSpPr>
        <p:sp>
          <p:nvSpPr>
            <p:cNvPr id="25" name="Google Shape;836;p46">
              <a:extLst>
                <a:ext uri="{FF2B5EF4-FFF2-40B4-BE49-F238E27FC236}">
                  <a16:creationId xmlns:a16="http://schemas.microsoft.com/office/drawing/2014/main" id="{FFEB1F7C-8806-4171-9885-8359D69FF232}"/>
                </a:ext>
              </a:extLst>
            </p:cNvPr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28575" cap="rnd" cmpd="sng">
              <a:solidFill>
                <a:schemeClr val="bg1">
                  <a:lumMod val="1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6" name="Google Shape;837;p46">
              <a:extLst>
                <a:ext uri="{FF2B5EF4-FFF2-40B4-BE49-F238E27FC236}">
                  <a16:creationId xmlns:a16="http://schemas.microsoft.com/office/drawing/2014/main" id="{8F95BB60-5142-4437-92F9-2BE99B2B6A5A}"/>
                </a:ext>
              </a:extLst>
            </p:cNvPr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28575" cap="rnd" cmpd="sng">
              <a:solidFill>
                <a:schemeClr val="bg1">
                  <a:lumMod val="1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7" name="Google Shape;838;p46">
              <a:extLst>
                <a:ext uri="{FF2B5EF4-FFF2-40B4-BE49-F238E27FC236}">
                  <a16:creationId xmlns:a16="http://schemas.microsoft.com/office/drawing/2014/main" id="{F08B4B46-EAEC-4635-913F-AC33797D53D0}"/>
                </a:ext>
              </a:extLst>
            </p:cNvPr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28575" cap="rnd" cmpd="sng">
              <a:solidFill>
                <a:schemeClr val="bg1">
                  <a:lumMod val="1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8" name="Google Shape;839;p46">
              <a:extLst>
                <a:ext uri="{FF2B5EF4-FFF2-40B4-BE49-F238E27FC236}">
                  <a16:creationId xmlns:a16="http://schemas.microsoft.com/office/drawing/2014/main" id="{5AA881CC-9019-4ED2-8467-CF0256CFB6AE}"/>
                </a:ext>
              </a:extLst>
            </p:cNvPr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28575" cap="rnd" cmpd="sng">
              <a:solidFill>
                <a:schemeClr val="bg1">
                  <a:lumMod val="1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7D5689D3-B70F-40A5-9C80-DA8D3BFDBF11}"/>
              </a:ext>
            </a:extLst>
          </p:cNvPr>
          <p:cNvSpPr txBox="1"/>
          <p:nvPr/>
        </p:nvSpPr>
        <p:spPr>
          <a:xfrm>
            <a:off x="7948942" y="3374353"/>
            <a:ext cx="45942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/>
              <a:t>Master </a:t>
            </a:r>
            <a:r>
              <a:rPr lang="pt-PT" sz="1600" dirty="0" err="1"/>
              <a:t>thesis</a:t>
            </a:r>
            <a:endParaRPr lang="pt-PT" sz="1600" dirty="0"/>
          </a:p>
          <a:p>
            <a:r>
              <a:rPr lang="pt-PT" sz="1600" b="1" dirty="0" err="1"/>
              <a:t>Added</a:t>
            </a:r>
            <a:r>
              <a:rPr lang="pt-PT" sz="1600" b="1" dirty="0"/>
              <a:t> </a:t>
            </a:r>
            <a:r>
              <a:rPr lang="pt-PT" sz="1600" b="1" dirty="0" err="1"/>
              <a:t>value</a:t>
            </a:r>
            <a:r>
              <a:rPr lang="pt-PT" sz="1600" b="1" dirty="0"/>
              <a:t> </a:t>
            </a:r>
            <a:r>
              <a:rPr lang="pt-PT" sz="1600" b="1" dirty="0" err="1"/>
              <a:t>of</a:t>
            </a:r>
            <a:r>
              <a:rPr lang="pt-PT" sz="1600" b="1" dirty="0"/>
              <a:t> </a:t>
            </a:r>
            <a:r>
              <a:rPr lang="pt-PT" sz="1600" b="1" dirty="0" err="1"/>
              <a:t>combining</a:t>
            </a:r>
            <a:r>
              <a:rPr lang="pt-PT" sz="1600" b="1" dirty="0"/>
              <a:t> VMAT </a:t>
            </a:r>
            <a:r>
              <a:rPr lang="pt-PT" sz="1600" b="1" dirty="0" err="1"/>
              <a:t>with</a:t>
            </a:r>
            <a:r>
              <a:rPr lang="pt-PT" sz="1600" b="1" dirty="0"/>
              <a:t> </a:t>
            </a:r>
            <a:r>
              <a:rPr lang="pt-PT" sz="1600" b="1" dirty="0" err="1"/>
              <a:t>computer-selected</a:t>
            </a:r>
            <a:r>
              <a:rPr lang="pt-PT" sz="1600" b="1" dirty="0"/>
              <a:t> </a:t>
            </a:r>
            <a:r>
              <a:rPr lang="pt-PT" sz="1600" b="1" dirty="0" err="1"/>
              <a:t>patient-specific</a:t>
            </a:r>
            <a:endParaRPr lang="pt-PT" sz="1600" b="1" dirty="0"/>
          </a:p>
          <a:p>
            <a:r>
              <a:rPr lang="pt-PT" sz="1600" b="1" dirty="0"/>
              <a:t>non-coplanar IMRT </a:t>
            </a:r>
            <a:r>
              <a:rPr lang="pt-PT" sz="1600" b="1" dirty="0" err="1"/>
              <a:t>beams</a:t>
            </a:r>
            <a:r>
              <a:rPr lang="pt-PT" sz="1600" b="1" dirty="0"/>
              <a:t> </a:t>
            </a:r>
          </a:p>
          <a:p>
            <a:r>
              <a:rPr lang="pt-PT" sz="1600" b="1" dirty="0"/>
              <a:t>in </a:t>
            </a:r>
            <a:r>
              <a:rPr lang="pt-PT" sz="1600" b="1" dirty="0" err="1"/>
              <a:t>radiotherapy</a:t>
            </a:r>
            <a:r>
              <a:rPr lang="pt-PT" sz="1600" b="1" dirty="0"/>
              <a:t> for </a:t>
            </a:r>
            <a:r>
              <a:rPr lang="pt-PT" sz="1600" b="1" dirty="0" err="1"/>
              <a:t>nasopharyngeal</a:t>
            </a:r>
            <a:r>
              <a:rPr lang="pt-PT" sz="1600" b="1" dirty="0"/>
              <a:t> carcinoma </a:t>
            </a:r>
            <a:r>
              <a:rPr lang="pt-PT" sz="1600" b="1" dirty="0" err="1"/>
              <a:t>and</a:t>
            </a:r>
            <a:r>
              <a:rPr lang="pt-PT" sz="1600" b="1" dirty="0"/>
              <a:t> mediastinal </a:t>
            </a:r>
            <a:r>
              <a:rPr lang="pt-PT" sz="1600" b="1" dirty="0" err="1"/>
              <a:t>lymphoma</a:t>
            </a:r>
            <a:endParaRPr lang="pt-PT" sz="1600" b="1" dirty="0"/>
          </a:p>
          <a:p>
            <a:r>
              <a:rPr lang="pt-PT" sz="1600" dirty="0"/>
              <a:t>2020 - 2021</a:t>
            </a:r>
          </a:p>
          <a:p>
            <a:r>
              <a:rPr lang="pt-PT" sz="1600" dirty="0"/>
              <a:t>Erasmus Medical </a:t>
            </a:r>
            <a:r>
              <a:rPr lang="pt-PT" sz="1600" dirty="0" err="1"/>
              <a:t>Center</a:t>
            </a:r>
            <a:r>
              <a:rPr lang="pt-PT" sz="1600" dirty="0"/>
              <a:t>, </a:t>
            </a:r>
            <a:r>
              <a:rPr lang="pt-PT" sz="1600" dirty="0" err="1"/>
              <a:t>The</a:t>
            </a:r>
            <a:r>
              <a:rPr lang="pt-PT" sz="1600" dirty="0"/>
              <a:t> </a:t>
            </a:r>
            <a:r>
              <a:rPr lang="pt-PT" sz="1600" dirty="0" err="1"/>
              <a:t>Netherlands</a:t>
            </a:r>
            <a:endParaRPr lang="pt-PT" sz="16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DBD1E92-3200-46F1-BF76-E5D4F20285EA}"/>
              </a:ext>
            </a:extLst>
          </p:cNvPr>
          <p:cNvSpPr txBox="1"/>
          <p:nvPr/>
        </p:nvSpPr>
        <p:spPr>
          <a:xfrm>
            <a:off x="1620870" y="5047816"/>
            <a:ext cx="4185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/>
              <a:t>PhD</a:t>
            </a:r>
          </a:p>
          <a:p>
            <a:r>
              <a:rPr lang="en-US" sz="1600" b="1" dirty="0"/>
              <a:t>Developing Multi-beam FLASH </a:t>
            </a:r>
          </a:p>
          <a:p>
            <a:r>
              <a:rPr lang="en-US" sz="1600" b="1" dirty="0"/>
              <a:t>with proton beams </a:t>
            </a:r>
          </a:p>
          <a:p>
            <a:r>
              <a:rPr lang="pt-PT" sz="1600" dirty="0"/>
              <a:t>2021 - 2025</a:t>
            </a:r>
          </a:p>
          <a:p>
            <a:r>
              <a:rPr lang="pt-PT" sz="1600" dirty="0"/>
              <a:t>LIP </a:t>
            </a:r>
            <a:r>
              <a:rPr lang="pt-PT" sz="1600" dirty="0" err="1"/>
              <a:t>and</a:t>
            </a:r>
            <a:r>
              <a:rPr lang="pt-PT" sz="1600" dirty="0"/>
              <a:t> IST, Lisboa </a:t>
            </a:r>
          </a:p>
          <a:p>
            <a:r>
              <a:rPr lang="pt-PT" sz="1600" dirty="0"/>
              <a:t>DKFZ, </a:t>
            </a:r>
            <a:r>
              <a:rPr lang="pt-PT" sz="1600" dirty="0" err="1"/>
              <a:t>Germany</a:t>
            </a:r>
            <a:endParaRPr lang="pt-PT" sz="1600" dirty="0"/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82F3C3D1-4EB7-453B-A3E8-31615E286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80" y="5110944"/>
            <a:ext cx="1020117" cy="1020117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D5149053-6642-447F-A812-9C0229358D32}"/>
              </a:ext>
            </a:extLst>
          </p:cNvPr>
          <p:cNvSpPr txBox="1"/>
          <p:nvPr/>
        </p:nvSpPr>
        <p:spPr>
          <a:xfrm>
            <a:off x="190055" y="3956416"/>
            <a:ext cx="3194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/>
              <a:t>00351 963515318</a:t>
            </a:r>
          </a:p>
          <a:p>
            <a:r>
              <a:rPr lang="pt-PT" sz="1600" dirty="0">
                <a:hlinkClick r:id="rId3"/>
              </a:rPr>
              <a:t>joanaleitao1997@gmail.com</a:t>
            </a:r>
            <a:endParaRPr lang="pt-PT" sz="1600" dirty="0"/>
          </a:p>
          <a:p>
            <a:r>
              <a:rPr lang="pt-PT" sz="1600" dirty="0"/>
              <a:t>LIP @ 326</a:t>
            </a:r>
          </a:p>
        </p:txBody>
      </p:sp>
      <p:sp>
        <p:nvSpPr>
          <p:cNvPr id="43" name="Google Shape;827;p46">
            <a:extLst>
              <a:ext uri="{FF2B5EF4-FFF2-40B4-BE49-F238E27FC236}">
                <a16:creationId xmlns:a16="http://schemas.microsoft.com/office/drawing/2014/main" id="{E9034D97-CE1B-4D68-81BC-6D608FB4AE90}"/>
              </a:ext>
            </a:extLst>
          </p:cNvPr>
          <p:cNvSpPr>
            <a:spLocks noChangeAspect="1"/>
          </p:cNvSpPr>
          <p:nvPr/>
        </p:nvSpPr>
        <p:spPr>
          <a:xfrm>
            <a:off x="3355099" y="4044753"/>
            <a:ext cx="415612" cy="720000"/>
          </a:xfrm>
          <a:custGeom>
            <a:avLst/>
            <a:gdLst/>
            <a:ahLst/>
            <a:cxnLst/>
            <a:rect l="l" t="t" r="r" b="b"/>
            <a:pathLst>
              <a:path w="11838" h="20508" fill="none" extrusionOk="0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w="28575" cap="rnd" cmpd="sng">
            <a:solidFill>
              <a:schemeClr val="bg1">
                <a:lumMod val="1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pic>
        <p:nvPicPr>
          <p:cNvPr id="44" name="Picture 43" descr="Icon&#10;&#10;Description automatically generated">
            <a:extLst>
              <a:ext uri="{FF2B5EF4-FFF2-40B4-BE49-F238E27FC236}">
                <a16:creationId xmlns:a16="http://schemas.microsoft.com/office/drawing/2014/main" id="{07B1C288-B311-45D4-8A46-9EF432A926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8035" y="560832"/>
            <a:ext cx="1684926" cy="1684926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65704D0D-47C3-43E5-87C1-EBCB6DFCA96F}"/>
              </a:ext>
            </a:extLst>
          </p:cNvPr>
          <p:cNvSpPr/>
          <p:nvPr/>
        </p:nvSpPr>
        <p:spPr>
          <a:xfrm>
            <a:off x="2537569" y="263920"/>
            <a:ext cx="2564377" cy="2564377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45394" tIns="445394" rIns="445394" bIns="445394" numCol="1" spcCol="1270" anchor="ctr" anchorCtr="0">
            <a:noAutofit/>
          </a:bodyPr>
          <a:lstStyle/>
          <a:p>
            <a:pPr marL="0" lvl="0" indent="0" algn="ctr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500" kern="1200" dirty="0"/>
          </a:p>
        </p:txBody>
      </p:sp>
      <p:pic>
        <p:nvPicPr>
          <p:cNvPr id="46" name="Picture 45" descr="Icon&#10;&#10;Description automatically generated">
            <a:extLst>
              <a:ext uri="{FF2B5EF4-FFF2-40B4-BE49-F238E27FC236}">
                <a16:creationId xmlns:a16="http://schemas.microsoft.com/office/drawing/2014/main" id="{82403DD6-DBCE-4D41-9991-59E07F8417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0195" y="-124232"/>
            <a:ext cx="2815200" cy="3060000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BAC98BEF-3B66-4185-9BF8-AD5042FDC7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4320" y="1818992"/>
            <a:ext cx="720000" cy="720000"/>
          </a:xfrm>
          <a:prstGeom prst="rect">
            <a:avLst/>
          </a:prstGeom>
        </p:spPr>
      </p:pic>
      <p:sp>
        <p:nvSpPr>
          <p:cNvPr id="41" name="Google Shape;753;p46">
            <a:extLst>
              <a:ext uri="{FF2B5EF4-FFF2-40B4-BE49-F238E27FC236}">
                <a16:creationId xmlns:a16="http://schemas.microsoft.com/office/drawing/2014/main" id="{BDDF1EA7-40B9-4AEF-9A8B-01D8F5552C74}"/>
              </a:ext>
            </a:extLst>
          </p:cNvPr>
          <p:cNvSpPr/>
          <p:nvPr/>
        </p:nvSpPr>
        <p:spPr>
          <a:xfrm>
            <a:off x="1833975" y="113456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28575" cap="rnd" cmpd="sng">
            <a:solidFill>
              <a:schemeClr val="bg1">
                <a:lumMod val="1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pic>
        <p:nvPicPr>
          <p:cNvPr id="22" name="Picture 21" descr="Shape&#10;&#10;Description automatically generated with low confidence">
            <a:extLst>
              <a:ext uri="{FF2B5EF4-FFF2-40B4-BE49-F238E27FC236}">
                <a16:creationId xmlns:a16="http://schemas.microsoft.com/office/drawing/2014/main" id="{2FE99D9F-B1ED-4F35-8833-7AB7D608DF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8565" y="2451086"/>
            <a:ext cx="720000" cy="720000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E56D6DA-D25B-4560-B8BE-9180A50FCE25}"/>
              </a:ext>
            </a:extLst>
          </p:cNvPr>
          <p:cNvCxnSpPr>
            <a:cxnSpLocks/>
          </p:cNvCxnSpPr>
          <p:nvPr/>
        </p:nvCxnSpPr>
        <p:spPr>
          <a:xfrm flipH="1">
            <a:off x="3900969" y="2763710"/>
            <a:ext cx="256841" cy="1268083"/>
          </a:xfrm>
          <a:prstGeom prst="line">
            <a:avLst/>
          </a:prstGeom>
          <a:solidFill>
            <a:schemeClr val="tx2">
              <a:lumMod val="50000"/>
              <a:alpha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9499E7E-2BD0-4258-8568-DA436BEDE701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4450964" y="2700667"/>
            <a:ext cx="1174194" cy="2191643"/>
          </a:xfrm>
          <a:prstGeom prst="line">
            <a:avLst/>
          </a:prstGeom>
          <a:solidFill>
            <a:schemeClr val="tx2">
              <a:lumMod val="50000"/>
              <a:alpha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8E50110-56DC-4C64-820C-B1A0EDE05436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4700733" y="2498593"/>
            <a:ext cx="1720133" cy="1613094"/>
          </a:xfrm>
          <a:prstGeom prst="line">
            <a:avLst/>
          </a:prstGeom>
          <a:solidFill>
            <a:schemeClr val="tx2">
              <a:lumMod val="50000"/>
              <a:alpha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7CC7B09-87B5-4A32-97AB-F66A39EE88B7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5038061" y="2026739"/>
            <a:ext cx="1773092" cy="155762"/>
          </a:xfrm>
          <a:prstGeom prst="line">
            <a:avLst/>
          </a:prstGeom>
          <a:solidFill>
            <a:schemeClr val="tx2">
              <a:lumMod val="50000"/>
              <a:alpha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C8087AE-00A9-4879-B51E-648277945320}"/>
              </a:ext>
            </a:extLst>
          </p:cNvPr>
          <p:cNvCxnSpPr>
            <a:cxnSpLocks/>
          </p:cNvCxnSpPr>
          <p:nvPr/>
        </p:nvCxnSpPr>
        <p:spPr>
          <a:xfrm flipV="1">
            <a:off x="5101946" y="1052023"/>
            <a:ext cx="543044" cy="420096"/>
          </a:xfrm>
          <a:prstGeom prst="line">
            <a:avLst/>
          </a:prstGeom>
          <a:solidFill>
            <a:schemeClr val="tx2">
              <a:lumMod val="50000"/>
              <a:alpha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cxnSp>
      <p:grpSp>
        <p:nvGrpSpPr>
          <p:cNvPr id="65" name="Google Shape;714;p46">
            <a:extLst>
              <a:ext uri="{FF2B5EF4-FFF2-40B4-BE49-F238E27FC236}">
                <a16:creationId xmlns:a16="http://schemas.microsoft.com/office/drawing/2014/main" id="{847E16DE-E9ED-42D4-9548-6315CC76ABA2}"/>
              </a:ext>
            </a:extLst>
          </p:cNvPr>
          <p:cNvGrpSpPr/>
          <p:nvPr/>
        </p:nvGrpSpPr>
        <p:grpSpPr>
          <a:xfrm>
            <a:off x="7129248" y="1847249"/>
            <a:ext cx="798178" cy="691743"/>
            <a:chOff x="1934025" y="1001650"/>
            <a:chExt cx="415300" cy="355600"/>
          </a:xfrm>
        </p:grpSpPr>
        <p:sp>
          <p:nvSpPr>
            <p:cNvPr id="66" name="Google Shape;715;p46">
              <a:extLst>
                <a:ext uri="{FF2B5EF4-FFF2-40B4-BE49-F238E27FC236}">
                  <a16:creationId xmlns:a16="http://schemas.microsoft.com/office/drawing/2014/main" id="{17620747-7369-4FCA-95B3-CB34476F3AE4}"/>
                </a:ext>
              </a:extLst>
            </p:cNvPr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28575" cap="rnd" cmpd="sng">
              <a:solidFill>
                <a:schemeClr val="bg1">
                  <a:lumMod val="1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67" name="Google Shape;716;p46">
              <a:extLst>
                <a:ext uri="{FF2B5EF4-FFF2-40B4-BE49-F238E27FC236}">
                  <a16:creationId xmlns:a16="http://schemas.microsoft.com/office/drawing/2014/main" id="{0B19E708-31DE-4356-B988-32B29736209E}"/>
                </a:ext>
              </a:extLst>
            </p:cNvPr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28575" cap="rnd" cmpd="sng">
              <a:solidFill>
                <a:schemeClr val="bg1">
                  <a:lumMod val="1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68" name="Google Shape;717;p46">
              <a:extLst>
                <a:ext uri="{FF2B5EF4-FFF2-40B4-BE49-F238E27FC236}">
                  <a16:creationId xmlns:a16="http://schemas.microsoft.com/office/drawing/2014/main" id="{915B741C-B89D-48DB-9D6B-13581C1AAE2D}"/>
                </a:ext>
              </a:extLst>
            </p:cNvPr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28575" cap="rnd" cmpd="sng">
              <a:solidFill>
                <a:schemeClr val="bg1">
                  <a:lumMod val="1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69" name="Google Shape;718;p46">
              <a:extLst>
                <a:ext uri="{FF2B5EF4-FFF2-40B4-BE49-F238E27FC236}">
                  <a16:creationId xmlns:a16="http://schemas.microsoft.com/office/drawing/2014/main" id="{35B74ED2-618F-4438-9482-A0B243605FE0}"/>
                </a:ext>
              </a:extLst>
            </p:cNvPr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28575" cap="rnd" cmpd="sng">
              <a:solidFill>
                <a:schemeClr val="bg1">
                  <a:lumMod val="1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50911D50-4505-4DB9-901D-50AFB9495B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438224">
            <a:off x="5195537" y="5047089"/>
            <a:ext cx="342302" cy="342302"/>
          </a:xfrm>
          <a:prstGeom prst="rect">
            <a:avLst/>
          </a:prstGeom>
        </p:spPr>
      </p:pic>
      <p:pic>
        <p:nvPicPr>
          <p:cNvPr id="45" name="Picture 44" descr="Shape&#10;&#10;Description automatically generated with low confidence">
            <a:extLst>
              <a:ext uri="{FF2B5EF4-FFF2-40B4-BE49-F238E27FC236}">
                <a16:creationId xmlns:a16="http://schemas.microsoft.com/office/drawing/2014/main" id="{9E6CC816-8538-478A-92EE-65D21C2BFF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438224">
            <a:off x="5107830" y="5375342"/>
            <a:ext cx="342302" cy="342302"/>
          </a:xfrm>
          <a:prstGeom prst="rect">
            <a:avLst/>
          </a:prstGeom>
        </p:spPr>
      </p:pic>
      <p:pic>
        <p:nvPicPr>
          <p:cNvPr id="47" name="Picture 46" descr="Shape&#10;&#10;Description automatically generated with low confidence">
            <a:extLst>
              <a:ext uri="{FF2B5EF4-FFF2-40B4-BE49-F238E27FC236}">
                <a16:creationId xmlns:a16="http://schemas.microsoft.com/office/drawing/2014/main" id="{EE3ABB2C-0FDA-4BAE-9812-97328E85B5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438224">
            <a:off x="4933467" y="5208916"/>
            <a:ext cx="342302" cy="34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43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8" grpId="0" animBg="1"/>
      <p:bldP spid="39" grpId="0" animBg="1"/>
      <p:bldP spid="40" grpId="0" animBg="1"/>
      <p:bldP spid="16" grpId="0" animBg="1"/>
      <p:bldP spid="2" grpId="0"/>
      <p:bldP spid="23" grpId="0"/>
      <p:bldP spid="30" grpId="0"/>
      <p:bldP spid="31" grpId="0"/>
      <p:bldP spid="42" grpId="0"/>
      <p:bldP spid="43" grpId="0" animBg="1"/>
      <p:bldP spid="33" grpId="0" animBg="1"/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ctrTitle"/>
          </p:nvPr>
        </p:nvSpPr>
        <p:spPr>
          <a:xfrm>
            <a:off x="1570893" y="1771639"/>
            <a:ext cx="9050215" cy="15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Developing Multi-beam FLASH 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with proton beams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5E187F-C522-4F11-8750-7B9CD77E1766}"/>
              </a:ext>
            </a:extLst>
          </p:cNvPr>
          <p:cNvSpPr txBox="1"/>
          <p:nvPr/>
        </p:nvSpPr>
        <p:spPr>
          <a:xfrm>
            <a:off x="0" y="5690273"/>
            <a:ext cx="12191999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PT" sz="1100" cap="small" dirty="0">
              <a:solidFill>
                <a:srgbClr val="1D1D1B"/>
              </a:solidFill>
              <a:latin typeface="PT Serif"/>
            </a:endParaRPr>
          </a:p>
          <a:p>
            <a:pPr algn="ctr"/>
            <a:r>
              <a:rPr lang="en-US" sz="2000" cap="small" dirty="0">
                <a:solidFill>
                  <a:srgbClr val="1D1D1B"/>
                </a:solidFill>
                <a:latin typeface="PT Serif"/>
              </a:rPr>
              <a:t>LIP Mini-School on Charged Particle Therapy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31DE64-4C64-4124-989E-B1BD98BCE1EA}"/>
              </a:ext>
            </a:extLst>
          </p:cNvPr>
          <p:cNvSpPr txBox="1"/>
          <p:nvPr/>
        </p:nvSpPr>
        <p:spPr>
          <a:xfrm>
            <a:off x="0" y="3457575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800" dirty="0">
                <a:solidFill>
                  <a:srgbClr val="1D1D1B"/>
                </a:solidFill>
                <a:latin typeface="PT Serif"/>
              </a:rPr>
              <a:t>Joana Leitão</a:t>
            </a:r>
          </a:p>
          <a:p>
            <a:pPr algn="ctr"/>
            <a:endParaRPr lang="pt-PT" sz="1800" dirty="0">
              <a:solidFill>
                <a:srgbClr val="1D1D1B"/>
              </a:solidFill>
              <a:latin typeface="PT Serif"/>
            </a:endParaRPr>
          </a:p>
          <a:p>
            <a:pPr algn="ctr"/>
            <a:r>
              <a:rPr lang="pt-PT" sz="1800" dirty="0">
                <a:solidFill>
                  <a:srgbClr val="1D1D1B"/>
                </a:solidFill>
                <a:latin typeface="PT Serif"/>
              </a:rPr>
              <a:t>Prof. Dr. Patrícia Gonçalves</a:t>
            </a:r>
          </a:p>
          <a:p>
            <a:pPr algn="ctr"/>
            <a:r>
              <a:rPr lang="pt-PT" sz="1800" dirty="0">
                <a:solidFill>
                  <a:srgbClr val="1D1D1B"/>
                </a:solidFill>
                <a:latin typeface="PT Serif"/>
              </a:rPr>
              <a:t>Prof. Dr. João Seco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89DCC34-7656-47B1-B019-6B0FC3E21261}"/>
              </a:ext>
            </a:extLst>
          </p:cNvPr>
          <p:cNvGrpSpPr/>
          <p:nvPr/>
        </p:nvGrpSpPr>
        <p:grpSpPr>
          <a:xfrm>
            <a:off x="1155812" y="4861190"/>
            <a:ext cx="9880377" cy="612000"/>
            <a:chOff x="1395933" y="4899290"/>
            <a:chExt cx="9880377" cy="612000"/>
          </a:xfrm>
        </p:grpSpPr>
        <p:pic>
          <p:nvPicPr>
            <p:cNvPr id="5" name="Picture 4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32069E3F-00FB-4B2C-8B97-119D625CA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8515" y="4899290"/>
              <a:ext cx="2894967" cy="612000"/>
            </a:xfrm>
            <a:prstGeom prst="rect">
              <a:avLst/>
            </a:prstGeom>
          </p:spPr>
        </p:pic>
        <p:pic>
          <p:nvPicPr>
            <p:cNvPr id="7" name="Picture 6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1404A873-8CAD-468F-9A4D-8CA43309B0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3000" b="33000"/>
            <a:stretch/>
          </p:blipFill>
          <p:spPr>
            <a:xfrm>
              <a:off x="1395933" y="4899290"/>
              <a:ext cx="2547227" cy="612000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98232067-8384-4B05-855F-A92214BAF9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6954" b="60419"/>
            <a:stretch/>
          </p:blipFill>
          <p:spPr>
            <a:xfrm>
              <a:off x="8065011" y="5016887"/>
              <a:ext cx="3211299" cy="43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7683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D555F-1A79-4F9F-A42A-4E24E5D85D73}"/>
              </a:ext>
            </a:extLst>
          </p:cNvPr>
          <p:cNvSpPr txBox="1">
            <a:spLocks/>
          </p:cNvSpPr>
          <p:nvPr/>
        </p:nvSpPr>
        <p:spPr>
          <a:xfrm>
            <a:off x="0" y="150813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pt-PT" dirty="0"/>
              <a:t>THE FLASH EFFECT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8C41589-CB4B-4421-ACC4-62308BE2D44C}"/>
              </a:ext>
            </a:extLst>
          </p:cNvPr>
          <p:cNvGrpSpPr/>
          <p:nvPr/>
        </p:nvGrpSpPr>
        <p:grpSpPr>
          <a:xfrm>
            <a:off x="1724049" y="1409928"/>
            <a:ext cx="8010440" cy="5071315"/>
            <a:chOff x="1796621" y="1656836"/>
            <a:chExt cx="8010440" cy="5071315"/>
          </a:xfrm>
        </p:grpSpPr>
        <p:pic>
          <p:nvPicPr>
            <p:cNvPr id="4" name="Picture 3" descr="Chart&#10;&#10;Description automatically generated">
              <a:extLst>
                <a:ext uri="{FF2B5EF4-FFF2-40B4-BE49-F238E27FC236}">
                  <a16:creationId xmlns:a16="http://schemas.microsoft.com/office/drawing/2014/main" id="{83C58536-D99D-452B-B192-CDB9EB489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6621" y="1656836"/>
              <a:ext cx="8010440" cy="452641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DA6F697-58C1-4833-B996-8BE6095530AF}"/>
                </a:ext>
              </a:extLst>
            </p:cNvPr>
            <p:cNvSpPr txBox="1"/>
            <p:nvPr/>
          </p:nvSpPr>
          <p:spPr>
            <a:xfrm>
              <a:off x="3795486" y="6451152"/>
              <a:ext cx="47461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effectLst/>
                  <a:latin typeface="+mj-lt"/>
                </a:rPr>
                <a:t>Bourhis</a:t>
              </a:r>
              <a:r>
                <a:rPr lang="en-US" sz="1200" dirty="0">
                  <a:effectLst/>
                  <a:latin typeface="+mj-lt"/>
                </a:rPr>
                <a:t> 2019, Radiotherapy and Oncology 139 (2019) 11–17</a:t>
              </a:r>
              <a:endParaRPr lang="en-US" sz="12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5444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8"/>
          <p:cNvSpPr/>
          <p:nvPr/>
        </p:nvSpPr>
        <p:spPr>
          <a:xfrm>
            <a:off x="0" y="3088799"/>
            <a:ext cx="12192000" cy="1348057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2860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38"/>
          <p:cNvSpPr/>
          <p:nvPr/>
        </p:nvSpPr>
        <p:spPr>
          <a:xfrm>
            <a:off x="0" y="3088799"/>
            <a:ext cx="12192000" cy="1348057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2DEE6FE-A758-4FF1-BC98-B9AD59ACF9B3}"/>
              </a:ext>
            </a:extLst>
          </p:cNvPr>
          <p:cNvSpPr txBox="1">
            <a:spLocks noChangeAspect="1"/>
          </p:cNvSpPr>
          <p:nvPr/>
        </p:nvSpPr>
        <p:spPr>
          <a:xfrm>
            <a:off x="4326" y="2907624"/>
            <a:ext cx="12187674" cy="1815882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pt-PT" sz="1600" b="1" dirty="0">
              <a:solidFill>
                <a:schemeClr val="accent6"/>
              </a:solidFill>
              <a:latin typeface="+mj-lt"/>
            </a:endParaRPr>
          </a:p>
          <a:p>
            <a:pPr algn="ctr"/>
            <a:endParaRPr lang="en-US" sz="1600" b="1" dirty="0">
              <a:solidFill>
                <a:schemeClr val="accent6"/>
              </a:solidFill>
              <a:latin typeface="+mj-lt"/>
            </a:endParaRPr>
          </a:p>
          <a:p>
            <a:pPr algn="ctr"/>
            <a:endParaRPr lang="en-US" sz="1600" b="1" dirty="0">
              <a:solidFill>
                <a:schemeClr val="accent6"/>
              </a:solidFill>
              <a:latin typeface="+mj-lt"/>
            </a:endParaRPr>
          </a:p>
          <a:p>
            <a:pPr algn="ctr"/>
            <a:endParaRPr lang="en-US" sz="1600" b="1" dirty="0">
              <a:solidFill>
                <a:schemeClr val="accent6"/>
              </a:solidFill>
              <a:latin typeface="+mj-lt"/>
            </a:endParaRPr>
          </a:p>
          <a:p>
            <a:pPr algn="ctr"/>
            <a:endParaRPr lang="en-US" sz="1600" b="1" dirty="0">
              <a:solidFill>
                <a:schemeClr val="accent6"/>
              </a:solidFill>
              <a:latin typeface="+mj-lt"/>
            </a:endParaRPr>
          </a:p>
          <a:p>
            <a:pPr algn="ctr"/>
            <a:endParaRPr lang="en-US" sz="1600" b="1" dirty="0">
              <a:solidFill>
                <a:schemeClr val="accent6"/>
              </a:solidFill>
              <a:latin typeface="+mj-lt"/>
            </a:endParaRPr>
          </a:p>
          <a:p>
            <a:pPr algn="ctr"/>
            <a:endParaRPr lang="en-US" sz="1600" b="1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45F6B81-9D4A-4F97-9A11-FBC3E5118ACE}"/>
              </a:ext>
            </a:extLst>
          </p:cNvPr>
          <p:cNvSpPr txBox="1"/>
          <p:nvPr/>
        </p:nvSpPr>
        <p:spPr>
          <a:xfrm>
            <a:off x="4092984" y="2907624"/>
            <a:ext cx="2733064" cy="18158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en-US" sz="1600" b="1" dirty="0">
              <a:solidFill>
                <a:schemeClr val="accent2">
                  <a:lumMod val="50000"/>
                </a:schemeClr>
              </a:solidFill>
              <a:effectLst>
                <a:glow rad="101600">
                  <a:srgbClr val="FFFFFF">
                    <a:alpha val="60000"/>
                  </a:srgbClr>
                </a:glow>
              </a:effectLst>
              <a:latin typeface="+mj-lt"/>
            </a:endParaRPr>
          </a:p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latin typeface="+mj-lt"/>
              </a:rPr>
              <a:t>Q2: </a:t>
            </a:r>
          </a:p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latin typeface="+mj-lt"/>
              </a:rPr>
              <a:t>How to implement proton FLASH therapy with multi-beams?</a:t>
            </a:r>
          </a:p>
          <a:p>
            <a:pPr algn="ctr"/>
            <a:endParaRPr lang="en-US" sz="1600" b="1" dirty="0">
              <a:solidFill>
                <a:schemeClr val="accent2">
                  <a:lumMod val="50000"/>
                </a:schemeClr>
              </a:solidFill>
              <a:effectLst>
                <a:glow rad="101600">
                  <a:srgbClr val="FFFFFF">
                    <a:alpha val="60000"/>
                  </a:srgbClr>
                </a:glow>
              </a:effectLst>
              <a:latin typeface="+mj-lt"/>
            </a:endParaRPr>
          </a:p>
          <a:p>
            <a:pPr algn="ctr"/>
            <a:endParaRPr lang="en-US" sz="1600" b="1" dirty="0">
              <a:solidFill>
                <a:schemeClr val="accent2">
                  <a:lumMod val="50000"/>
                </a:schemeClr>
              </a:solidFill>
              <a:effectLst>
                <a:glow rad="101600">
                  <a:srgbClr val="FFFFFF">
                    <a:alpha val="60000"/>
                  </a:srgbClr>
                </a:glow>
              </a:effectLst>
              <a:latin typeface="+mj-l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7FB6ED8-98BF-4348-91E7-F3DA80EE6271}"/>
              </a:ext>
            </a:extLst>
          </p:cNvPr>
          <p:cNvSpPr txBox="1"/>
          <p:nvPr/>
        </p:nvSpPr>
        <p:spPr>
          <a:xfrm>
            <a:off x="6820611" y="2901270"/>
            <a:ext cx="2734545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en-US" sz="1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rgbClr val="FFFFFF">
                    <a:alpha val="60000"/>
                  </a:srgbClr>
                </a:glow>
              </a:effectLst>
              <a:latin typeface="+mj-lt"/>
            </a:endParaRPr>
          </a:p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latin typeface="+mj-lt"/>
              </a:rPr>
              <a:t>Q3: </a:t>
            </a:r>
          </a:p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latin typeface="+mj-lt"/>
              </a:rPr>
              <a:t>How to combine the FLASH technique with other treatment techniques?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04B47B0-2C91-4E53-8534-B33E02600BED}"/>
              </a:ext>
            </a:extLst>
          </p:cNvPr>
          <p:cNvSpPr txBox="1"/>
          <p:nvPr/>
        </p:nvSpPr>
        <p:spPr>
          <a:xfrm>
            <a:off x="1501143" y="2886320"/>
            <a:ext cx="2456546" cy="18158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en-US" sz="1600" b="1" dirty="0">
              <a:solidFill>
                <a:schemeClr val="accent6">
                  <a:lumMod val="75000"/>
                </a:schemeClr>
              </a:solidFill>
              <a:effectLst>
                <a:glow rad="101600">
                  <a:srgbClr val="FFFFFF">
                    <a:alpha val="60000"/>
                  </a:srgbClr>
                </a:glow>
              </a:effectLst>
              <a:latin typeface="+mj-lt"/>
            </a:endParaRPr>
          </a:p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latin typeface="+mj-lt"/>
              </a:rPr>
              <a:t>Q1: 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latin typeface="+mj-lt"/>
              </a:rPr>
              <a:t>How does the 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latin typeface="+mj-lt"/>
              </a:rPr>
              <a:t>FLASH effect protect healthy cells, while destroying cancer cells?</a:t>
            </a:r>
          </a:p>
        </p:txBody>
      </p:sp>
      <p:sp>
        <p:nvSpPr>
          <p:cNvPr id="427" name="Google Shape;427;p38"/>
          <p:cNvSpPr txBox="1">
            <a:spLocks noGrp="1"/>
          </p:cNvSpPr>
          <p:nvPr>
            <p:ph type="title" idx="4294967295"/>
          </p:nvPr>
        </p:nvSpPr>
        <p:spPr>
          <a:xfrm>
            <a:off x="0" y="-1183142"/>
            <a:ext cx="12293600" cy="1143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/>
              <a:t>ROADMAP</a:t>
            </a:r>
            <a:endParaRPr dirty="0"/>
          </a:p>
        </p:txBody>
      </p:sp>
      <p:grpSp>
        <p:nvGrpSpPr>
          <p:cNvPr id="431" name="Google Shape;431;p38"/>
          <p:cNvGrpSpPr>
            <a:grpSpLocks noChangeAspect="1"/>
          </p:cNvGrpSpPr>
          <p:nvPr/>
        </p:nvGrpSpPr>
        <p:grpSpPr>
          <a:xfrm>
            <a:off x="2430553" y="2344932"/>
            <a:ext cx="540000" cy="540000"/>
            <a:chOff x="1786339" y="1703401"/>
            <a:chExt cx="473400" cy="473400"/>
          </a:xfrm>
        </p:grpSpPr>
        <p:sp>
          <p:nvSpPr>
            <p:cNvPr id="432" name="Google Shape;432;p38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 dirty="0"/>
            </a:p>
          </p:txBody>
        </p:sp>
        <p:sp>
          <p:nvSpPr>
            <p:cNvPr id="433" name="Google Shape;433;p38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endParaRPr sz="900" dirty="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endParaRPr>
            </a:p>
          </p:txBody>
        </p:sp>
      </p:grpSp>
      <p:grpSp>
        <p:nvGrpSpPr>
          <p:cNvPr id="434" name="Google Shape;434;p38"/>
          <p:cNvGrpSpPr>
            <a:grpSpLocks noChangeAspect="1"/>
          </p:cNvGrpSpPr>
          <p:nvPr/>
        </p:nvGrpSpPr>
        <p:grpSpPr>
          <a:xfrm>
            <a:off x="5134653" y="2344932"/>
            <a:ext cx="540000" cy="540000"/>
            <a:chOff x="3814414" y="1703401"/>
            <a:chExt cx="473400" cy="473400"/>
          </a:xfrm>
        </p:grpSpPr>
        <p:sp>
          <p:nvSpPr>
            <p:cNvPr id="435" name="Google Shape;435;p38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436" name="Google Shape;436;p38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endParaRPr sz="900" dirty="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endParaRPr>
            </a:p>
          </p:txBody>
        </p:sp>
      </p:grpSp>
      <p:grpSp>
        <p:nvGrpSpPr>
          <p:cNvPr id="437" name="Google Shape;437;p38"/>
          <p:cNvGrpSpPr>
            <a:grpSpLocks noChangeAspect="1"/>
          </p:cNvGrpSpPr>
          <p:nvPr/>
        </p:nvGrpSpPr>
        <p:grpSpPr>
          <a:xfrm>
            <a:off x="7838753" y="2344932"/>
            <a:ext cx="540000" cy="540000"/>
            <a:chOff x="5842489" y="1703401"/>
            <a:chExt cx="473400" cy="473400"/>
          </a:xfrm>
        </p:grpSpPr>
        <p:sp>
          <p:nvSpPr>
            <p:cNvPr id="438" name="Google Shape;438;p38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 dirty="0"/>
            </a:p>
          </p:txBody>
        </p:sp>
        <p:sp>
          <p:nvSpPr>
            <p:cNvPr id="439" name="Google Shape;439;p38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endParaRPr sz="900" dirty="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endParaRPr>
            </a:p>
          </p:txBody>
        </p:sp>
      </p:grpSp>
      <p:grpSp>
        <p:nvGrpSpPr>
          <p:cNvPr id="440" name="Google Shape;440;p38"/>
          <p:cNvGrpSpPr>
            <a:grpSpLocks noChangeAspect="1"/>
          </p:cNvGrpSpPr>
          <p:nvPr/>
        </p:nvGrpSpPr>
        <p:grpSpPr>
          <a:xfrm>
            <a:off x="9223187" y="4731821"/>
            <a:ext cx="540000" cy="540000"/>
            <a:chOff x="6880814" y="3576300"/>
            <a:chExt cx="473400" cy="473400"/>
          </a:xfrm>
        </p:grpSpPr>
        <p:sp>
          <p:nvSpPr>
            <p:cNvPr id="441" name="Google Shape;441;p38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 dirty="0"/>
            </a:p>
          </p:txBody>
        </p:sp>
        <p:sp>
          <p:nvSpPr>
            <p:cNvPr id="442" name="Google Shape;442;p38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endParaRPr sz="900" dirty="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endParaRPr>
            </a:p>
          </p:txBody>
        </p:sp>
      </p:grpSp>
      <p:grpSp>
        <p:nvGrpSpPr>
          <p:cNvPr id="443" name="Google Shape;443;p38"/>
          <p:cNvGrpSpPr>
            <a:grpSpLocks noChangeAspect="1"/>
          </p:cNvGrpSpPr>
          <p:nvPr/>
        </p:nvGrpSpPr>
        <p:grpSpPr>
          <a:xfrm>
            <a:off x="6519087" y="4731821"/>
            <a:ext cx="540000" cy="540000"/>
            <a:chOff x="4852739" y="3576300"/>
            <a:chExt cx="473400" cy="473400"/>
          </a:xfrm>
        </p:grpSpPr>
        <p:sp>
          <p:nvSpPr>
            <p:cNvPr id="444" name="Google Shape;444;p38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 dirty="0"/>
            </a:p>
          </p:txBody>
        </p:sp>
        <p:sp>
          <p:nvSpPr>
            <p:cNvPr id="445" name="Google Shape;445;p38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endParaRPr sz="900" dirty="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endParaRPr>
            </a:p>
          </p:txBody>
        </p:sp>
      </p:grpSp>
      <p:grpSp>
        <p:nvGrpSpPr>
          <p:cNvPr id="446" name="Google Shape;446;p38"/>
          <p:cNvGrpSpPr>
            <a:grpSpLocks noChangeAspect="1"/>
          </p:cNvGrpSpPr>
          <p:nvPr/>
        </p:nvGrpSpPr>
        <p:grpSpPr>
          <a:xfrm>
            <a:off x="3814987" y="4731821"/>
            <a:ext cx="540000" cy="540000"/>
            <a:chOff x="2824664" y="3576300"/>
            <a:chExt cx="473400" cy="473400"/>
          </a:xfrm>
        </p:grpSpPr>
        <p:sp>
          <p:nvSpPr>
            <p:cNvPr id="447" name="Google Shape;447;p38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 dirty="0"/>
            </a:p>
          </p:txBody>
        </p:sp>
        <p:sp>
          <p:nvSpPr>
            <p:cNvPr id="448" name="Google Shape;448;p38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endParaRPr sz="900" dirty="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endParaRPr>
            </a:p>
          </p:txBody>
        </p:sp>
      </p:grpSp>
      <p:sp>
        <p:nvSpPr>
          <p:cNvPr id="450" name="Google Shape;450;p38"/>
          <p:cNvSpPr txBox="1"/>
          <p:nvPr/>
        </p:nvSpPr>
        <p:spPr>
          <a:xfrm>
            <a:off x="4318960" y="1155896"/>
            <a:ext cx="2160793" cy="1146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en-US" sz="1600" b="1" dirty="0">
                <a:solidFill>
                  <a:schemeClr val="dk2"/>
                </a:solidFill>
                <a:latin typeface="+mj-lt"/>
                <a:ea typeface="PT Serif"/>
                <a:cs typeface="PT Serif"/>
                <a:sym typeface="PT Serif"/>
              </a:rPr>
              <a:t>Study and implementation of </a:t>
            </a:r>
          </a:p>
          <a:p>
            <a:pPr algn="ctr"/>
            <a:r>
              <a:rPr lang="en-US" sz="1600" b="1" dirty="0">
                <a:solidFill>
                  <a:schemeClr val="dk2"/>
                </a:solidFill>
                <a:latin typeface="+mj-lt"/>
                <a:ea typeface="PT Serif"/>
                <a:cs typeface="PT Serif"/>
                <a:sym typeface="PT Serif"/>
              </a:rPr>
              <a:t>multi-beam proton FLASH radiotherapy</a:t>
            </a:r>
          </a:p>
        </p:txBody>
      </p:sp>
      <p:sp>
        <p:nvSpPr>
          <p:cNvPr id="451" name="Google Shape;451;p38"/>
          <p:cNvSpPr txBox="1"/>
          <p:nvPr/>
        </p:nvSpPr>
        <p:spPr>
          <a:xfrm>
            <a:off x="6916139" y="1160994"/>
            <a:ext cx="2385225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en-US" sz="1600" dirty="0">
                <a:solidFill>
                  <a:schemeClr val="dk2"/>
                </a:solidFill>
                <a:latin typeface="+mj-lt"/>
                <a:ea typeface="PT Serif"/>
                <a:cs typeface="PT Serif"/>
                <a:sym typeface="PT Serif"/>
              </a:rPr>
              <a:t>Study and integration of </a:t>
            </a:r>
            <a:r>
              <a:rPr lang="en-US" sz="1600" b="1" dirty="0">
                <a:solidFill>
                  <a:schemeClr val="dk2"/>
                </a:solidFill>
                <a:latin typeface="+mj-lt"/>
                <a:ea typeface="PT Serif"/>
                <a:cs typeface="PT Serif"/>
                <a:sym typeface="PT Serif"/>
              </a:rPr>
              <a:t>FLASH radiotherapy with other treatment techniques</a:t>
            </a:r>
          </a:p>
        </p:txBody>
      </p:sp>
      <p:sp>
        <p:nvSpPr>
          <p:cNvPr id="452" name="Google Shape;452;p38"/>
          <p:cNvSpPr txBox="1"/>
          <p:nvPr/>
        </p:nvSpPr>
        <p:spPr>
          <a:xfrm>
            <a:off x="3108571" y="5348161"/>
            <a:ext cx="1968825" cy="958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-US" sz="1600" b="1" dirty="0">
                <a:solidFill>
                  <a:schemeClr val="dk2"/>
                </a:solidFill>
                <a:latin typeface="+mj-lt"/>
                <a:ea typeface="PT Serif"/>
                <a:cs typeface="PT Serif"/>
                <a:sym typeface="PT Serif"/>
              </a:rPr>
              <a:t>Developing models for the FLASH effect</a:t>
            </a:r>
          </a:p>
          <a:p>
            <a:pPr algn="ctr"/>
            <a:r>
              <a:rPr lang="en-US" sz="1600" dirty="0">
                <a:solidFill>
                  <a:schemeClr val="dk2"/>
                </a:solidFill>
                <a:latin typeface="+mj-lt"/>
                <a:ea typeface="PT Serif"/>
                <a:cs typeface="PT Serif"/>
                <a:sym typeface="PT Serif"/>
              </a:rPr>
              <a:t>and validation</a:t>
            </a:r>
          </a:p>
        </p:txBody>
      </p:sp>
      <p:sp>
        <p:nvSpPr>
          <p:cNvPr id="453" name="Google Shape;453;p38"/>
          <p:cNvSpPr txBox="1"/>
          <p:nvPr/>
        </p:nvSpPr>
        <p:spPr>
          <a:xfrm>
            <a:off x="5765298" y="5331506"/>
            <a:ext cx="2116502" cy="958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-US" sz="1600" dirty="0">
                <a:solidFill>
                  <a:schemeClr val="dk2"/>
                </a:solidFill>
                <a:latin typeface="+mj-lt"/>
                <a:ea typeface="PT Serif"/>
                <a:cs typeface="PT Serif"/>
                <a:sym typeface="PT Serif"/>
              </a:rPr>
              <a:t>Study and optimization of </a:t>
            </a:r>
            <a:r>
              <a:rPr lang="en-US" sz="1600" b="1" dirty="0">
                <a:solidFill>
                  <a:schemeClr val="dk2"/>
                </a:solidFill>
                <a:latin typeface="+mj-lt"/>
                <a:ea typeface="PT Serif"/>
                <a:cs typeface="PT Serif"/>
                <a:sym typeface="PT Serif"/>
              </a:rPr>
              <a:t>treatment planning strategies for different tumors</a:t>
            </a:r>
            <a:endParaRPr lang="en-US" sz="1600" dirty="0">
              <a:solidFill>
                <a:schemeClr val="dk2"/>
              </a:solidFill>
              <a:latin typeface="+mj-lt"/>
              <a:ea typeface="PT Serif"/>
              <a:cs typeface="PT Serif"/>
              <a:sym typeface="PT Serif"/>
            </a:endParaRPr>
          </a:p>
        </p:txBody>
      </p:sp>
      <p:sp>
        <p:nvSpPr>
          <p:cNvPr id="454" name="Google Shape;454;p38"/>
          <p:cNvSpPr txBox="1"/>
          <p:nvPr/>
        </p:nvSpPr>
        <p:spPr>
          <a:xfrm>
            <a:off x="8632447" y="5331506"/>
            <a:ext cx="17152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-US" sz="1600" dirty="0">
                <a:solidFill>
                  <a:schemeClr val="dk2"/>
                </a:solidFill>
                <a:latin typeface="+mj-lt"/>
                <a:ea typeface="PT Serif"/>
                <a:cs typeface="PT Serif"/>
                <a:sym typeface="PT Serif"/>
              </a:rPr>
              <a:t>Final analysis and writing of the thesis </a:t>
            </a:r>
          </a:p>
        </p:txBody>
      </p:sp>
      <p:grpSp>
        <p:nvGrpSpPr>
          <p:cNvPr id="30" name="Google Shape;437;p38">
            <a:extLst>
              <a:ext uri="{FF2B5EF4-FFF2-40B4-BE49-F238E27FC236}">
                <a16:creationId xmlns:a16="http://schemas.microsoft.com/office/drawing/2014/main" id="{F7600067-C976-4D9A-BDE8-C7B4A410294C}"/>
              </a:ext>
            </a:extLst>
          </p:cNvPr>
          <p:cNvGrpSpPr>
            <a:grpSpLocks noChangeAspect="1"/>
          </p:cNvGrpSpPr>
          <p:nvPr/>
        </p:nvGrpSpPr>
        <p:grpSpPr>
          <a:xfrm>
            <a:off x="715340" y="3705865"/>
            <a:ext cx="540000" cy="540000"/>
            <a:chOff x="5842489" y="1703401"/>
            <a:chExt cx="473400" cy="473400"/>
          </a:xfrm>
        </p:grpSpPr>
        <p:sp>
          <p:nvSpPr>
            <p:cNvPr id="31" name="Google Shape;438;p38">
              <a:extLst>
                <a:ext uri="{FF2B5EF4-FFF2-40B4-BE49-F238E27FC236}">
                  <a16:creationId xmlns:a16="http://schemas.microsoft.com/office/drawing/2014/main" id="{6CAA7E92-D636-41F4-B507-24D15741C12A}"/>
                </a:ext>
              </a:extLst>
            </p:cNvPr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 dirty="0"/>
            </a:p>
          </p:txBody>
        </p:sp>
        <p:sp>
          <p:nvSpPr>
            <p:cNvPr id="32" name="Google Shape;439;p38">
              <a:extLst>
                <a:ext uri="{FF2B5EF4-FFF2-40B4-BE49-F238E27FC236}">
                  <a16:creationId xmlns:a16="http://schemas.microsoft.com/office/drawing/2014/main" id="{59586A80-9D3F-41B6-A39C-2F4BEF11724B}"/>
                </a:ext>
              </a:extLst>
            </p:cNvPr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endParaRPr sz="900" dirty="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F802968-7620-476C-8AA2-A412E93FD377}"/>
              </a:ext>
            </a:extLst>
          </p:cNvPr>
          <p:cNvGrpSpPr/>
          <p:nvPr/>
        </p:nvGrpSpPr>
        <p:grpSpPr>
          <a:xfrm>
            <a:off x="11001830" y="1947869"/>
            <a:ext cx="720000" cy="720000"/>
            <a:chOff x="11001830" y="2325241"/>
            <a:chExt cx="720000" cy="720000"/>
          </a:xfrm>
        </p:grpSpPr>
        <p:sp>
          <p:nvSpPr>
            <p:cNvPr id="36" name="Google Shape;435;p38">
              <a:extLst>
                <a:ext uri="{FF2B5EF4-FFF2-40B4-BE49-F238E27FC236}">
                  <a16:creationId xmlns:a16="http://schemas.microsoft.com/office/drawing/2014/main" id="{9FF8D2C9-3E83-4C60-8EE3-644EE9736BD5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1001830" y="2325241"/>
              <a:ext cx="720000" cy="720000"/>
            </a:xfrm>
            <a:prstGeom prst="teardrop">
              <a:avLst>
                <a:gd name="adj" fmla="val 10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pic>
          <p:nvPicPr>
            <p:cNvPr id="34" name="Picture 33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67BBEF75-CB7E-4CC1-9474-862CBFDA1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88117" y="2431255"/>
              <a:ext cx="538654" cy="538654"/>
            </a:xfrm>
            <a:prstGeom prst="rect">
              <a:avLst/>
            </a:prstGeom>
          </p:spPr>
        </p:pic>
      </p:grpSp>
      <p:sp>
        <p:nvSpPr>
          <p:cNvPr id="39" name="Google Shape;449;p38">
            <a:extLst>
              <a:ext uri="{FF2B5EF4-FFF2-40B4-BE49-F238E27FC236}">
                <a16:creationId xmlns:a16="http://schemas.microsoft.com/office/drawing/2014/main" id="{F4B93FEB-E369-48D7-AC54-8C8E6869F8B4}"/>
              </a:ext>
            </a:extLst>
          </p:cNvPr>
          <p:cNvSpPr txBox="1"/>
          <p:nvPr/>
        </p:nvSpPr>
        <p:spPr>
          <a:xfrm>
            <a:off x="1440803" y="1064196"/>
            <a:ext cx="2385225" cy="1245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en-US" sz="1600" b="1" dirty="0">
                <a:solidFill>
                  <a:schemeClr val="dk2"/>
                </a:solidFill>
                <a:latin typeface="+mj-lt"/>
                <a:ea typeface="PT Serif"/>
                <a:cs typeface="PT Serif"/>
                <a:sym typeface="PT Serif"/>
              </a:rPr>
              <a:t>Simulations of the FLASH effect </a:t>
            </a:r>
          </a:p>
          <a:p>
            <a:pPr algn="ctr"/>
            <a:r>
              <a:rPr lang="en-US" sz="1600" dirty="0">
                <a:solidFill>
                  <a:schemeClr val="dk2"/>
                </a:solidFill>
                <a:latin typeface="+mj-lt"/>
                <a:ea typeface="PT Serif"/>
                <a:cs typeface="PT Serif"/>
                <a:sym typeface="PT Serif"/>
              </a:rPr>
              <a:t>describe physical, chemical and biological</a:t>
            </a:r>
          </a:p>
        </p:txBody>
      </p:sp>
      <p:sp>
        <p:nvSpPr>
          <p:cNvPr id="40" name="Google Shape;451;p38">
            <a:extLst>
              <a:ext uri="{FF2B5EF4-FFF2-40B4-BE49-F238E27FC236}">
                <a16:creationId xmlns:a16="http://schemas.microsoft.com/office/drawing/2014/main" id="{FF17B44F-F8EE-4A02-916C-8479758A6F7E}"/>
              </a:ext>
            </a:extLst>
          </p:cNvPr>
          <p:cNvSpPr txBox="1"/>
          <p:nvPr/>
        </p:nvSpPr>
        <p:spPr>
          <a:xfrm>
            <a:off x="9127" y="2066427"/>
            <a:ext cx="1848614" cy="1511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en-US" sz="1600" dirty="0">
                <a:solidFill>
                  <a:schemeClr val="dk2"/>
                </a:solidFill>
                <a:latin typeface="+mj-lt"/>
                <a:ea typeface="PT Serif"/>
                <a:cs typeface="PT Serif"/>
                <a:sym typeface="PT Serif"/>
              </a:rPr>
              <a:t>Familiarization with </a:t>
            </a:r>
            <a:r>
              <a:rPr lang="en-US" sz="1600" b="1" dirty="0">
                <a:solidFill>
                  <a:schemeClr val="dk2"/>
                </a:solidFill>
                <a:latin typeface="+mj-lt"/>
                <a:ea typeface="PT Serif"/>
                <a:cs typeface="PT Serif"/>
                <a:sym typeface="PT Serif"/>
              </a:rPr>
              <a:t>Geant4, TOPAS </a:t>
            </a:r>
            <a:r>
              <a:rPr lang="en-US" sz="1600" b="1" dirty="0" err="1">
                <a:solidFill>
                  <a:schemeClr val="dk2"/>
                </a:solidFill>
                <a:latin typeface="+mj-lt"/>
                <a:ea typeface="PT Serif"/>
                <a:cs typeface="PT Serif"/>
                <a:sym typeface="PT Serif"/>
              </a:rPr>
              <a:t>gMicroMC</a:t>
            </a:r>
            <a:r>
              <a:rPr lang="en-US" sz="1600" b="1" dirty="0">
                <a:solidFill>
                  <a:schemeClr val="dk2"/>
                </a:solidFill>
                <a:latin typeface="+mj-lt"/>
                <a:ea typeface="PT Serif"/>
                <a:cs typeface="PT Serif"/>
                <a:sym typeface="PT Serif"/>
              </a:rPr>
              <a:t> and TRAX-CHEM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C6821D57-3E2D-4897-B54D-BB39A0AAB0C9}"/>
              </a:ext>
            </a:extLst>
          </p:cNvPr>
          <p:cNvSpPr txBox="1">
            <a:spLocks/>
          </p:cNvSpPr>
          <p:nvPr/>
        </p:nvSpPr>
        <p:spPr>
          <a:xfrm>
            <a:off x="0" y="5673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pt-PT" dirty="0"/>
              <a:t>PHD GOALS AND PLAN</a:t>
            </a:r>
            <a:endParaRPr lang="en-US" dirty="0"/>
          </a:p>
        </p:txBody>
      </p:sp>
      <p:pic>
        <p:nvPicPr>
          <p:cNvPr id="48" name="Picture 47" descr="Shape&#10;&#10;Description automatically generated with low confidence">
            <a:extLst>
              <a:ext uri="{FF2B5EF4-FFF2-40B4-BE49-F238E27FC236}">
                <a16:creationId xmlns:a16="http://schemas.microsoft.com/office/drawing/2014/main" id="{0315CECF-9934-4BBE-945B-2764ACFEBE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38224">
            <a:off x="10916966" y="1845817"/>
            <a:ext cx="342302" cy="342302"/>
          </a:xfrm>
          <a:prstGeom prst="rect">
            <a:avLst/>
          </a:prstGeom>
        </p:spPr>
      </p:pic>
      <p:pic>
        <p:nvPicPr>
          <p:cNvPr id="49" name="Picture 48" descr="Shape&#10;&#10;Description automatically generated with low confidence">
            <a:extLst>
              <a:ext uri="{FF2B5EF4-FFF2-40B4-BE49-F238E27FC236}">
                <a16:creationId xmlns:a16="http://schemas.microsoft.com/office/drawing/2014/main" id="{4FAA939B-1E94-46B1-B22E-7A2FA34583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38224">
            <a:off x="10829259" y="2174070"/>
            <a:ext cx="342302" cy="342302"/>
          </a:xfrm>
          <a:prstGeom prst="rect">
            <a:avLst/>
          </a:prstGeom>
        </p:spPr>
      </p:pic>
      <p:pic>
        <p:nvPicPr>
          <p:cNvPr id="50" name="Picture 49" descr="Shape&#10;&#10;Description automatically generated with low confidence">
            <a:extLst>
              <a:ext uri="{FF2B5EF4-FFF2-40B4-BE49-F238E27FC236}">
                <a16:creationId xmlns:a16="http://schemas.microsoft.com/office/drawing/2014/main" id="{5C23FD54-F79D-4214-96DE-68226298A1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38224">
            <a:off x="10654896" y="2007644"/>
            <a:ext cx="342302" cy="34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8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/>
      <p:bldP spid="38" grpId="0"/>
      <p:bldP spid="450" grpId="0"/>
      <p:bldP spid="452" grpId="0"/>
      <p:bldP spid="453" grpId="0"/>
      <p:bldP spid="39" grpId="0"/>
      <p:bldP spid="40" grpId="0"/>
    </p:bldLst>
  </p:timing>
</p:sld>
</file>

<file path=ppt/theme/theme1.xml><?xml version="1.0" encoding="utf-8"?>
<a:theme xmlns:a="http://schemas.openxmlformats.org/drawingml/2006/main" name="Beatrice template">
  <a:themeElements>
    <a:clrScheme name="Journal Club">
      <a:dk1>
        <a:srgbClr val="262626"/>
      </a:dk1>
      <a:lt1>
        <a:srgbClr val="E9E9E9"/>
      </a:lt1>
      <a:dk2>
        <a:srgbClr val="323232"/>
      </a:dk2>
      <a:lt2>
        <a:srgbClr val="FEDCD2"/>
      </a:lt2>
      <a:accent1>
        <a:srgbClr val="8F7B87"/>
      </a:accent1>
      <a:accent2>
        <a:srgbClr val="5D998B"/>
      </a:accent2>
      <a:accent3>
        <a:srgbClr val="DF744A"/>
      </a:accent3>
      <a:accent4>
        <a:srgbClr val="9099A2"/>
      </a:accent4>
      <a:accent5>
        <a:srgbClr val="DCB239"/>
      </a:accent5>
      <a:accent6>
        <a:srgbClr val="953E1B"/>
      </a:accent6>
      <a:hlink>
        <a:srgbClr val="DF744A"/>
      </a:hlink>
      <a:folHlink>
        <a:srgbClr val="70606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3480</TotalTime>
  <Words>370</Words>
  <Application>Microsoft Office PowerPoint</Application>
  <PresentationFormat>Ecrã Panorâmico</PresentationFormat>
  <Paragraphs>66</Paragraphs>
  <Slides>4</Slides>
  <Notes>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9" baseType="lpstr">
      <vt:lpstr>PT Serif</vt:lpstr>
      <vt:lpstr>Arial</vt:lpstr>
      <vt:lpstr>Montserrat</vt:lpstr>
      <vt:lpstr>Calibri</vt:lpstr>
      <vt:lpstr>Beatrice template</vt:lpstr>
      <vt:lpstr>Apresentação do PowerPoint</vt:lpstr>
      <vt:lpstr>Developing Multi-beam FLASH  with proton beams</vt:lpstr>
      <vt:lpstr>Apresentação do PowerPoint</vt:lpstr>
      <vt:lpstr>ROADMAP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Joana Marques Da Silva Leitão</dc:creator>
  <cp:lastModifiedBy>Rita Pestana</cp:lastModifiedBy>
  <cp:revision>187</cp:revision>
  <dcterms:modified xsi:type="dcterms:W3CDTF">2021-12-04T15:39:35Z</dcterms:modified>
</cp:coreProperties>
</file>